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164"/>
  </p:notesMasterIdLst>
  <p:sldIdLst>
    <p:sldId id="262" r:id="rId3"/>
    <p:sldId id="261" r:id="rId4"/>
    <p:sldId id="302" r:id="rId5"/>
    <p:sldId id="428" r:id="rId6"/>
    <p:sldId id="429" r:id="rId7"/>
    <p:sldId id="430" r:id="rId8"/>
    <p:sldId id="431" r:id="rId9"/>
    <p:sldId id="432" r:id="rId10"/>
    <p:sldId id="433" r:id="rId11"/>
    <p:sldId id="289" r:id="rId12"/>
    <p:sldId id="386" r:id="rId13"/>
    <p:sldId id="394" r:id="rId14"/>
    <p:sldId id="402" r:id="rId15"/>
    <p:sldId id="305" r:id="rId16"/>
    <p:sldId id="344" r:id="rId17"/>
    <p:sldId id="406" r:id="rId18"/>
    <p:sldId id="407" r:id="rId19"/>
    <p:sldId id="408" r:id="rId20"/>
    <p:sldId id="409" r:id="rId21"/>
    <p:sldId id="410" r:id="rId22"/>
    <p:sldId id="411" r:id="rId23"/>
    <p:sldId id="412" r:id="rId24"/>
    <p:sldId id="413" r:id="rId25"/>
    <p:sldId id="496" r:id="rId26"/>
    <p:sldId id="497" r:id="rId27"/>
    <p:sldId id="498" r:id="rId28"/>
    <p:sldId id="499" r:id="rId29"/>
    <p:sldId id="500" r:id="rId30"/>
    <p:sldId id="501" r:id="rId31"/>
    <p:sldId id="502" r:id="rId32"/>
    <p:sldId id="503" r:id="rId33"/>
    <p:sldId id="504" r:id="rId34"/>
    <p:sldId id="505" r:id="rId35"/>
    <p:sldId id="506" r:id="rId36"/>
    <p:sldId id="507" r:id="rId37"/>
    <p:sldId id="508" r:id="rId38"/>
    <p:sldId id="509" r:id="rId39"/>
    <p:sldId id="510" r:id="rId40"/>
    <p:sldId id="511" r:id="rId41"/>
    <p:sldId id="512" r:id="rId42"/>
    <p:sldId id="513" r:id="rId43"/>
    <p:sldId id="515" r:id="rId44"/>
    <p:sldId id="516" r:id="rId45"/>
    <p:sldId id="517" r:id="rId46"/>
    <p:sldId id="518" r:id="rId47"/>
    <p:sldId id="520" r:id="rId48"/>
    <p:sldId id="526" r:id="rId49"/>
    <p:sldId id="522" r:id="rId50"/>
    <p:sldId id="530" r:id="rId51"/>
    <p:sldId id="495" r:id="rId52"/>
    <p:sldId id="377" r:id="rId53"/>
    <p:sldId id="378" r:id="rId54"/>
    <p:sldId id="276" r:id="rId55"/>
    <p:sldId id="313" r:id="rId56"/>
    <p:sldId id="318" r:id="rId57"/>
    <p:sldId id="532" r:id="rId58"/>
    <p:sldId id="533" r:id="rId59"/>
    <p:sldId id="534" r:id="rId60"/>
    <p:sldId id="376" r:id="rId61"/>
    <p:sldId id="380" r:id="rId62"/>
    <p:sldId id="381" r:id="rId63"/>
    <p:sldId id="382" r:id="rId64"/>
    <p:sldId id="401" r:id="rId65"/>
    <p:sldId id="320" r:id="rId66"/>
    <p:sldId id="450" r:id="rId67"/>
    <p:sldId id="451" r:id="rId68"/>
    <p:sldId id="452" r:id="rId69"/>
    <p:sldId id="453" r:id="rId70"/>
    <p:sldId id="454" r:id="rId71"/>
    <p:sldId id="455" r:id="rId72"/>
    <p:sldId id="456" r:id="rId73"/>
    <p:sldId id="292" r:id="rId74"/>
    <p:sldId id="415" r:id="rId75"/>
    <p:sldId id="385" r:id="rId76"/>
    <p:sldId id="330" r:id="rId77"/>
    <p:sldId id="396" r:id="rId78"/>
    <p:sldId id="397" r:id="rId79"/>
    <p:sldId id="295" r:id="rId80"/>
    <p:sldId id="256" r:id="rId81"/>
    <p:sldId id="449" r:id="rId82"/>
    <p:sldId id="312" r:id="rId83"/>
    <p:sldId id="417" r:id="rId84"/>
    <p:sldId id="419" r:id="rId85"/>
    <p:sldId id="418" r:id="rId86"/>
    <p:sldId id="300" r:id="rId87"/>
    <p:sldId id="416" r:id="rId88"/>
    <p:sldId id="296" r:id="rId89"/>
    <p:sldId id="273" r:id="rId90"/>
    <p:sldId id="271" r:id="rId91"/>
    <p:sldId id="392" r:id="rId92"/>
    <p:sldId id="424" r:id="rId93"/>
    <p:sldId id="353" r:id="rId94"/>
    <p:sldId id="322" r:id="rId95"/>
    <p:sldId id="422" r:id="rId96"/>
    <p:sldId id="442" r:id="rId97"/>
    <p:sldId id="321" r:id="rId98"/>
    <p:sldId id="434" r:id="rId99"/>
    <p:sldId id="435" r:id="rId100"/>
    <p:sldId id="436" r:id="rId101"/>
    <p:sldId id="437" r:id="rId102"/>
    <p:sldId id="438" r:id="rId103"/>
    <p:sldId id="439" r:id="rId104"/>
    <p:sldId id="440" r:id="rId105"/>
    <p:sldId id="441" r:id="rId106"/>
    <p:sldId id="354" r:id="rId107"/>
    <p:sldId id="360" r:id="rId108"/>
    <p:sldId id="361" r:id="rId109"/>
    <p:sldId id="355" r:id="rId110"/>
    <p:sldId id="356" r:id="rId111"/>
    <p:sldId id="357" r:id="rId112"/>
    <p:sldId id="358" r:id="rId113"/>
    <p:sldId id="359" r:id="rId114"/>
    <p:sldId id="337" r:id="rId115"/>
    <p:sldId id="338" r:id="rId116"/>
    <p:sldId id="339" r:id="rId117"/>
    <p:sldId id="340" r:id="rId118"/>
    <p:sldId id="341" r:id="rId119"/>
    <p:sldId id="443" r:id="rId120"/>
    <p:sldId id="462" r:id="rId121"/>
    <p:sldId id="445" r:id="rId122"/>
    <p:sldId id="362" r:id="rId123"/>
    <p:sldId id="464" r:id="rId124"/>
    <p:sldId id="270" r:id="rId125"/>
    <p:sldId id="466" r:id="rId126"/>
    <p:sldId id="444" r:id="rId127"/>
    <p:sldId id="531" r:id="rId128"/>
    <p:sldId id="446" r:id="rId129"/>
    <p:sldId id="342" r:id="rId130"/>
    <p:sldId id="336" r:id="rId131"/>
    <p:sldId id="335" r:id="rId132"/>
    <p:sldId id="267" r:id="rId133"/>
    <p:sldId id="529" r:id="rId134"/>
    <p:sldId id="467" r:id="rId135"/>
    <p:sldId id="465" r:id="rId136"/>
    <p:sldId id="263" r:id="rId137"/>
    <p:sldId id="393" r:id="rId138"/>
    <p:sldId id="298" r:id="rId139"/>
    <p:sldId id="427" r:id="rId140"/>
    <p:sldId id="468" r:id="rId141"/>
    <p:sldId id="469" r:id="rId142"/>
    <p:sldId id="471" r:id="rId143"/>
    <p:sldId id="403" r:id="rId144"/>
    <p:sldId id="324" r:id="rId145"/>
    <p:sldId id="310" r:id="rId146"/>
    <p:sldId id="297" r:id="rId147"/>
    <p:sldId id="301" r:id="rId148"/>
    <p:sldId id="290" r:id="rId149"/>
    <p:sldId id="316" r:id="rId150"/>
    <p:sldId id="264" r:id="rId151"/>
    <p:sldId id="333" r:id="rId152"/>
    <p:sldId id="420" r:id="rId153"/>
    <p:sldId id="334" r:id="rId154"/>
    <p:sldId id="405" r:id="rId155"/>
    <p:sldId id="457" r:id="rId156"/>
    <p:sldId id="458" r:id="rId157"/>
    <p:sldId id="459" r:id="rId158"/>
    <p:sldId id="460" r:id="rId159"/>
    <p:sldId id="461" r:id="rId160"/>
    <p:sldId id="470" r:id="rId161"/>
    <p:sldId id="421" r:id="rId162"/>
    <p:sldId id="384" r:id="rId16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lin, Ann" initials="JA" lastIdx="1" clrIdx="0">
    <p:extLst>
      <p:ext uri="{19B8F6BF-5375-455C-9EA6-DF929625EA0E}">
        <p15:presenceInfo xmlns:p15="http://schemas.microsoft.com/office/powerpoint/2012/main" userId="S-1-5-21-150927795-2069884688-1238954376-5106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049" autoAdjust="0"/>
    <p:restoredTop sz="94660" autoAdjust="0"/>
  </p:normalViewPr>
  <p:slideViewPr>
    <p:cSldViewPr snapToGrid="0">
      <p:cViewPr>
        <p:scale>
          <a:sx n="80" d="100"/>
          <a:sy n="80" d="100"/>
        </p:scale>
        <p:origin x="139" y="259"/>
      </p:cViewPr>
      <p:guideLst/>
    </p:cSldViewPr>
  </p:slideViewPr>
  <p:outlineViewPr>
    <p:cViewPr>
      <p:scale>
        <a:sx n="33" d="100"/>
        <a:sy n="33" d="100"/>
      </p:scale>
      <p:origin x="0" y="-49190"/>
    </p:cViewPr>
  </p:outlineViewPr>
  <p:notesTextViewPr>
    <p:cViewPr>
      <p:scale>
        <a:sx n="1" d="1"/>
        <a:sy n="1" d="1"/>
      </p:scale>
      <p:origin x="0" y="0"/>
    </p:cViewPr>
  </p:notesTextViewPr>
  <p:sorterViewPr>
    <p:cViewPr varScale="1">
      <p:scale>
        <a:sx n="100" d="100"/>
        <a:sy n="100" d="100"/>
      </p:scale>
      <p:origin x="0" y="-22574"/>
    </p:cViewPr>
  </p:sorter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diagrams/_rels/data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image" Target="../media/image76.png"/></Relationships>
</file>

<file path=ppt/diagrams/_rels/data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image" Target="../media/image79.png"/></Relationships>
</file>

<file path=ppt/diagrams/_rels/data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image" Target="../media/image76.png"/></Relationships>
</file>

<file path=ppt/diagrams/_rels/drawing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image" Target="../media/image79.png"/></Relationships>
</file>

<file path=ppt/diagrams/_rels/drawing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38EDA7-A9EA-477B-BA0E-F7F9B047353C}"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7468F7BB-676A-4CA0-B767-12BEA1AB9C68}">
      <dgm:prSet phldrT="[Text]" custT="1"/>
      <dgm:spPr/>
      <dgm:t>
        <a:bodyPr/>
        <a:lstStyle/>
        <a:p>
          <a:r>
            <a:rPr lang="en-US" sz="1100" dirty="0" smtClean="0"/>
            <a:t>Contracted August 22nd</a:t>
          </a:r>
          <a:endParaRPr lang="en-US" sz="1100" dirty="0"/>
        </a:p>
      </dgm:t>
    </dgm:pt>
    <dgm:pt modelId="{3B6B8C6B-5071-47F5-ABAB-F76D7083C137}" type="parTrans" cxnId="{2B810837-5164-4188-8EFF-942093E6FECB}">
      <dgm:prSet/>
      <dgm:spPr/>
      <dgm:t>
        <a:bodyPr/>
        <a:lstStyle/>
        <a:p>
          <a:endParaRPr lang="en-US"/>
        </a:p>
      </dgm:t>
    </dgm:pt>
    <dgm:pt modelId="{06C89E19-29A8-4229-B2A4-7EC4EC2E51DF}" type="sibTrans" cxnId="{2B810837-5164-4188-8EFF-942093E6FECB}">
      <dgm:prSet/>
      <dgm:spPr/>
      <dgm:t>
        <a:bodyPr/>
        <a:lstStyle/>
        <a:p>
          <a:endParaRPr lang="en-US"/>
        </a:p>
      </dgm:t>
    </dgm:pt>
    <dgm:pt modelId="{2C609271-6EE1-4432-AE6B-3AAD1E998A56}">
      <dgm:prSet phldrT="[Text]"/>
      <dgm:spPr/>
      <dgm:t>
        <a:bodyPr/>
        <a:lstStyle/>
        <a:p>
          <a:r>
            <a:rPr lang="en-US" dirty="0" smtClean="0"/>
            <a:t>Progress Report</a:t>
          </a:r>
          <a:endParaRPr lang="en-US" dirty="0"/>
        </a:p>
      </dgm:t>
    </dgm:pt>
    <dgm:pt modelId="{BDF65718-D939-48E0-BFBC-3BDB62866B66}" type="parTrans" cxnId="{05B196F3-AE3F-4AAF-806D-83B9DE46930D}">
      <dgm:prSet/>
      <dgm:spPr/>
      <dgm:t>
        <a:bodyPr/>
        <a:lstStyle/>
        <a:p>
          <a:endParaRPr lang="en-US"/>
        </a:p>
      </dgm:t>
    </dgm:pt>
    <dgm:pt modelId="{12DC8C1B-FFC3-41E1-B9D7-09D8EA2B6C67}" type="sibTrans" cxnId="{05B196F3-AE3F-4AAF-806D-83B9DE46930D}">
      <dgm:prSet/>
      <dgm:spPr/>
      <dgm:t>
        <a:bodyPr/>
        <a:lstStyle/>
        <a:p>
          <a:endParaRPr lang="en-US"/>
        </a:p>
      </dgm:t>
    </dgm:pt>
    <dgm:pt modelId="{1C006B93-DC79-49DF-9024-1AE3769EC086}">
      <dgm:prSet phldrT="[Text]"/>
      <dgm:spPr/>
      <dgm:t>
        <a:bodyPr/>
        <a:lstStyle/>
        <a:p>
          <a:r>
            <a:rPr lang="en-US" dirty="0" smtClean="0"/>
            <a:t>Task Force III</a:t>
          </a:r>
          <a:endParaRPr lang="en-US" dirty="0"/>
        </a:p>
      </dgm:t>
    </dgm:pt>
    <dgm:pt modelId="{17CACDEE-B05E-4A93-9D16-F21A286B394F}" type="parTrans" cxnId="{09AC357D-6249-48F1-BC54-9D5DCF75DB01}">
      <dgm:prSet/>
      <dgm:spPr/>
      <dgm:t>
        <a:bodyPr/>
        <a:lstStyle/>
        <a:p>
          <a:endParaRPr lang="en-US"/>
        </a:p>
      </dgm:t>
    </dgm:pt>
    <dgm:pt modelId="{EEDAD3CD-36DD-4091-AD92-7A7F17BB53F1}" type="sibTrans" cxnId="{09AC357D-6249-48F1-BC54-9D5DCF75DB01}">
      <dgm:prSet/>
      <dgm:spPr/>
      <dgm:t>
        <a:bodyPr/>
        <a:lstStyle/>
        <a:p>
          <a:endParaRPr lang="en-US"/>
        </a:p>
      </dgm:t>
    </dgm:pt>
    <dgm:pt modelId="{872AEC62-EA47-4627-83EF-997866FB5326}">
      <dgm:prSet phldrT="[Text]"/>
      <dgm:spPr/>
      <dgm:t>
        <a:bodyPr/>
        <a:lstStyle/>
        <a:p>
          <a:r>
            <a:rPr lang="en-US" dirty="0" smtClean="0"/>
            <a:t>Draft Report</a:t>
          </a:r>
          <a:endParaRPr lang="en-US" dirty="0"/>
        </a:p>
      </dgm:t>
    </dgm:pt>
    <dgm:pt modelId="{5BDFC127-E92D-4BC6-A148-58161DB0338C}" type="parTrans" cxnId="{A5FCBD10-77A6-4DAD-B50D-276D3B1F44FC}">
      <dgm:prSet/>
      <dgm:spPr/>
      <dgm:t>
        <a:bodyPr/>
        <a:lstStyle/>
        <a:p>
          <a:endParaRPr lang="en-US"/>
        </a:p>
      </dgm:t>
    </dgm:pt>
    <dgm:pt modelId="{CCEF0F4B-CBC2-4042-BEE6-F011F50E4B6D}" type="sibTrans" cxnId="{A5FCBD10-77A6-4DAD-B50D-276D3B1F44FC}">
      <dgm:prSet/>
      <dgm:spPr/>
      <dgm:t>
        <a:bodyPr/>
        <a:lstStyle/>
        <a:p>
          <a:endParaRPr lang="en-US"/>
        </a:p>
      </dgm:t>
    </dgm:pt>
    <dgm:pt modelId="{97D59E7D-C9C3-4EE3-92E8-C10B8BEED3FF}">
      <dgm:prSet phldrT="[Text]"/>
      <dgm:spPr/>
      <dgm:t>
        <a:bodyPr/>
        <a:lstStyle/>
        <a:p>
          <a:r>
            <a:rPr lang="en-US" dirty="0" smtClean="0"/>
            <a:t>Final Report</a:t>
          </a:r>
          <a:endParaRPr lang="en-US" dirty="0"/>
        </a:p>
      </dgm:t>
    </dgm:pt>
    <dgm:pt modelId="{65576EE5-326C-40B1-AC9D-7CE7DD686D85}" type="parTrans" cxnId="{07BA7FF2-F20D-48D1-8FD1-9636960880FC}">
      <dgm:prSet/>
      <dgm:spPr/>
      <dgm:t>
        <a:bodyPr/>
        <a:lstStyle/>
        <a:p>
          <a:endParaRPr lang="en-US"/>
        </a:p>
      </dgm:t>
    </dgm:pt>
    <dgm:pt modelId="{172659CC-3F41-4544-89D1-6D1862C24623}" type="sibTrans" cxnId="{07BA7FF2-F20D-48D1-8FD1-9636960880FC}">
      <dgm:prSet/>
      <dgm:spPr/>
      <dgm:t>
        <a:bodyPr/>
        <a:lstStyle/>
        <a:p>
          <a:endParaRPr lang="en-US"/>
        </a:p>
      </dgm:t>
    </dgm:pt>
    <dgm:pt modelId="{5BEA462E-F3CF-4C1E-9F91-66CCE51796B7}" type="pres">
      <dgm:prSet presAssocID="{6638EDA7-A9EA-477B-BA0E-F7F9B047353C}" presName="Name0" presStyleCnt="0">
        <dgm:presLayoutVars>
          <dgm:dir/>
          <dgm:resizeHandles val="exact"/>
        </dgm:presLayoutVars>
      </dgm:prSet>
      <dgm:spPr/>
    </dgm:pt>
    <dgm:pt modelId="{38BE875E-520B-4765-BF5A-02A743003940}" type="pres">
      <dgm:prSet presAssocID="{7468F7BB-676A-4CA0-B767-12BEA1AB9C68}" presName="composite" presStyleCnt="0"/>
      <dgm:spPr/>
    </dgm:pt>
    <dgm:pt modelId="{52522DF3-7D0C-4D5D-8545-DD89BE3060D0}" type="pres">
      <dgm:prSet presAssocID="{7468F7BB-676A-4CA0-B767-12BEA1AB9C68}" presName="bgChev" presStyleLbl="node1" presStyleIdx="0" presStyleCnt="5"/>
      <dgm:spPr/>
    </dgm:pt>
    <dgm:pt modelId="{11F22E62-E854-4E62-B920-A284C11315FD}" type="pres">
      <dgm:prSet presAssocID="{7468F7BB-676A-4CA0-B767-12BEA1AB9C68}" presName="txNode" presStyleLbl="fgAcc1" presStyleIdx="0" presStyleCnt="5" custScaleX="73526" custScaleY="61067" custLinFactNeighborX="-17271" custLinFactNeighborY="-20274">
        <dgm:presLayoutVars>
          <dgm:bulletEnabled val="1"/>
        </dgm:presLayoutVars>
      </dgm:prSet>
      <dgm:spPr/>
      <dgm:t>
        <a:bodyPr/>
        <a:lstStyle/>
        <a:p>
          <a:endParaRPr lang="en-US"/>
        </a:p>
      </dgm:t>
    </dgm:pt>
    <dgm:pt modelId="{F6DE04C3-E4B5-4D52-B07A-04230C3FCD0C}" type="pres">
      <dgm:prSet presAssocID="{06C89E19-29A8-4229-B2A4-7EC4EC2E51DF}" presName="compositeSpace" presStyleCnt="0"/>
      <dgm:spPr/>
    </dgm:pt>
    <dgm:pt modelId="{F904CDB7-EDAC-4FAF-B4BB-70B4BC33B720}" type="pres">
      <dgm:prSet presAssocID="{2C609271-6EE1-4432-AE6B-3AAD1E998A56}" presName="composite" presStyleCnt="0"/>
      <dgm:spPr/>
    </dgm:pt>
    <dgm:pt modelId="{2A9A7A1F-7063-4AE0-8D37-E6BA78C9FB53}" type="pres">
      <dgm:prSet presAssocID="{2C609271-6EE1-4432-AE6B-3AAD1E998A56}" presName="bgChev" presStyleLbl="node1" presStyleIdx="1" presStyleCnt="5"/>
      <dgm:spPr/>
    </dgm:pt>
    <dgm:pt modelId="{FFB1638E-BF87-4320-B953-4C2FAC18A320}" type="pres">
      <dgm:prSet presAssocID="{2C609271-6EE1-4432-AE6B-3AAD1E998A56}" presName="txNode" presStyleLbl="fgAcc1" presStyleIdx="1" presStyleCnt="5" custScaleX="75699" custScaleY="61426" custLinFactNeighborX="-22815" custLinFactNeighborY="-19622">
        <dgm:presLayoutVars>
          <dgm:bulletEnabled val="1"/>
        </dgm:presLayoutVars>
      </dgm:prSet>
      <dgm:spPr/>
      <dgm:t>
        <a:bodyPr/>
        <a:lstStyle/>
        <a:p>
          <a:endParaRPr lang="en-US"/>
        </a:p>
      </dgm:t>
    </dgm:pt>
    <dgm:pt modelId="{5070E132-7F54-4BB7-901D-770C210D1674}" type="pres">
      <dgm:prSet presAssocID="{12DC8C1B-FFC3-41E1-B9D7-09D8EA2B6C67}" presName="compositeSpace" presStyleCnt="0"/>
      <dgm:spPr/>
    </dgm:pt>
    <dgm:pt modelId="{BE60B11F-D1FA-436F-8AC6-316C838D7A49}" type="pres">
      <dgm:prSet presAssocID="{1C006B93-DC79-49DF-9024-1AE3769EC086}" presName="composite" presStyleCnt="0"/>
      <dgm:spPr/>
    </dgm:pt>
    <dgm:pt modelId="{2CCCF2D8-8580-4CC4-89BE-0A5E8988A799}" type="pres">
      <dgm:prSet presAssocID="{1C006B93-DC79-49DF-9024-1AE3769EC086}" presName="bgChev" presStyleLbl="node1" presStyleIdx="2" presStyleCnt="5"/>
      <dgm:spPr/>
    </dgm:pt>
    <dgm:pt modelId="{D92EBD52-A374-46E2-9866-2C6CE718F17C}" type="pres">
      <dgm:prSet presAssocID="{1C006B93-DC79-49DF-9024-1AE3769EC086}" presName="txNode" presStyleLbl="fgAcc1" presStyleIdx="2" presStyleCnt="5" custScaleX="74689" custScaleY="51732" custLinFactNeighborX="-16544" custLinFactNeighborY="-20682">
        <dgm:presLayoutVars>
          <dgm:bulletEnabled val="1"/>
        </dgm:presLayoutVars>
      </dgm:prSet>
      <dgm:spPr/>
      <dgm:t>
        <a:bodyPr/>
        <a:lstStyle/>
        <a:p>
          <a:endParaRPr lang="en-US"/>
        </a:p>
      </dgm:t>
    </dgm:pt>
    <dgm:pt modelId="{D4FBC28A-F22C-4B5B-B98A-96EFD884FA20}" type="pres">
      <dgm:prSet presAssocID="{EEDAD3CD-36DD-4091-AD92-7A7F17BB53F1}" presName="compositeSpace" presStyleCnt="0"/>
      <dgm:spPr/>
    </dgm:pt>
    <dgm:pt modelId="{1E854518-F1A1-4F79-A0A8-DABE83F1DD7A}" type="pres">
      <dgm:prSet presAssocID="{872AEC62-EA47-4627-83EF-997866FB5326}" presName="composite" presStyleCnt="0"/>
      <dgm:spPr/>
    </dgm:pt>
    <dgm:pt modelId="{4CC3BCF1-F772-441C-81D7-1AC44748597D}" type="pres">
      <dgm:prSet presAssocID="{872AEC62-EA47-4627-83EF-997866FB5326}" presName="bgChev" presStyleLbl="node1" presStyleIdx="3" presStyleCnt="5"/>
      <dgm:spPr/>
    </dgm:pt>
    <dgm:pt modelId="{7005A131-F960-4B80-998E-A8492CE7F9B1}" type="pres">
      <dgm:prSet presAssocID="{872AEC62-EA47-4627-83EF-997866FB5326}" presName="txNode" presStyleLbl="fgAcc1" presStyleIdx="3" presStyleCnt="5" custScaleX="71730" custScaleY="57899" custLinFactNeighborX="-18828" custLinFactNeighborY="-22066">
        <dgm:presLayoutVars>
          <dgm:bulletEnabled val="1"/>
        </dgm:presLayoutVars>
      </dgm:prSet>
      <dgm:spPr/>
      <dgm:t>
        <a:bodyPr/>
        <a:lstStyle/>
        <a:p>
          <a:endParaRPr lang="en-US"/>
        </a:p>
      </dgm:t>
    </dgm:pt>
    <dgm:pt modelId="{FA499084-34E2-49E9-8D05-F4B37232D3E8}" type="pres">
      <dgm:prSet presAssocID="{CCEF0F4B-CBC2-4042-BEE6-F011F50E4B6D}" presName="compositeSpace" presStyleCnt="0"/>
      <dgm:spPr/>
    </dgm:pt>
    <dgm:pt modelId="{144E7E12-8E86-443B-B550-6FD4ABF7C9DA}" type="pres">
      <dgm:prSet presAssocID="{97D59E7D-C9C3-4EE3-92E8-C10B8BEED3FF}" presName="composite" presStyleCnt="0"/>
      <dgm:spPr/>
    </dgm:pt>
    <dgm:pt modelId="{60624625-F2FE-403A-AE9B-A5C846C1E7FC}" type="pres">
      <dgm:prSet presAssocID="{97D59E7D-C9C3-4EE3-92E8-C10B8BEED3FF}" presName="bgChev" presStyleLbl="node1" presStyleIdx="4" presStyleCnt="5"/>
      <dgm:spPr/>
    </dgm:pt>
    <dgm:pt modelId="{5CA43186-B3CA-480C-BBD4-62BCC87550AB}" type="pres">
      <dgm:prSet presAssocID="{97D59E7D-C9C3-4EE3-92E8-C10B8BEED3FF}" presName="txNode" presStyleLbl="fgAcc1" presStyleIdx="4" presStyleCnt="5" custScaleX="76738" custScaleY="70768" custLinFactNeighborX="-19114" custLinFactNeighborY="-21666">
        <dgm:presLayoutVars>
          <dgm:bulletEnabled val="1"/>
        </dgm:presLayoutVars>
      </dgm:prSet>
      <dgm:spPr/>
      <dgm:t>
        <a:bodyPr/>
        <a:lstStyle/>
        <a:p>
          <a:endParaRPr lang="en-US"/>
        </a:p>
      </dgm:t>
    </dgm:pt>
  </dgm:ptLst>
  <dgm:cxnLst>
    <dgm:cxn modelId="{C21EF09B-9808-4877-91DF-3385E20E1C1B}" type="presOf" srcId="{2C609271-6EE1-4432-AE6B-3AAD1E998A56}" destId="{FFB1638E-BF87-4320-B953-4C2FAC18A320}" srcOrd="0" destOrd="0" presId="urn:microsoft.com/office/officeart/2005/8/layout/chevronAccent+Icon"/>
    <dgm:cxn modelId="{05B196F3-AE3F-4AAF-806D-83B9DE46930D}" srcId="{6638EDA7-A9EA-477B-BA0E-F7F9B047353C}" destId="{2C609271-6EE1-4432-AE6B-3AAD1E998A56}" srcOrd="1" destOrd="0" parTransId="{BDF65718-D939-48E0-BFBC-3BDB62866B66}" sibTransId="{12DC8C1B-FFC3-41E1-B9D7-09D8EA2B6C67}"/>
    <dgm:cxn modelId="{A5FCBD10-77A6-4DAD-B50D-276D3B1F44FC}" srcId="{6638EDA7-A9EA-477B-BA0E-F7F9B047353C}" destId="{872AEC62-EA47-4627-83EF-997866FB5326}" srcOrd="3" destOrd="0" parTransId="{5BDFC127-E92D-4BC6-A148-58161DB0338C}" sibTransId="{CCEF0F4B-CBC2-4042-BEE6-F011F50E4B6D}"/>
    <dgm:cxn modelId="{9C223BAA-FFCB-476E-B4C0-6E41C88524AE}" type="presOf" srcId="{6638EDA7-A9EA-477B-BA0E-F7F9B047353C}" destId="{5BEA462E-F3CF-4C1E-9F91-66CCE51796B7}" srcOrd="0" destOrd="0" presId="urn:microsoft.com/office/officeart/2005/8/layout/chevronAccent+Icon"/>
    <dgm:cxn modelId="{654A6E91-D86D-4CB7-A087-940BD270DDFD}" type="presOf" srcId="{872AEC62-EA47-4627-83EF-997866FB5326}" destId="{7005A131-F960-4B80-998E-A8492CE7F9B1}" srcOrd="0" destOrd="0" presId="urn:microsoft.com/office/officeart/2005/8/layout/chevronAccent+Icon"/>
    <dgm:cxn modelId="{E996B260-E777-4A7D-8BD9-F092B50ED16F}" type="presOf" srcId="{1C006B93-DC79-49DF-9024-1AE3769EC086}" destId="{D92EBD52-A374-46E2-9866-2C6CE718F17C}" srcOrd="0" destOrd="0" presId="urn:microsoft.com/office/officeart/2005/8/layout/chevronAccent+Icon"/>
    <dgm:cxn modelId="{AE8A57E0-97C8-4069-8FFA-9B3C21DF7DA6}" type="presOf" srcId="{97D59E7D-C9C3-4EE3-92E8-C10B8BEED3FF}" destId="{5CA43186-B3CA-480C-BBD4-62BCC87550AB}" srcOrd="0" destOrd="0" presId="urn:microsoft.com/office/officeart/2005/8/layout/chevronAccent+Icon"/>
    <dgm:cxn modelId="{07BA7FF2-F20D-48D1-8FD1-9636960880FC}" srcId="{6638EDA7-A9EA-477B-BA0E-F7F9B047353C}" destId="{97D59E7D-C9C3-4EE3-92E8-C10B8BEED3FF}" srcOrd="4" destOrd="0" parTransId="{65576EE5-326C-40B1-AC9D-7CE7DD686D85}" sibTransId="{172659CC-3F41-4544-89D1-6D1862C24623}"/>
    <dgm:cxn modelId="{C2771928-7F1B-4C77-8901-4A0A423F5CCD}" type="presOf" srcId="{7468F7BB-676A-4CA0-B767-12BEA1AB9C68}" destId="{11F22E62-E854-4E62-B920-A284C11315FD}" srcOrd="0" destOrd="0" presId="urn:microsoft.com/office/officeart/2005/8/layout/chevronAccent+Icon"/>
    <dgm:cxn modelId="{09AC357D-6249-48F1-BC54-9D5DCF75DB01}" srcId="{6638EDA7-A9EA-477B-BA0E-F7F9B047353C}" destId="{1C006B93-DC79-49DF-9024-1AE3769EC086}" srcOrd="2" destOrd="0" parTransId="{17CACDEE-B05E-4A93-9D16-F21A286B394F}" sibTransId="{EEDAD3CD-36DD-4091-AD92-7A7F17BB53F1}"/>
    <dgm:cxn modelId="{2B810837-5164-4188-8EFF-942093E6FECB}" srcId="{6638EDA7-A9EA-477B-BA0E-F7F9B047353C}" destId="{7468F7BB-676A-4CA0-B767-12BEA1AB9C68}" srcOrd="0" destOrd="0" parTransId="{3B6B8C6B-5071-47F5-ABAB-F76D7083C137}" sibTransId="{06C89E19-29A8-4229-B2A4-7EC4EC2E51DF}"/>
    <dgm:cxn modelId="{42CEE92E-7B97-474E-9909-CAC6ED7B22DC}" type="presParOf" srcId="{5BEA462E-F3CF-4C1E-9F91-66CCE51796B7}" destId="{38BE875E-520B-4765-BF5A-02A743003940}" srcOrd="0" destOrd="0" presId="urn:microsoft.com/office/officeart/2005/8/layout/chevronAccent+Icon"/>
    <dgm:cxn modelId="{537F83FE-9A79-4C71-B593-3CE4C6162F65}" type="presParOf" srcId="{38BE875E-520B-4765-BF5A-02A743003940}" destId="{52522DF3-7D0C-4D5D-8545-DD89BE3060D0}" srcOrd="0" destOrd="0" presId="urn:microsoft.com/office/officeart/2005/8/layout/chevronAccent+Icon"/>
    <dgm:cxn modelId="{EF117B9E-7B4E-4AA8-A774-9502CA144983}" type="presParOf" srcId="{38BE875E-520B-4765-BF5A-02A743003940}" destId="{11F22E62-E854-4E62-B920-A284C11315FD}" srcOrd="1" destOrd="0" presId="urn:microsoft.com/office/officeart/2005/8/layout/chevronAccent+Icon"/>
    <dgm:cxn modelId="{5DAB8043-1D97-400F-A66C-CEDD03ADB7A6}" type="presParOf" srcId="{5BEA462E-F3CF-4C1E-9F91-66CCE51796B7}" destId="{F6DE04C3-E4B5-4D52-B07A-04230C3FCD0C}" srcOrd="1" destOrd="0" presId="urn:microsoft.com/office/officeart/2005/8/layout/chevronAccent+Icon"/>
    <dgm:cxn modelId="{0AC150B6-0574-4035-81CD-8065A6E133F5}" type="presParOf" srcId="{5BEA462E-F3CF-4C1E-9F91-66CCE51796B7}" destId="{F904CDB7-EDAC-4FAF-B4BB-70B4BC33B720}" srcOrd="2" destOrd="0" presId="urn:microsoft.com/office/officeart/2005/8/layout/chevronAccent+Icon"/>
    <dgm:cxn modelId="{07103A02-3C35-4AB8-99FD-139EA802B9CB}" type="presParOf" srcId="{F904CDB7-EDAC-4FAF-B4BB-70B4BC33B720}" destId="{2A9A7A1F-7063-4AE0-8D37-E6BA78C9FB53}" srcOrd="0" destOrd="0" presId="urn:microsoft.com/office/officeart/2005/8/layout/chevronAccent+Icon"/>
    <dgm:cxn modelId="{83A2DE2A-F1D3-4314-985D-9093A4B4CBC8}" type="presParOf" srcId="{F904CDB7-EDAC-4FAF-B4BB-70B4BC33B720}" destId="{FFB1638E-BF87-4320-B953-4C2FAC18A320}" srcOrd="1" destOrd="0" presId="urn:microsoft.com/office/officeart/2005/8/layout/chevronAccent+Icon"/>
    <dgm:cxn modelId="{DBB6C68E-5BC3-4DE6-ABEF-E0DEB079B71B}" type="presParOf" srcId="{5BEA462E-F3CF-4C1E-9F91-66CCE51796B7}" destId="{5070E132-7F54-4BB7-901D-770C210D1674}" srcOrd="3" destOrd="0" presId="urn:microsoft.com/office/officeart/2005/8/layout/chevronAccent+Icon"/>
    <dgm:cxn modelId="{6B29F14E-57D2-4D55-940A-92BD54EE4171}" type="presParOf" srcId="{5BEA462E-F3CF-4C1E-9F91-66CCE51796B7}" destId="{BE60B11F-D1FA-436F-8AC6-316C838D7A49}" srcOrd="4" destOrd="0" presId="urn:microsoft.com/office/officeart/2005/8/layout/chevronAccent+Icon"/>
    <dgm:cxn modelId="{31282DD0-B580-4B97-85EE-8B0C3CF7A4A5}" type="presParOf" srcId="{BE60B11F-D1FA-436F-8AC6-316C838D7A49}" destId="{2CCCF2D8-8580-4CC4-89BE-0A5E8988A799}" srcOrd="0" destOrd="0" presId="urn:microsoft.com/office/officeart/2005/8/layout/chevronAccent+Icon"/>
    <dgm:cxn modelId="{D16D5447-8FB7-495A-85FB-6122D0907AC1}" type="presParOf" srcId="{BE60B11F-D1FA-436F-8AC6-316C838D7A49}" destId="{D92EBD52-A374-46E2-9866-2C6CE718F17C}" srcOrd="1" destOrd="0" presId="urn:microsoft.com/office/officeart/2005/8/layout/chevronAccent+Icon"/>
    <dgm:cxn modelId="{26A27353-4E8F-4A6C-8FB0-D8C1FC2E6186}" type="presParOf" srcId="{5BEA462E-F3CF-4C1E-9F91-66CCE51796B7}" destId="{D4FBC28A-F22C-4B5B-B98A-96EFD884FA20}" srcOrd="5" destOrd="0" presId="urn:microsoft.com/office/officeart/2005/8/layout/chevronAccent+Icon"/>
    <dgm:cxn modelId="{3DB93ACA-4C5A-4A25-88A9-E5F0611D13B9}" type="presParOf" srcId="{5BEA462E-F3CF-4C1E-9F91-66CCE51796B7}" destId="{1E854518-F1A1-4F79-A0A8-DABE83F1DD7A}" srcOrd="6" destOrd="0" presId="urn:microsoft.com/office/officeart/2005/8/layout/chevronAccent+Icon"/>
    <dgm:cxn modelId="{A68BF69C-D064-47F2-9D2F-06F969340586}" type="presParOf" srcId="{1E854518-F1A1-4F79-A0A8-DABE83F1DD7A}" destId="{4CC3BCF1-F772-441C-81D7-1AC44748597D}" srcOrd="0" destOrd="0" presId="urn:microsoft.com/office/officeart/2005/8/layout/chevronAccent+Icon"/>
    <dgm:cxn modelId="{EBCCA30D-4531-4887-B1DA-D211405095BC}" type="presParOf" srcId="{1E854518-F1A1-4F79-A0A8-DABE83F1DD7A}" destId="{7005A131-F960-4B80-998E-A8492CE7F9B1}" srcOrd="1" destOrd="0" presId="urn:microsoft.com/office/officeart/2005/8/layout/chevronAccent+Icon"/>
    <dgm:cxn modelId="{6C4CABD3-C810-41FF-ABDD-254EE4DFDDCF}" type="presParOf" srcId="{5BEA462E-F3CF-4C1E-9F91-66CCE51796B7}" destId="{FA499084-34E2-49E9-8D05-F4B37232D3E8}" srcOrd="7" destOrd="0" presId="urn:microsoft.com/office/officeart/2005/8/layout/chevronAccent+Icon"/>
    <dgm:cxn modelId="{87BB8EDA-06CE-4D01-B787-1E57CF3B4910}" type="presParOf" srcId="{5BEA462E-F3CF-4C1E-9F91-66CCE51796B7}" destId="{144E7E12-8E86-443B-B550-6FD4ABF7C9DA}" srcOrd="8" destOrd="0" presId="urn:microsoft.com/office/officeart/2005/8/layout/chevronAccent+Icon"/>
    <dgm:cxn modelId="{5768B94E-7A08-486F-A5BB-A74AA48796A6}" type="presParOf" srcId="{144E7E12-8E86-443B-B550-6FD4ABF7C9DA}" destId="{60624625-F2FE-403A-AE9B-A5C846C1E7FC}" srcOrd="0" destOrd="0" presId="urn:microsoft.com/office/officeart/2005/8/layout/chevronAccent+Icon"/>
    <dgm:cxn modelId="{64481BC0-188F-42EF-B666-C6372B11D650}" type="presParOf" srcId="{144E7E12-8E86-443B-B550-6FD4ABF7C9DA}" destId="{5CA43186-B3CA-480C-BBD4-62BCC87550AB}"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D7199F9-F51B-483E-804B-32E499BF38A5}"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F032FC6E-CCB0-47DC-9B20-49C2E84B1CE3}">
      <dgm:prSet phldrT="[Text]"/>
      <dgm:spPr/>
      <dgm:t>
        <a:bodyPr/>
        <a:lstStyle/>
        <a:p>
          <a:r>
            <a:rPr lang="en-US" dirty="0" smtClean="0"/>
            <a:t>System Structure</a:t>
          </a:r>
          <a:endParaRPr lang="en-US" dirty="0"/>
        </a:p>
      </dgm:t>
    </dgm:pt>
    <dgm:pt modelId="{D06E95AA-3319-4AF2-BC84-5CD9D091873A}" type="parTrans" cxnId="{B4FAE422-1B27-41D5-B315-C67CD828A305}">
      <dgm:prSet/>
      <dgm:spPr/>
      <dgm:t>
        <a:bodyPr/>
        <a:lstStyle/>
        <a:p>
          <a:endParaRPr lang="en-US"/>
        </a:p>
      </dgm:t>
    </dgm:pt>
    <dgm:pt modelId="{CA49B656-930A-42B0-920B-A53F642A7BDA}" type="sibTrans" cxnId="{B4FAE422-1B27-41D5-B315-C67CD828A305}">
      <dgm:prSet/>
      <dgm:spPr/>
      <dgm:t>
        <a:bodyPr/>
        <a:lstStyle/>
        <a:p>
          <a:endParaRPr lang="en-US"/>
        </a:p>
      </dgm:t>
    </dgm:pt>
    <dgm:pt modelId="{4A2BDFBE-C840-429C-B8A7-04EE2AFE3D39}">
      <dgm:prSet phldrT="[Text]"/>
      <dgm:spPr/>
      <dgm:t>
        <a:bodyPr/>
        <a:lstStyle/>
        <a:p>
          <a:r>
            <a:rPr lang="en-US" dirty="0" smtClean="0"/>
            <a:t>Fixed Route</a:t>
          </a:r>
          <a:endParaRPr lang="en-US" dirty="0"/>
        </a:p>
      </dgm:t>
    </dgm:pt>
    <dgm:pt modelId="{6AAED46C-94DD-49B3-9745-105DBDCCF51B}" type="parTrans" cxnId="{0ECFAA8D-8164-40AA-872F-EF885343758E}">
      <dgm:prSet/>
      <dgm:spPr/>
      <dgm:t>
        <a:bodyPr/>
        <a:lstStyle/>
        <a:p>
          <a:endParaRPr lang="en-US"/>
        </a:p>
      </dgm:t>
    </dgm:pt>
    <dgm:pt modelId="{C26A5D72-388D-4AA3-BBA2-B8A147A2A478}" type="sibTrans" cxnId="{0ECFAA8D-8164-40AA-872F-EF885343758E}">
      <dgm:prSet/>
      <dgm:spPr/>
      <dgm:t>
        <a:bodyPr/>
        <a:lstStyle/>
        <a:p>
          <a:endParaRPr lang="en-US"/>
        </a:p>
      </dgm:t>
    </dgm:pt>
    <dgm:pt modelId="{44DF5A25-E07E-49BF-837B-995BF88BABFD}">
      <dgm:prSet phldrT="[Text]"/>
      <dgm:spPr/>
      <dgm:t>
        <a:bodyPr/>
        <a:lstStyle/>
        <a:p>
          <a:r>
            <a:rPr lang="en-US" dirty="0" smtClean="0"/>
            <a:t>Routing Alternatives</a:t>
          </a:r>
          <a:endParaRPr lang="en-US" dirty="0"/>
        </a:p>
      </dgm:t>
    </dgm:pt>
    <dgm:pt modelId="{346ABBC4-55E5-41CE-A2A9-0EF6F5838AA7}" type="parTrans" cxnId="{D05BD41D-3A8E-4C73-A082-673B649668C7}">
      <dgm:prSet/>
      <dgm:spPr/>
      <dgm:t>
        <a:bodyPr/>
        <a:lstStyle/>
        <a:p>
          <a:endParaRPr lang="en-US"/>
        </a:p>
      </dgm:t>
    </dgm:pt>
    <dgm:pt modelId="{D95F5F2D-3E02-46DE-95B5-020317AABE92}" type="sibTrans" cxnId="{D05BD41D-3A8E-4C73-A082-673B649668C7}">
      <dgm:prSet/>
      <dgm:spPr/>
      <dgm:t>
        <a:bodyPr/>
        <a:lstStyle/>
        <a:p>
          <a:endParaRPr lang="en-US"/>
        </a:p>
      </dgm:t>
    </dgm:pt>
    <dgm:pt modelId="{F0EFABFF-95A1-4526-BE3A-356A1599D53F}">
      <dgm:prSet phldrT="[Text]"/>
      <dgm:spPr/>
      <dgm:t>
        <a:bodyPr/>
        <a:lstStyle/>
        <a:p>
          <a:r>
            <a:rPr lang="en-US" dirty="0" smtClean="0"/>
            <a:t>TNC</a:t>
          </a:r>
          <a:endParaRPr lang="en-US" dirty="0"/>
        </a:p>
      </dgm:t>
    </dgm:pt>
    <dgm:pt modelId="{CDA99F0D-28BB-41E9-B81B-902DD8E278EE}" type="parTrans" cxnId="{D6A82A1A-6739-4AE5-86CB-0C3A4AF7A774}">
      <dgm:prSet/>
      <dgm:spPr/>
      <dgm:t>
        <a:bodyPr/>
        <a:lstStyle/>
        <a:p>
          <a:endParaRPr lang="en-US"/>
        </a:p>
      </dgm:t>
    </dgm:pt>
    <dgm:pt modelId="{56259611-EFC5-41F2-93D4-0FEB766B880A}" type="sibTrans" cxnId="{D6A82A1A-6739-4AE5-86CB-0C3A4AF7A774}">
      <dgm:prSet/>
      <dgm:spPr/>
      <dgm:t>
        <a:bodyPr/>
        <a:lstStyle/>
        <a:p>
          <a:endParaRPr lang="en-US"/>
        </a:p>
      </dgm:t>
    </dgm:pt>
    <dgm:pt modelId="{8AF4D3D0-9E6C-4767-AC1D-C137FFC98F69}">
      <dgm:prSet phldrT="[Text]"/>
      <dgm:spPr/>
      <dgm:t>
        <a:bodyPr/>
        <a:lstStyle/>
        <a:p>
          <a:r>
            <a:rPr lang="en-US" dirty="0" smtClean="0"/>
            <a:t>Paratransit</a:t>
          </a:r>
          <a:endParaRPr lang="en-US" dirty="0"/>
        </a:p>
      </dgm:t>
    </dgm:pt>
    <dgm:pt modelId="{A71B1561-0001-4BD9-8A89-90EFB6AB3281}" type="parTrans" cxnId="{EE11BCA7-3E10-4787-A99C-C7C9BFF5EC6D}">
      <dgm:prSet/>
      <dgm:spPr/>
      <dgm:t>
        <a:bodyPr/>
        <a:lstStyle/>
        <a:p>
          <a:endParaRPr lang="en-US"/>
        </a:p>
      </dgm:t>
    </dgm:pt>
    <dgm:pt modelId="{344CE22C-4420-43A3-B1BD-3E8F6571E65E}" type="sibTrans" cxnId="{EE11BCA7-3E10-4787-A99C-C7C9BFF5EC6D}">
      <dgm:prSet/>
      <dgm:spPr/>
      <dgm:t>
        <a:bodyPr/>
        <a:lstStyle/>
        <a:p>
          <a:endParaRPr lang="en-US"/>
        </a:p>
      </dgm:t>
    </dgm:pt>
    <dgm:pt modelId="{5DA8F836-83A9-43B7-B5AA-D191BDC26629}">
      <dgm:prSet phldrT="[Text]"/>
      <dgm:spPr/>
      <dgm:t>
        <a:bodyPr/>
        <a:lstStyle/>
        <a:p>
          <a:r>
            <a:rPr lang="en-US" dirty="0" smtClean="0"/>
            <a:t>Contract Services</a:t>
          </a:r>
          <a:endParaRPr lang="en-US" dirty="0"/>
        </a:p>
      </dgm:t>
    </dgm:pt>
    <dgm:pt modelId="{CD9AE69B-CC07-4F1D-BC29-C25D70ECCEB5}" type="parTrans" cxnId="{CC68CFDB-7697-4206-86CD-4355FEC43586}">
      <dgm:prSet/>
      <dgm:spPr/>
      <dgm:t>
        <a:bodyPr/>
        <a:lstStyle/>
        <a:p>
          <a:endParaRPr lang="en-US"/>
        </a:p>
      </dgm:t>
    </dgm:pt>
    <dgm:pt modelId="{9070FDBB-654B-4CBC-80E8-F489F70A4372}" type="sibTrans" cxnId="{CC68CFDB-7697-4206-86CD-4355FEC43586}">
      <dgm:prSet/>
      <dgm:spPr/>
      <dgm:t>
        <a:bodyPr/>
        <a:lstStyle/>
        <a:p>
          <a:endParaRPr lang="en-US"/>
        </a:p>
      </dgm:t>
    </dgm:pt>
    <dgm:pt modelId="{CEAE864B-5AE6-478E-A8B1-EA2EBBC79173}">
      <dgm:prSet phldrT="[Text]"/>
      <dgm:spPr/>
      <dgm:t>
        <a:bodyPr/>
        <a:lstStyle/>
        <a:p>
          <a:r>
            <a:rPr lang="en-US" dirty="0" smtClean="0"/>
            <a:t>Alternative Modes</a:t>
          </a:r>
          <a:endParaRPr lang="en-US" dirty="0"/>
        </a:p>
      </dgm:t>
    </dgm:pt>
    <dgm:pt modelId="{D98F5C7A-6909-49A7-AEDE-5E19FEA928BB}" type="parTrans" cxnId="{EC26318C-0036-4EF4-96C0-70CEACB3E3EA}">
      <dgm:prSet/>
      <dgm:spPr/>
      <dgm:t>
        <a:bodyPr/>
        <a:lstStyle/>
        <a:p>
          <a:endParaRPr lang="en-US"/>
        </a:p>
      </dgm:t>
    </dgm:pt>
    <dgm:pt modelId="{4633BC95-5558-452E-BCE5-399A825B3EF0}" type="sibTrans" cxnId="{EC26318C-0036-4EF4-96C0-70CEACB3E3EA}">
      <dgm:prSet/>
      <dgm:spPr/>
      <dgm:t>
        <a:bodyPr/>
        <a:lstStyle/>
        <a:p>
          <a:endParaRPr lang="en-US"/>
        </a:p>
      </dgm:t>
    </dgm:pt>
    <dgm:pt modelId="{70A4B557-B946-45CA-87D8-9E8FACB23A66}">
      <dgm:prSet phldrT="[Text]"/>
      <dgm:spPr/>
      <dgm:t>
        <a:bodyPr/>
        <a:lstStyle/>
        <a:p>
          <a:r>
            <a:rPr lang="en-US" dirty="0" smtClean="0"/>
            <a:t>Voucher</a:t>
          </a:r>
          <a:endParaRPr lang="en-US" dirty="0"/>
        </a:p>
      </dgm:t>
    </dgm:pt>
    <dgm:pt modelId="{2FFA9D4A-961C-4733-9194-D2D836951D3E}" type="parTrans" cxnId="{39FE8749-0002-4E04-B4BA-ACB5806B615C}">
      <dgm:prSet/>
      <dgm:spPr/>
      <dgm:t>
        <a:bodyPr/>
        <a:lstStyle/>
        <a:p>
          <a:endParaRPr lang="en-US"/>
        </a:p>
      </dgm:t>
    </dgm:pt>
    <dgm:pt modelId="{D48BCA7E-6CD6-4C1C-A172-EE6FC5A03068}" type="sibTrans" cxnId="{39FE8749-0002-4E04-B4BA-ACB5806B615C}">
      <dgm:prSet/>
      <dgm:spPr/>
      <dgm:t>
        <a:bodyPr/>
        <a:lstStyle/>
        <a:p>
          <a:endParaRPr lang="en-US"/>
        </a:p>
      </dgm:t>
    </dgm:pt>
    <dgm:pt modelId="{F9EF4E0B-715F-4169-B0E2-712B9F2BD065}">
      <dgm:prSet phldrT="[Text]"/>
      <dgm:spPr/>
      <dgm:t>
        <a:bodyPr/>
        <a:lstStyle/>
        <a:p>
          <a:r>
            <a:rPr lang="en-US" dirty="0" smtClean="0"/>
            <a:t>Social Service</a:t>
          </a:r>
          <a:endParaRPr lang="en-US" dirty="0"/>
        </a:p>
      </dgm:t>
    </dgm:pt>
    <dgm:pt modelId="{84CF04D1-CE13-45CA-8618-EAF6CBED3DD6}" type="parTrans" cxnId="{8E2A53F8-D6F8-476F-B863-49DAF5681252}">
      <dgm:prSet/>
      <dgm:spPr/>
      <dgm:t>
        <a:bodyPr/>
        <a:lstStyle/>
        <a:p>
          <a:endParaRPr lang="en-US"/>
        </a:p>
      </dgm:t>
    </dgm:pt>
    <dgm:pt modelId="{5196B354-9B54-4722-AE00-2F942260C418}" type="sibTrans" cxnId="{8E2A53F8-D6F8-476F-B863-49DAF5681252}">
      <dgm:prSet/>
      <dgm:spPr/>
      <dgm:t>
        <a:bodyPr/>
        <a:lstStyle/>
        <a:p>
          <a:endParaRPr lang="en-US"/>
        </a:p>
      </dgm:t>
    </dgm:pt>
    <dgm:pt modelId="{FDD7AC2A-6FCD-4E45-81B9-6C2EEFF34666}">
      <dgm:prSet phldrT="[Text]"/>
      <dgm:spPr/>
      <dgm:t>
        <a:bodyPr/>
        <a:lstStyle/>
        <a:p>
          <a:r>
            <a:rPr lang="en-US" dirty="0" smtClean="0"/>
            <a:t>Volunteers</a:t>
          </a:r>
          <a:endParaRPr lang="en-US" dirty="0"/>
        </a:p>
      </dgm:t>
    </dgm:pt>
    <dgm:pt modelId="{87E9904F-4231-4B13-8425-FE98B042F754}" type="parTrans" cxnId="{EBF31995-AE22-482B-8C73-14AEBD53166E}">
      <dgm:prSet/>
      <dgm:spPr/>
      <dgm:t>
        <a:bodyPr/>
        <a:lstStyle/>
        <a:p>
          <a:endParaRPr lang="en-US"/>
        </a:p>
      </dgm:t>
    </dgm:pt>
    <dgm:pt modelId="{8ED2A50E-AAE2-4C3F-A3B1-69CBD1748A3E}" type="sibTrans" cxnId="{EBF31995-AE22-482B-8C73-14AEBD53166E}">
      <dgm:prSet/>
      <dgm:spPr/>
      <dgm:t>
        <a:bodyPr/>
        <a:lstStyle/>
        <a:p>
          <a:endParaRPr lang="en-US"/>
        </a:p>
      </dgm:t>
    </dgm:pt>
    <dgm:pt modelId="{A2795E8C-0181-40BE-B7DB-C9D1B3EDB026}" type="pres">
      <dgm:prSet presAssocID="{4D7199F9-F51B-483E-804B-32E499BF38A5}" presName="Name0" presStyleCnt="0">
        <dgm:presLayoutVars>
          <dgm:chPref val="1"/>
          <dgm:dir/>
          <dgm:animOne val="branch"/>
          <dgm:animLvl val="lvl"/>
          <dgm:resizeHandles/>
        </dgm:presLayoutVars>
      </dgm:prSet>
      <dgm:spPr/>
      <dgm:t>
        <a:bodyPr/>
        <a:lstStyle/>
        <a:p>
          <a:endParaRPr lang="en-US"/>
        </a:p>
      </dgm:t>
    </dgm:pt>
    <dgm:pt modelId="{5A49763E-70E8-43C3-991D-F055C1FE349B}" type="pres">
      <dgm:prSet presAssocID="{F032FC6E-CCB0-47DC-9B20-49C2E84B1CE3}" presName="vertOne" presStyleCnt="0"/>
      <dgm:spPr/>
    </dgm:pt>
    <dgm:pt modelId="{7BF0B8A7-3FFB-40F4-9D56-F15A53E16A1A}" type="pres">
      <dgm:prSet presAssocID="{F032FC6E-CCB0-47DC-9B20-49C2E84B1CE3}" presName="txOne" presStyleLbl="node0" presStyleIdx="0" presStyleCnt="1">
        <dgm:presLayoutVars>
          <dgm:chPref val="3"/>
        </dgm:presLayoutVars>
      </dgm:prSet>
      <dgm:spPr/>
      <dgm:t>
        <a:bodyPr/>
        <a:lstStyle/>
        <a:p>
          <a:endParaRPr lang="en-US"/>
        </a:p>
      </dgm:t>
    </dgm:pt>
    <dgm:pt modelId="{C358A959-7EAD-4122-B592-9DDFAACBA0E7}" type="pres">
      <dgm:prSet presAssocID="{F032FC6E-CCB0-47DC-9B20-49C2E84B1CE3}" presName="parTransOne" presStyleCnt="0"/>
      <dgm:spPr/>
    </dgm:pt>
    <dgm:pt modelId="{C4264B98-03E2-4A06-A78D-44F70D1FAFD5}" type="pres">
      <dgm:prSet presAssocID="{F032FC6E-CCB0-47DC-9B20-49C2E84B1CE3}" presName="horzOne" presStyleCnt="0"/>
      <dgm:spPr/>
    </dgm:pt>
    <dgm:pt modelId="{08D37B05-8D16-4C42-9E7A-D5A31220906E}" type="pres">
      <dgm:prSet presAssocID="{4A2BDFBE-C840-429C-B8A7-04EE2AFE3D39}" presName="vertTwo" presStyleCnt="0"/>
      <dgm:spPr/>
    </dgm:pt>
    <dgm:pt modelId="{9A541597-C0DE-46E3-8731-3EFE5B3FE72D}" type="pres">
      <dgm:prSet presAssocID="{4A2BDFBE-C840-429C-B8A7-04EE2AFE3D39}" presName="txTwo" presStyleLbl="node2" presStyleIdx="0" presStyleCnt="3">
        <dgm:presLayoutVars>
          <dgm:chPref val="3"/>
        </dgm:presLayoutVars>
      </dgm:prSet>
      <dgm:spPr/>
      <dgm:t>
        <a:bodyPr/>
        <a:lstStyle/>
        <a:p>
          <a:endParaRPr lang="en-US"/>
        </a:p>
      </dgm:t>
    </dgm:pt>
    <dgm:pt modelId="{F3F993EE-36B1-4143-BBDC-781A54328B5B}" type="pres">
      <dgm:prSet presAssocID="{4A2BDFBE-C840-429C-B8A7-04EE2AFE3D39}" presName="parTransTwo" presStyleCnt="0"/>
      <dgm:spPr/>
    </dgm:pt>
    <dgm:pt modelId="{2C5DF732-8F1A-4DC2-AD1A-19C863BBA05F}" type="pres">
      <dgm:prSet presAssocID="{4A2BDFBE-C840-429C-B8A7-04EE2AFE3D39}" presName="horzTwo" presStyleCnt="0"/>
      <dgm:spPr/>
    </dgm:pt>
    <dgm:pt modelId="{2BA06696-F481-4662-AB36-E55AEEA6D7C7}" type="pres">
      <dgm:prSet presAssocID="{44DF5A25-E07E-49BF-837B-995BF88BABFD}" presName="vertThree" presStyleCnt="0"/>
      <dgm:spPr/>
    </dgm:pt>
    <dgm:pt modelId="{F469B318-6D07-40F1-889D-BE8A303A4D27}" type="pres">
      <dgm:prSet presAssocID="{44DF5A25-E07E-49BF-837B-995BF88BABFD}" presName="txThree" presStyleLbl="node3" presStyleIdx="0" presStyleCnt="6">
        <dgm:presLayoutVars>
          <dgm:chPref val="3"/>
        </dgm:presLayoutVars>
      </dgm:prSet>
      <dgm:spPr/>
      <dgm:t>
        <a:bodyPr/>
        <a:lstStyle/>
        <a:p>
          <a:endParaRPr lang="en-US"/>
        </a:p>
      </dgm:t>
    </dgm:pt>
    <dgm:pt modelId="{6CFD0981-84E1-45E4-A113-8868A3FD780D}" type="pres">
      <dgm:prSet presAssocID="{44DF5A25-E07E-49BF-837B-995BF88BABFD}" presName="horzThree" presStyleCnt="0"/>
      <dgm:spPr/>
    </dgm:pt>
    <dgm:pt modelId="{935EE8F4-4DFA-48B5-8557-7C64F8EF3748}" type="pres">
      <dgm:prSet presAssocID="{D95F5F2D-3E02-46DE-95B5-020317AABE92}" presName="sibSpaceThree" presStyleCnt="0"/>
      <dgm:spPr/>
    </dgm:pt>
    <dgm:pt modelId="{C7063BCF-C627-494A-A4D2-713ABB8279A7}" type="pres">
      <dgm:prSet presAssocID="{F0EFABFF-95A1-4526-BE3A-356A1599D53F}" presName="vertThree" presStyleCnt="0"/>
      <dgm:spPr/>
    </dgm:pt>
    <dgm:pt modelId="{95043D88-D3FF-4125-B64D-9CBA3ED718CC}" type="pres">
      <dgm:prSet presAssocID="{F0EFABFF-95A1-4526-BE3A-356A1599D53F}" presName="txThree" presStyleLbl="node3" presStyleIdx="1" presStyleCnt="6">
        <dgm:presLayoutVars>
          <dgm:chPref val="3"/>
        </dgm:presLayoutVars>
      </dgm:prSet>
      <dgm:spPr/>
      <dgm:t>
        <a:bodyPr/>
        <a:lstStyle/>
        <a:p>
          <a:endParaRPr lang="en-US"/>
        </a:p>
      </dgm:t>
    </dgm:pt>
    <dgm:pt modelId="{A3FE99FF-57F3-4A8A-8B9A-6C29AC534C7E}" type="pres">
      <dgm:prSet presAssocID="{F0EFABFF-95A1-4526-BE3A-356A1599D53F}" presName="horzThree" presStyleCnt="0"/>
      <dgm:spPr/>
    </dgm:pt>
    <dgm:pt modelId="{AB31B6CF-0F07-4859-87DD-238CF293EC26}" type="pres">
      <dgm:prSet presAssocID="{C26A5D72-388D-4AA3-BBA2-B8A147A2A478}" presName="sibSpaceTwo" presStyleCnt="0"/>
      <dgm:spPr/>
    </dgm:pt>
    <dgm:pt modelId="{D1582762-FC32-470D-B54D-C4C59FF8C06A}" type="pres">
      <dgm:prSet presAssocID="{8AF4D3D0-9E6C-4767-AC1D-C137FFC98F69}" presName="vertTwo" presStyleCnt="0"/>
      <dgm:spPr/>
    </dgm:pt>
    <dgm:pt modelId="{36EE7646-4AEB-4D71-9737-E6F220402847}" type="pres">
      <dgm:prSet presAssocID="{8AF4D3D0-9E6C-4767-AC1D-C137FFC98F69}" presName="txTwo" presStyleLbl="node2" presStyleIdx="1" presStyleCnt="3">
        <dgm:presLayoutVars>
          <dgm:chPref val="3"/>
        </dgm:presLayoutVars>
      </dgm:prSet>
      <dgm:spPr/>
      <dgm:t>
        <a:bodyPr/>
        <a:lstStyle/>
        <a:p>
          <a:endParaRPr lang="en-US"/>
        </a:p>
      </dgm:t>
    </dgm:pt>
    <dgm:pt modelId="{FC870FBD-3C52-4992-B7EB-7AFFDE3B5179}" type="pres">
      <dgm:prSet presAssocID="{8AF4D3D0-9E6C-4767-AC1D-C137FFC98F69}" presName="parTransTwo" presStyleCnt="0"/>
      <dgm:spPr/>
    </dgm:pt>
    <dgm:pt modelId="{632DEADB-C4C9-4E01-BA70-BC6409239E7F}" type="pres">
      <dgm:prSet presAssocID="{8AF4D3D0-9E6C-4767-AC1D-C137FFC98F69}" presName="horzTwo" presStyleCnt="0"/>
      <dgm:spPr/>
    </dgm:pt>
    <dgm:pt modelId="{BB16AD8D-E1AF-47EB-AC18-1E6E19793D7C}" type="pres">
      <dgm:prSet presAssocID="{5DA8F836-83A9-43B7-B5AA-D191BDC26629}" presName="vertThree" presStyleCnt="0"/>
      <dgm:spPr/>
    </dgm:pt>
    <dgm:pt modelId="{5FDB8186-ECE0-4FD2-9C95-042C3B87DC49}" type="pres">
      <dgm:prSet presAssocID="{5DA8F836-83A9-43B7-B5AA-D191BDC26629}" presName="txThree" presStyleLbl="node3" presStyleIdx="2" presStyleCnt="6">
        <dgm:presLayoutVars>
          <dgm:chPref val="3"/>
        </dgm:presLayoutVars>
      </dgm:prSet>
      <dgm:spPr/>
      <dgm:t>
        <a:bodyPr/>
        <a:lstStyle/>
        <a:p>
          <a:endParaRPr lang="en-US"/>
        </a:p>
      </dgm:t>
    </dgm:pt>
    <dgm:pt modelId="{C233BE9A-8C92-4130-BD33-2A20BCB12DD4}" type="pres">
      <dgm:prSet presAssocID="{5DA8F836-83A9-43B7-B5AA-D191BDC26629}" presName="horzThree" presStyleCnt="0"/>
      <dgm:spPr/>
    </dgm:pt>
    <dgm:pt modelId="{F201DAC6-A5E4-4401-B516-52E1BCD72DEE}" type="pres">
      <dgm:prSet presAssocID="{344CE22C-4420-43A3-B1BD-3E8F6571E65E}" presName="sibSpaceTwo" presStyleCnt="0"/>
      <dgm:spPr/>
    </dgm:pt>
    <dgm:pt modelId="{8E84A5E2-E04D-449A-A286-38D94F844105}" type="pres">
      <dgm:prSet presAssocID="{CEAE864B-5AE6-478E-A8B1-EA2EBBC79173}" presName="vertTwo" presStyleCnt="0"/>
      <dgm:spPr/>
    </dgm:pt>
    <dgm:pt modelId="{F52C2E9E-84BF-4D20-BFBA-9241181E08E7}" type="pres">
      <dgm:prSet presAssocID="{CEAE864B-5AE6-478E-A8B1-EA2EBBC79173}" presName="txTwo" presStyleLbl="node2" presStyleIdx="2" presStyleCnt="3">
        <dgm:presLayoutVars>
          <dgm:chPref val="3"/>
        </dgm:presLayoutVars>
      </dgm:prSet>
      <dgm:spPr/>
      <dgm:t>
        <a:bodyPr/>
        <a:lstStyle/>
        <a:p>
          <a:endParaRPr lang="en-US"/>
        </a:p>
      </dgm:t>
    </dgm:pt>
    <dgm:pt modelId="{4038C9E3-1CBF-449B-9A6D-886ED3F8D7AE}" type="pres">
      <dgm:prSet presAssocID="{CEAE864B-5AE6-478E-A8B1-EA2EBBC79173}" presName="parTransTwo" presStyleCnt="0"/>
      <dgm:spPr/>
    </dgm:pt>
    <dgm:pt modelId="{74269C13-7C12-4F77-88F6-3204AF9BDD30}" type="pres">
      <dgm:prSet presAssocID="{CEAE864B-5AE6-478E-A8B1-EA2EBBC79173}" presName="horzTwo" presStyleCnt="0"/>
      <dgm:spPr/>
    </dgm:pt>
    <dgm:pt modelId="{1A62AD70-3BD2-495B-A2B3-E1C190D041DB}" type="pres">
      <dgm:prSet presAssocID="{70A4B557-B946-45CA-87D8-9E8FACB23A66}" presName="vertThree" presStyleCnt="0"/>
      <dgm:spPr/>
    </dgm:pt>
    <dgm:pt modelId="{88829824-C7E7-4476-809F-A0A1ED9F5398}" type="pres">
      <dgm:prSet presAssocID="{70A4B557-B946-45CA-87D8-9E8FACB23A66}" presName="txThree" presStyleLbl="node3" presStyleIdx="3" presStyleCnt="6">
        <dgm:presLayoutVars>
          <dgm:chPref val="3"/>
        </dgm:presLayoutVars>
      </dgm:prSet>
      <dgm:spPr/>
      <dgm:t>
        <a:bodyPr/>
        <a:lstStyle/>
        <a:p>
          <a:endParaRPr lang="en-US"/>
        </a:p>
      </dgm:t>
    </dgm:pt>
    <dgm:pt modelId="{BA8CD0F8-08CA-40F1-93A5-B6B50769525D}" type="pres">
      <dgm:prSet presAssocID="{70A4B557-B946-45CA-87D8-9E8FACB23A66}" presName="horzThree" presStyleCnt="0"/>
      <dgm:spPr/>
    </dgm:pt>
    <dgm:pt modelId="{FC8D0833-AC55-41CA-A388-0823CC1F56EA}" type="pres">
      <dgm:prSet presAssocID="{D48BCA7E-6CD6-4C1C-A172-EE6FC5A03068}" presName="sibSpaceThree" presStyleCnt="0"/>
      <dgm:spPr/>
    </dgm:pt>
    <dgm:pt modelId="{60D15FA3-05E8-4208-AE3C-A5869CEF5728}" type="pres">
      <dgm:prSet presAssocID="{F9EF4E0B-715F-4169-B0E2-712B9F2BD065}" presName="vertThree" presStyleCnt="0"/>
      <dgm:spPr/>
    </dgm:pt>
    <dgm:pt modelId="{88676D52-79F9-418C-87F1-D55034D1FE34}" type="pres">
      <dgm:prSet presAssocID="{F9EF4E0B-715F-4169-B0E2-712B9F2BD065}" presName="txThree" presStyleLbl="node3" presStyleIdx="4" presStyleCnt="6">
        <dgm:presLayoutVars>
          <dgm:chPref val="3"/>
        </dgm:presLayoutVars>
      </dgm:prSet>
      <dgm:spPr/>
      <dgm:t>
        <a:bodyPr/>
        <a:lstStyle/>
        <a:p>
          <a:endParaRPr lang="en-US"/>
        </a:p>
      </dgm:t>
    </dgm:pt>
    <dgm:pt modelId="{6B5756BB-E4B1-4E84-8397-2DE9F6D5CD47}" type="pres">
      <dgm:prSet presAssocID="{F9EF4E0B-715F-4169-B0E2-712B9F2BD065}" presName="horzThree" presStyleCnt="0"/>
      <dgm:spPr/>
    </dgm:pt>
    <dgm:pt modelId="{8FD15CC0-B123-45AA-A98A-E2D2DBE2962B}" type="pres">
      <dgm:prSet presAssocID="{5196B354-9B54-4722-AE00-2F942260C418}" presName="sibSpaceThree" presStyleCnt="0"/>
      <dgm:spPr/>
    </dgm:pt>
    <dgm:pt modelId="{4F3CCFBD-8160-451E-B007-E0384D093E40}" type="pres">
      <dgm:prSet presAssocID="{FDD7AC2A-6FCD-4E45-81B9-6C2EEFF34666}" presName="vertThree" presStyleCnt="0"/>
      <dgm:spPr/>
    </dgm:pt>
    <dgm:pt modelId="{7E160868-22FD-4032-9678-64A023045812}" type="pres">
      <dgm:prSet presAssocID="{FDD7AC2A-6FCD-4E45-81B9-6C2EEFF34666}" presName="txThree" presStyleLbl="node3" presStyleIdx="5" presStyleCnt="6">
        <dgm:presLayoutVars>
          <dgm:chPref val="3"/>
        </dgm:presLayoutVars>
      </dgm:prSet>
      <dgm:spPr/>
      <dgm:t>
        <a:bodyPr/>
        <a:lstStyle/>
        <a:p>
          <a:endParaRPr lang="en-US"/>
        </a:p>
      </dgm:t>
    </dgm:pt>
    <dgm:pt modelId="{82D3AF24-BEEF-42E9-9952-500452F762D9}" type="pres">
      <dgm:prSet presAssocID="{FDD7AC2A-6FCD-4E45-81B9-6C2EEFF34666}" presName="horzThree" presStyleCnt="0"/>
      <dgm:spPr/>
    </dgm:pt>
  </dgm:ptLst>
  <dgm:cxnLst>
    <dgm:cxn modelId="{97F3CE74-A7F6-461F-85FF-2B1CA0FA976E}" type="presOf" srcId="{44DF5A25-E07E-49BF-837B-995BF88BABFD}" destId="{F469B318-6D07-40F1-889D-BE8A303A4D27}" srcOrd="0" destOrd="0" presId="urn:microsoft.com/office/officeart/2005/8/layout/architecture"/>
    <dgm:cxn modelId="{EC26318C-0036-4EF4-96C0-70CEACB3E3EA}" srcId="{F032FC6E-CCB0-47DC-9B20-49C2E84B1CE3}" destId="{CEAE864B-5AE6-478E-A8B1-EA2EBBC79173}" srcOrd="2" destOrd="0" parTransId="{D98F5C7A-6909-49A7-AEDE-5E19FEA928BB}" sibTransId="{4633BC95-5558-452E-BCE5-399A825B3EF0}"/>
    <dgm:cxn modelId="{39FE8749-0002-4E04-B4BA-ACB5806B615C}" srcId="{CEAE864B-5AE6-478E-A8B1-EA2EBBC79173}" destId="{70A4B557-B946-45CA-87D8-9E8FACB23A66}" srcOrd="0" destOrd="0" parTransId="{2FFA9D4A-961C-4733-9194-D2D836951D3E}" sibTransId="{D48BCA7E-6CD6-4C1C-A172-EE6FC5A03068}"/>
    <dgm:cxn modelId="{0ECFAA8D-8164-40AA-872F-EF885343758E}" srcId="{F032FC6E-CCB0-47DC-9B20-49C2E84B1CE3}" destId="{4A2BDFBE-C840-429C-B8A7-04EE2AFE3D39}" srcOrd="0" destOrd="0" parTransId="{6AAED46C-94DD-49B3-9745-105DBDCCF51B}" sibTransId="{C26A5D72-388D-4AA3-BBA2-B8A147A2A478}"/>
    <dgm:cxn modelId="{B4FAE422-1B27-41D5-B315-C67CD828A305}" srcId="{4D7199F9-F51B-483E-804B-32E499BF38A5}" destId="{F032FC6E-CCB0-47DC-9B20-49C2E84B1CE3}" srcOrd="0" destOrd="0" parTransId="{D06E95AA-3319-4AF2-BC84-5CD9D091873A}" sibTransId="{CA49B656-930A-42B0-920B-A53F642A7BDA}"/>
    <dgm:cxn modelId="{0CB43C71-1261-4BD6-B4AC-6C614A432C3A}" type="presOf" srcId="{F0EFABFF-95A1-4526-BE3A-356A1599D53F}" destId="{95043D88-D3FF-4125-B64D-9CBA3ED718CC}" srcOrd="0" destOrd="0" presId="urn:microsoft.com/office/officeart/2005/8/layout/architecture"/>
    <dgm:cxn modelId="{EE11BCA7-3E10-4787-A99C-C7C9BFF5EC6D}" srcId="{F032FC6E-CCB0-47DC-9B20-49C2E84B1CE3}" destId="{8AF4D3D0-9E6C-4767-AC1D-C137FFC98F69}" srcOrd="1" destOrd="0" parTransId="{A71B1561-0001-4BD9-8A89-90EFB6AB3281}" sibTransId="{344CE22C-4420-43A3-B1BD-3E8F6571E65E}"/>
    <dgm:cxn modelId="{48D34A83-BC79-468E-9A3E-B56CC21D14DE}" type="presOf" srcId="{5DA8F836-83A9-43B7-B5AA-D191BDC26629}" destId="{5FDB8186-ECE0-4FD2-9C95-042C3B87DC49}" srcOrd="0" destOrd="0" presId="urn:microsoft.com/office/officeart/2005/8/layout/architecture"/>
    <dgm:cxn modelId="{8C6607F8-226A-436A-8864-CE05CD53EBA3}" type="presOf" srcId="{FDD7AC2A-6FCD-4E45-81B9-6C2EEFF34666}" destId="{7E160868-22FD-4032-9678-64A023045812}" srcOrd="0" destOrd="0" presId="urn:microsoft.com/office/officeart/2005/8/layout/architecture"/>
    <dgm:cxn modelId="{83EDE4EC-5588-4AF1-8C63-757E66EC14E8}" type="presOf" srcId="{F9EF4E0B-715F-4169-B0E2-712B9F2BD065}" destId="{88676D52-79F9-418C-87F1-D55034D1FE34}" srcOrd="0" destOrd="0" presId="urn:microsoft.com/office/officeart/2005/8/layout/architecture"/>
    <dgm:cxn modelId="{EBF31995-AE22-482B-8C73-14AEBD53166E}" srcId="{CEAE864B-5AE6-478E-A8B1-EA2EBBC79173}" destId="{FDD7AC2A-6FCD-4E45-81B9-6C2EEFF34666}" srcOrd="2" destOrd="0" parTransId="{87E9904F-4231-4B13-8425-FE98B042F754}" sibTransId="{8ED2A50E-AAE2-4C3F-A3B1-69CBD1748A3E}"/>
    <dgm:cxn modelId="{CC68CFDB-7697-4206-86CD-4355FEC43586}" srcId="{8AF4D3D0-9E6C-4767-AC1D-C137FFC98F69}" destId="{5DA8F836-83A9-43B7-B5AA-D191BDC26629}" srcOrd="0" destOrd="0" parTransId="{CD9AE69B-CC07-4F1D-BC29-C25D70ECCEB5}" sibTransId="{9070FDBB-654B-4CBC-80E8-F489F70A4372}"/>
    <dgm:cxn modelId="{2CBAAB52-29CA-4A4D-88A3-44DA3D9B837C}" type="presOf" srcId="{4A2BDFBE-C840-429C-B8A7-04EE2AFE3D39}" destId="{9A541597-C0DE-46E3-8731-3EFE5B3FE72D}" srcOrd="0" destOrd="0" presId="urn:microsoft.com/office/officeart/2005/8/layout/architecture"/>
    <dgm:cxn modelId="{8E2A53F8-D6F8-476F-B863-49DAF5681252}" srcId="{CEAE864B-5AE6-478E-A8B1-EA2EBBC79173}" destId="{F9EF4E0B-715F-4169-B0E2-712B9F2BD065}" srcOrd="1" destOrd="0" parTransId="{84CF04D1-CE13-45CA-8618-EAF6CBED3DD6}" sibTransId="{5196B354-9B54-4722-AE00-2F942260C418}"/>
    <dgm:cxn modelId="{D05BD41D-3A8E-4C73-A082-673B649668C7}" srcId="{4A2BDFBE-C840-429C-B8A7-04EE2AFE3D39}" destId="{44DF5A25-E07E-49BF-837B-995BF88BABFD}" srcOrd="0" destOrd="0" parTransId="{346ABBC4-55E5-41CE-A2A9-0EF6F5838AA7}" sibTransId="{D95F5F2D-3E02-46DE-95B5-020317AABE92}"/>
    <dgm:cxn modelId="{DF191FBC-FDC2-4E2E-AC51-4195EF461645}" type="presOf" srcId="{CEAE864B-5AE6-478E-A8B1-EA2EBBC79173}" destId="{F52C2E9E-84BF-4D20-BFBA-9241181E08E7}" srcOrd="0" destOrd="0" presId="urn:microsoft.com/office/officeart/2005/8/layout/architecture"/>
    <dgm:cxn modelId="{D6A82A1A-6739-4AE5-86CB-0C3A4AF7A774}" srcId="{4A2BDFBE-C840-429C-B8A7-04EE2AFE3D39}" destId="{F0EFABFF-95A1-4526-BE3A-356A1599D53F}" srcOrd="1" destOrd="0" parTransId="{CDA99F0D-28BB-41E9-B81B-902DD8E278EE}" sibTransId="{56259611-EFC5-41F2-93D4-0FEB766B880A}"/>
    <dgm:cxn modelId="{AB838FD0-D7D7-4138-B9EE-C7A18231793E}" type="presOf" srcId="{F032FC6E-CCB0-47DC-9B20-49C2E84B1CE3}" destId="{7BF0B8A7-3FFB-40F4-9D56-F15A53E16A1A}" srcOrd="0" destOrd="0" presId="urn:microsoft.com/office/officeart/2005/8/layout/architecture"/>
    <dgm:cxn modelId="{ABB0AE15-9258-4689-AC9D-B80F298ECC80}" type="presOf" srcId="{70A4B557-B946-45CA-87D8-9E8FACB23A66}" destId="{88829824-C7E7-4476-809F-A0A1ED9F5398}" srcOrd="0" destOrd="0" presId="urn:microsoft.com/office/officeart/2005/8/layout/architecture"/>
    <dgm:cxn modelId="{DFF923D6-96B3-4716-90EE-24C4A1F98ED3}" type="presOf" srcId="{4D7199F9-F51B-483E-804B-32E499BF38A5}" destId="{A2795E8C-0181-40BE-B7DB-C9D1B3EDB026}" srcOrd="0" destOrd="0" presId="urn:microsoft.com/office/officeart/2005/8/layout/architecture"/>
    <dgm:cxn modelId="{0D2D22C8-8DFD-476F-B0B0-AFF0C036AA7F}" type="presOf" srcId="{8AF4D3D0-9E6C-4767-AC1D-C137FFC98F69}" destId="{36EE7646-4AEB-4D71-9737-E6F220402847}" srcOrd="0" destOrd="0" presId="urn:microsoft.com/office/officeart/2005/8/layout/architecture"/>
    <dgm:cxn modelId="{71695EC0-6C2F-425D-B4A4-812772D4F2BB}" type="presParOf" srcId="{A2795E8C-0181-40BE-B7DB-C9D1B3EDB026}" destId="{5A49763E-70E8-43C3-991D-F055C1FE349B}" srcOrd="0" destOrd="0" presId="urn:microsoft.com/office/officeart/2005/8/layout/architecture"/>
    <dgm:cxn modelId="{002EE968-CCE6-4F4C-9EC7-E1B5771BC172}" type="presParOf" srcId="{5A49763E-70E8-43C3-991D-F055C1FE349B}" destId="{7BF0B8A7-3FFB-40F4-9D56-F15A53E16A1A}" srcOrd="0" destOrd="0" presId="urn:microsoft.com/office/officeart/2005/8/layout/architecture"/>
    <dgm:cxn modelId="{F25699D5-6640-4828-98EE-01C073ABA65F}" type="presParOf" srcId="{5A49763E-70E8-43C3-991D-F055C1FE349B}" destId="{C358A959-7EAD-4122-B592-9DDFAACBA0E7}" srcOrd="1" destOrd="0" presId="urn:microsoft.com/office/officeart/2005/8/layout/architecture"/>
    <dgm:cxn modelId="{348AE533-C4C7-4768-8BF0-DA0F4E786BD1}" type="presParOf" srcId="{5A49763E-70E8-43C3-991D-F055C1FE349B}" destId="{C4264B98-03E2-4A06-A78D-44F70D1FAFD5}" srcOrd="2" destOrd="0" presId="urn:microsoft.com/office/officeart/2005/8/layout/architecture"/>
    <dgm:cxn modelId="{9B83AB88-CF81-4FFC-8200-73F8A7B01CAE}" type="presParOf" srcId="{C4264B98-03E2-4A06-A78D-44F70D1FAFD5}" destId="{08D37B05-8D16-4C42-9E7A-D5A31220906E}" srcOrd="0" destOrd="0" presId="urn:microsoft.com/office/officeart/2005/8/layout/architecture"/>
    <dgm:cxn modelId="{7A9D0803-35C7-4739-B99C-BDEC456F5258}" type="presParOf" srcId="{08D37B05-8D16-4C42-9E7A-D5A31220906E}" destId="{9A541597-C0DE-46E3-8731-3EFE5B3FE72D}" srcOrd="0" destOrd="0" presId="urn:microsoft.com/office/officeart/2005/8/layout/architecture"/>
    <dgm:cxn modelId="{3882C637-F07D-4685-B58B-43178D056543}" type="presParOf" srcId="{08D37B05-8D16-4C42-9E7A-D5A31220906E}" destId="{F3F993EE-36B1-4143-BBDC-781A54328B5B}" srcOrd="1" destOrd="0" presId="urn:microsoft.com/office/officeart/2005/8/layout/architecture"/>
    <dgm:cxn modelId="{D4D21026-E0D4-44E8-B0FC-250E0CA26075}" type="presParOf" srcId="{08D37B05-8D16-4C42-9E7A-D5A31220906E}" destId="{2C5DF732-8F1A-4DC2-AD1A-19C863BBA05F}" srcOrd="2" destOrd="0" presId="urn:microsoft.com/office/officeart/2005/8/layout/architecture"/>
    <dgm:cxn modelId="{1BDA316C-0E93-468B-9A68-89075D2539F0}" type="presParOf" srcId="{2C5DF732-8F1A-4DC2-AD1A-19C863BBA05F}" destId="{2BA06696-F481-4662-AB36-E55AEEA6D7C7}" srcOrd="0" destOrd="0" presId="urn:microsoft.com/office/officeart/2005/8/layout/architecture"/>
    <dgm:cxn modelId="{35989658-237E-4E25-9338-4E00CBC2ED6B}" type="presParOf" srcId="{2BA06696-F481-4662-AB36-E55AEEA6D7C7}" destId="{F469B318-6D07-40F1-889D-BE8A303A4D27}" srcOrd="0" destOrd="0" presId="urn:microsoft.com/office/officeart/2005/8/layout/architecture"/>
    <dgm:cxn modelId="{100BE1EA-E624-4191-836D-143247465DFC}" type="presParOf" srcId="{2BA06696-F481-4662-AB36-E55AEEA6D7C7}" destId="{6CFD0981-84E1-45E4-A113-8868A3FD780D}" srcOrd="1" destOrd="0" presId="urn:microsoft.com/office/officeart/2005/8/layout/architecture"/>
    <dgm:cxn modelId="{AE27BA2E-3379-42C5-A12E-5EB67E46D6BC}" type="presParOf" srcId="{2C5DF732-8F1A-4DC2-AD1A-19C863BBA05F}" destId="{935EE8F4-4DFA-48B5-8557-7C64F8EF3748}" srcOrd="1" destOrd="0" presId="urn:microsoft.com/office/officeart/2005/8/layout/architecture"/>
    <dgm:cxn modelId="{FA9A36F6-A428-48B1-9D0E-E2AF9F7C48B9}" type="presParOf" srcId="{2C5DF732-8F1A-4DC2-AD1A-19C863BBA05F}" destId="{C7063BCF-C627-494A-A4D2-713ABB8279A7}" srcOrd="2" destOrd="0" presId="urn:microsoft.com/office/officeart/2005/8/layout/architecture"/>
    <dgm:cxn modelId="{BFA30F86-B525-4B6D-BA2B-C9B0D73272C1}" type="presParOf" srcId="{C7063BCF-C627-494A-A4D2-713ABB8279A7}" destId="{95043D88-D3FF-4125-B64D-9CBA3ED718CC}" srcOrd="0" destOrd="0" presId="urn:microsoft.com/office/officeart/2005/8/layout/architecture"/>
    <dgm:cxn modelId="{2079779A-77F6-4976-BC97-BFCB6A3D0622}" type="presParOf" srcId="{C7063BCF-C627-494A-A4D2-713ABB8279A7}" destId="{A3FE99FF-57F3-4A8A-8B9A-6C29AC534C7E}" srcOrd="1" destOrd="0" presId="urn:microsoft.com/office/officeart/2005/8/layout/architecture"/>
    <dgm:cxn modelId="{EDD8F2B8-4E68-406A-B8A0-8CB909A194F6}" type="presParOf" srcId="{C4264B98-03E2-4A06-A78D-44F70D1FAFD5}" destId="{AB31B6CF-0F07-4859-87DD-238CF293EC26}" srcOrd="1" destOrd="0" presId="urn:microsoft.com/office/officeart/2005/8/layout/architecture"/>
    <dgm:cxn modelId="{2BBCFC77-2F9F-441F-8A08-582664724842}" type="presParOf" srcId="{C4264B98-03E2-4A06-A78D-44F70D1FAFD5}" destId="{D1582762-FC32-470D-B54D-C4C59FF8C06A}" srcOrd="2" destOrd="0" presId="urn:microsoft.com/office/officeart/2005/8/layout/architecture"/>
    <dgm:cxn modelId="{E1E12FF7-2609-4F0F-A3B7-B7BAF6857D65}" type="presParOf" srcId="{D1582762-FC32-470D-B54D-C4C59FF8C06A}" destId="{36EE7646-4AEB-4D71-9737-E6F220402847}" srcOrd="0" destOrd="0" presId="urn:microsoft.com/office/officeart/2005/8/layout/architecture"/>
    <dgm:cxn modelId="{F74A2572-F82D-4D14-9B3A-8298014C976C}" type="presParOf" srcId="{D1582762-FC32-470D-B54D-C4C59FF8C06A}" destId="{FC870FBD-3C52-4992-B7EB-7AFFDE3B5179}" srcOrd="1" destOrd="0" presId="urn:microsoft.com/office/officeart/2005/8/layout/architecture"/>
    <dgm:cxn modelId="{29E5F071-7D75-4B8B-B973-54985DE19165}" type="presParOf" srcId="{D1582762-FC32-470D-B54D-C4C59FF8C06A}" destId="{632DEADB-C4C9-4E01-BA70-BC6409239E7F}" srcOrd="2" destOrd="0" presId="urn:microsoft.com/office/officeart/2005/8/layout/architecture"/>
    <dgm:cxn modelId="{638E4916-ADEF-410C-8B39-B71F6E70D78C}" type="presParOf" srcId="{632DEADB-C4C9-4E01-BA70-BC6409239E7F}" destId="{BB16AD8D-E1AF-47EB-AC18-1E6E19793D7C}" srcOrd="0" destOrd="0" presId="urn:microsoft.com/office/officeart/2005/8/layout/architecture"/>
    <dgm:cxn modelId="{F21250CC-C6E0-4523-B510-D9A678224114}" type="presParOf" srcId="{BB16AD8D-E1AF-47EB-AC18-1E6E19793D7C}" destId="{5FDB8186-ECE0-4FD2-9C95-042C3B87DC49}" srcOrd="0" destOrd="0" presId="urn:microsoft.com/office/officeart/2005/8/layout/architecture"/>
    <dgm:cxn modelId="{672B3A04-9E3D-4C6A-980B-9D4A2FE70322}" type="presParOf" srcId="{BB16AD8D-E1AF-47EB-AC18-1E6E19793D7C}" destId="{C233BE9A-8C92-4130-BD33-2A20BCB12DD4}" srcOrd="1" destOrd="0" presId="urn:microsoft.com/office/officeart/2005/8/layout/architecture"/>
    <dgm:cxn modelId="{303B2926-6C71-45A1-9339-CD3AC4307C87}" type="presParOf" srcId="{C4264B98-03E2-4A06-A78D-44F70D1FAFD5}" destId="{F201DAC6-A5E4-4401-B516-52E1BCD72DEE}" srcOrd="3" destOrd="0" presId="urn:microsoft.com/office/officeart/2005/8/layout/architecture"/>
    <dgm:cxn modelId="{F8E0AEEF-0269-4B2D-8379-67C5100D8BF6}" type="presParOf" srcId="{C4264B98-03E2-4A06-A78D-44F70D1FAFD5}" destId="{8E84A5E2-E04D-449A-A286-38D94F844105}" srcOrd="4" destOrd="0" presId="urn:microsoft.com/office/officeart/2005/8/layout/architecture"/>
    <dgm:cxn modelId="{1F62C56E-C6B9-4D0D-9D4D-79ED5330749A}" type="presParOf" srcId="{8E84A5E2-E04D-449A-A286-38D94F844105}" destId="{F52C2E9E-84BF-4D20-BFBA-9241181E08E7}" srcOrd="0" destOrd="0" presId="urn:microsoft.com/office/officeart/2005/8/layout/architecture"/>
    <dgm:cxn modelId="{1B8A1761-47C9-4273-B47E-04582A718543}" type="presParOf" srcId="{8E84A5E2-E04D-449A-A286-38D94F844105}" destId="{4038C9E3-1CBF-449B-9A6D-886ED3F8D7AE}" srcOrd="1" destOrd="0" presId="urn:microsoft.com/office/officeart/2005/8/layout/architecture"/>
    <dgm:cxn modelId="{BD68761B-203C-4505-9DC7-BA6C768AE7CC}" type="presParOf" srcId="{8E84A5E2-E04D-449A-A286-38D94F844105}" destId="{74269C13-7C12-4F77-88F6-3204AF9BDD30}" srcOrd="2" destOrd="0" presId="urn:microsoft.com/office/officeart/2005/8/layout/architecture"/>
    <dgm:cxn modelId="{2FB56EE1-CBEE-4CB9-9AAB-D4C759C9D0B9}" type="presParOf" srcId="{74269C13-7C12-4F77-88F6-3204AF9BDD30}" destId="{1A62AD70-3BD2-495B-A2B3-E1C190D041DB}" srcOrd="0" destOrd="0" presId="urn:microsoft.com/office/officeart/2005/8/layout/architecture"/>
    <dgm:cxn modelId="{51A8E4AE-8362-475F-B470-D1F036BE7220}" type="presParOf" srcId="{1A62AD70-3BD2-495B-A2B3-E1C190D041DB}" destId="{88829824-C7E7-4476-809F-A0A1ED9F5398}" srcOrd="0" destOrd="0" presId="urn:microsoft.com/office/officeart/2005/8/layout/architecture"/>
    <dgm:cxn modelId="{6BADEFB8-CC0A-458C-BAB9-0520D6440BB2}" type="presParOf" srcId="{1A62AD70-3BD2-495B-A2B3-E1C190D041DB}" destId="{BA8CD0F8-08CA-40F1-93A5-B6B50769525D}" srcOrd="1" destOrd="0" presId="urn:microsoft.com/office/officeart/2005/8/layout/architecture"/>
    <dgm:cxn modelId="{846F807C-703E-4CFF-8FF7-210F09ED221C}" type="presParOf" srcId="{74269C13-7C12-4F77-88F6-3204AF9BDD30}" destId="{FC8D0833-AC55-41CA-A388-0823CC1F56EA}" srcOrd="1" destOrd="0" presId="urn:microsoft.com/office/officeart/2005/8/layout/architecture"/>
    <dgm:cxn modelId="{71F328C3-58CC-4A0F-851B-5DB7569B22E8}" type="presParOf" srcId="{74269C13-7C12-4F77-88F6-3204AF9BDD30}" destId="{60D15FA3-05E8-4208-AE3C-A5869CEF5728}" srcOrd="2" destOrd="0" presId="urn:microsoft.com/office/officeart/2005/8/layout/architecture"/>
    <dgm:cxn modelId="{0A7BE54A-A32B-46F6-9D27-1FEEE986A802}" type="presParOf" srcId="{60D15FA3-05E8-4208-AE3C-A5869CEF5728}" destId="{88676D52-79F9-418C-87F1-D55034D1FE34}" srcOrd="0" destOrd="0" presId="urn:microsoft.com/office/officeart/2005/8/layout/architecture"/>
    <dgm:cxn modelId="{14189BFC-48BB-4E20-8688-8559F9E72103}" type="presParOf" srcId="{60D15FA3-05E8-4208-AE3C-A5869CEF5728}" destId="{6B5756BB-E4B1-4E84-8397-2DE9F6D5CD47}" srcOrd="1" destOrd="0" presId="urn:microsoft.com/office/officeart/2005/8/layout/architecture"/>
    <dgm:cxn modelId="{A488BF0A-26AB-4427-927E-6480800A7734}" type="presParOf" srcId="{74269C13-7C12-4F77-88F6-3204AF9BDD30}" destId="{8FD15CC0-B123-45AA-A98A-E2D2DBE2962B}" srcOrd="3" destOrd="0" presId="urn:microsoft.com/office/officeart/2005/8/layout/architecture"/>
    <dgm:cxn modelId="{05E62542-E05E-4F65-AFD9-8E9D8CDEA788}" type="presParOf" srcId="{74269C13-7C12-4F77-88F6-3204AF9BDD30}" destId="{4F3CCFBD-8160-451E-B007-E0384D093E40}" srcOrd="4" destOrd="0" presId="urn:microsoft.com/office/officeart/2005/8/layout/architecture"/>
    <dgm:cxn modelId="{BD4752FB-64AD-4449-8D18-C7B24963C12E}" type="presParOf" srcId="{4F3CCFBD-8160-451E-B007-E0384D093E40}" destId="{7E160868-22FD-4032-9678-64A023045812}" srcOrd="0" destOrd="0" presId="urn:microsoft.com/office/officeart/2005/8/layout/architecture"/>
    <dgm:cxn modelId="{6AEF6FB8-7E2F-42C3-9871-49B7BF1EE7D0}" type="presParOf" srcId="{4F3CCFBD-8160-451E-B007-E0384D093E40}" destId="{82D3AF24-BEEF-42E9-9952-500452F762D9}"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C5B325E-9901-49ED-B01E-0FBB0DAA7C32}"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02829902-9D51-4B9D-BDD6-9C35B2EF025A}">
      <dgm:prSet phldrT="[Text]"/>
      <dgm:spPr/>
      <dgm:t>
        <a:bodyPr/>
        <a:lstStyle/>
        <a:p>
          <a:r>
            <a:rPr lang="en-US" dirty="0" smtClean="0"/>
            <a:t>Coordination</a:t>
          </a:r>
          <a:endParaRPr lang="en-US" dirty="0"/>
        </a:p>
      </dgm:t>
    </dgm:pt>
    <dgm:pt modelId="{F9B48B3D-F959-4391-A72B-5BB37C261659}" type="parTrans" cxnId="{ACC67262-328C-4317-A711-0B721A55AE15}">
      <dgm:prSet/>
      <dgm:spPr/>
      <dgm:t>
        <a:bodyPr/>
        <a:lstStyle/>
        <a:p>
          <a:endParaRPr lang="en-US"/>
        </a:p>
      </dgm:t>
    </dgm:pt>
    <dgm:pt modelId="{562F89CE-53CE-458D-8EC7-6D7F3086BD01}" type="sibTrans" cxnId="{ACC67262-328C-4317-A711-0B721A55AE15}">
      <dgm:prSet/>
      <dgm:spPr/>
      <dgm:t>
        <a:bodyPr/>
        <a:lstStyle/>
        <a:p>
          <a:endParaRPr lang="en-US"/>
        </a:p>
      </dgm:t>
    </dgm:pt>
    <dgm:pt modelId="{B21FF7FD-1645-4383-9736-1CD5FA408120}">
      <dgm:prSet phldrT="[Text]"/>
      <dgm:spPr/>
      <dgm:t>
        <a:bodyPr/>
        <a:lstStyle/>
        <a:p>
          <a:r>
            <a:rPr lang="en-US" dirty="0" smtClean="0"/>
            <a:t>Networks</a:t>
          </a:r>
          <a:endParaRPr lang="en-US" dirty="0"/>
        </a:p>
      </dgm:t>
    </dgm:pt>
    <dgm:pt modelId="{AAE6E66F-FA49-403D-AA10-59B4616D4B4B}" type="parTrans" cxnId="{259A8794-75DA-40CF-9D17-655CBAB3FF41}">
      <dgm:prSet/>
      <dgm:spPr/>
      <dgm:t>
        <a:bodyPr/>
        <a:lstStyle/>
        <a:p>
          <a:endParaRPr lang="en-US"/>
        </a:p>
      </dgm:t>
    </dgm:pt>
    <dgm:pt modelId="{11833943-08B6-4F5C-B8C3-FBDA5942D7E1}" type="sibTrans" cxnId="{259A8794-75DA-40CF-9D17-655CBAB3FF41}">
      <dgm:prSet/>
      <dgm:spPr/>
      <dgm:t>
        <a:bodyPr/>
        <a:lstStyle/>
        <a:p>
          <a:endParaRPr lang="en-US"/>
        </a:p>
      </dgm:t>
    </dgm:pt>
    <dgm:pt modelId="{9D2D289E-AABD-43B0-95CD-D82E21483714}">
      <dgm:prSet phldrT="[Text]"/>
      <dgm:spPr/>
      <dgm:t>
        <a:bodyPr/>
        <a:lstStyle/>
        <a:p>
          <a:r>
            <a:rPr lang="en-US" dirty="0" smtClean="0"/>
            <a:t>Health / Social Services</a:t>
          </a:r>
          <a:endParaRPr lang="en-US" dirty="0"/>
        </a:p>
      </dgm:t>
    </dgm:pt>
    <dgm:pt modelId="{58AA334C-DB48-4F0E-9F00-3588BDB59E50}" type="parTrans" cxnId="{ECAE1632-7CF1-4DAC-B34D-A81E95F86EC9}">
      <dgm:prSet/>
      <dgm:spPr/>
      <dgm:t>
        <a:bodyPr/>
        <a:lstStyle/>
        <a:p>
          <a:endParaRPr lang="en-US"/>
        </a:p>
      </dgm:t>
    </dgm:pt>
    <dgm:pt modelId="{E9CBA84E-2502-4AF5-B942-F6ABB6BC6673}" type="sibTrans" cxnId="{ECAE1632-7CF1-4DAC-B34D-A81E95F86EC9}">
      <dgm:prSet/>
      <dgm:spPr/>
      <dgm:t>
        <a:bodyPr/>
        <a:lstStyle/>
        <a:p>
          <a:endParaRPr lang="en-US"/>
        </a:p>
      </dgm:t>
    </dgm:pt>
    <dgm:pt modelId="{C840F50E-FFE9-442F-8564-36812FF40256}">
      <dgm:prSet phldrT="[Text]"/>
      <dgm:spPr/>
      <dgm:t>
        <a:bodyPr/>
        <a:lstStyle/>
        <a:p>
          <a:r>
            <a:rPr lang="en-US" dirty="0" smtClean="0"/>
            <a:t>MOBILITY MANAGEMENT</a:t>
          </a:r>
          <a:endParaRPr lang="en-US" dirty="0"/>
        </a:p>
      </dgm:t>
    </dgm:pt>
    <dgm:pt modelId="{D28AF1B8-9897-4533-8994-99BD3844D15F}" type="parTrans" cxnId="{101F6E45-BE67-48EE-893E-6543B2B10E80}">
      <dgm:prSet/>
      <dgm:spPr/>
      <dgm:t>
        <a:bodyPr/>
        <a:lstStyle/>
        <a:p>
          <a:endParaRPr lang="en-US"/>
        </a:p>
      </dgm:t>
    </dgm:pt>
    <dgm:pt modelId="{828D94FA-1CEF-439B-9D06-B43B449D972A}" type="sibTrans" cxnId="{101F6E45-BE67-48EE-893E-6543B2B10E80}">
      <dgm:prSet/>
      <dgm:spPr/>
      <dgm:t>
        <a:bodyPr/>
        <a:lstStyle/>
        <a:p>
          <a:endParaRPr lang="en-US"/>
        </a:p>
      </dgm:t>
    </dgm:pt>
    <dgm:pt modelId="{4A305A5F-0404-43E0-9D2C-50C511F0CF1E}">
      <dgm:prSet phldrT="[Text]"/>
      <dgm:spPr/>
      <dgm:t>
        <a:bodyPr/>
        <a:lstStyle/>
        <a:p>
          <a:r>
            <a:rPr lang="en-US" dirty="0" smtClean="0"/>
            <a:t>Technology</a:t>
          </a:r>
          <a:endParaRPr lang="en-US" dirty="0"/>
        </a:p>
      </dgm:t>
    </dgm:pt>
    <dgm:pt modelId="{97449EE0-8062-44B4-B512-FE9A16D4497D}" type="parTrans" cxnId="{917E4A78-2E13-4FE9-9865-7117BEDF0B99}">
      <dgm:prSet/>
      <dgm:spPr/>
      <dgm:t>
        <a:bodyPr/>
        <a:lstStyle/>
        <a:p>
          <a:endParaRPr lang="en-US"/>
        </a:p>
      </dgm:t>
    </dgm:pt>
    <dgm:pt modelId="{4BE2EC71-0937-422E-9E71-E24BAA4DA610}" type="sibTrans" cxnId="{917E4A78-2E13-4FE9-9865-7117BEDF0B99}">
      <dgm:prSet/>
      <dgm:spPr/>
      <dgm:t>
        <a:bodyPr/>
        <a:lstStyle/>
        <a:p>
          <a:endParaRPr lang="en-US"/>
        </a:p>
      </dgm:t>
    </dgm:pt>
    <dgm:pt modelId="{D450FD26-0D80-4276-A36C-64EDE20349E4}">
      <dgm:prSet phldrT="[Text]"/>
      <dgm:spPr/>
      <dgm:t>
        <a:bodyPr/>
        <a:lstStyle/>
        <a:p>
          <a:r>
            <a:rPr lang="en-US" dirty="0" smtClean="0"/>
            <a:t>Fare </a:t>
          </a:r>
          <a:endParaRPr lang="en-US" dirty="0"/>
        </a:p>
      </dgm:t>
    </dgm:pt>
    <dgm:pt modelId="{F87DE354-C7FD-4E03-B877-5968200875BC}" type="parTrans" cxnId="{7BBEA7EA-2C5A-4D8A-9DB3-84921EE9CE7D}">
      <dgm:prSet/>
      <dgm:spPr/>
      <dgm:t>
        <a:bodyPr/>
        <a:lstStyle/>
        <a:p>
          <a:endParaRPr lang="en-US"/>
        </a:p>
      </dgm:t>
    </dgm:pt>
    <dgm:pt modelId="{B1EF8480-1D14-4A11-982E-B5320B606A55}" type="sibTrans" cxnId="{7BBEA7EA-2C5A-4D8A-9DB3-84921EE9CE7D}">
      <dgm:prSet/>
      <dgm:spPr/>
      <dgm:t>
        <a:bodyPr/>
        <a:lstStyle/>
        <a:p>
          <a:endParaRPr lang="en-US"/>
        </a:p>
      </dgm:t>
    </dgm:pt>
    <dgm:pt modelId="{40142683-7C5F-4ABC-B8A2-31C44556DA44}">
      <dgm:prSet phldrT="[Text]"/>
      <dgm:spPr/>
      <dgm:t>
        <a:bodyPr/>
        <a:lstStyle/>
        <a:p>
          <a:r>
            <a:rPr lang="en-US" dirty="0" smtClean="0"/>
            <a:t>Private Partnerships</a:t>
          </a:r>
          <a:endParaRPr lang="en-US" dirty="0"/>
        </a:p>
      </dgm:t>
    </dgm:pt>
    <dgm:pt modelId="{55CBAED9-A09E-470B-B078-C5159CF004E8}" type="parTrans" cxnId="{3C531AA6-AD47-4339-A557-C27E04D4626D}">
      <dgm:prSet/>
      <dgm:spPr/>
      <dgm:t>
        <a:bodyPr/>
        <a:lstStyle/>
        <a:p>
          <a:endParaRPr lang="en-US"/>
        </a:p>
      </dgm:t>
    </dgm:pt>
    <dgm:pt modelId="{515DCEE2-6EA6-423E-B10D-26AA1977B0FA}" type="sibTrans" cxnId="{3C531AA6-AD47-4339-A557-C27E04D4626D}">
      <dgm:prSet/>
      <dgm:spPr/>
      <dgm:t>
        <a:bodyPr/>
        <a:lstStyle/>
        <a:p>
          <a:endParaRPr lang="en-US"/>
        </a:p>
      </dgm:t>
    </dgm:pt>
    <dgm:pt modelId="{E9EAB3F3-4C1C-4720-9EB0-816D63EBCCFA}" type="pres">
      <dgm:prSet presAssocID="{AC5B325E-9901-49ED-B01E-0FBB0DAA7C32}" presName="Name0" presStyleCnt="0">
        <dgm:presLayoutVars>
          <dgm:chMax val="1"/>
          <dgm:chPref val="1"/>
          <dgm:dir/>
          <dgm:animOne val="branch"/>
          <dgm:animLvl val="lvl"/>
        </dgm:presLayoutVars>
      </dgm:prSet>
      <dgm:spPr/>
      <dgm:t>
        <a:bodyPr/>
        <a:lstStyle/>
        <a:p>
          <a:endParaRPr lang="en-US"/>
        </a:p>
      </dgm:t>
    </dgm:pt>
    <dgm:pt modelId="{9555A710-83E0-41FA-B3BA-FFDF0F798BE6}" type="pres">
      <dgm:prSet presAssocID="{02829902-9D51-4B9D-BDD6-9C35B2EF025A}" presName="Parent" presStyleLbl="node0" presStyleIdx="0" presStyleCnt="1">
        <dgm:presLayoutVars>
          <dgm:chMax val="6"/>
          <dgm:chPref val="6"/>
        </dgm:presLayoutVars>
      </dgm:prSet>
      <dgm:spPr/>
      <dgm:t>
        <a:bodyPr/>
        <a:lstStyle/>
        <a:p>
          <a:endParaRPr lang="en-US"/>
        </a:p>
      </dgm:t>
    </dgm:pt>
    <dgm:pt modelId="{D37F10FD-B839-4FA1-A170-91E95DF293EC}" type="pres">
      <dgm:prSet presAssocID="{B21FF7FD-1645-4383-9736-1CD5FA408120}" presName="Accent1" presStyleCnt="0"/>
      <dgm:spPr/>
    </dgm:pt>
    <dgm:pt modelId="{DA27DC0C-FCEA-4891-A3F9-271EE04D1556}" type="pres">
      <dgm:prSet presAssocID="{B21FF7FD-1645-4383-9736-1CD5FA408120}" presName="Accent" presStyleLbl="bgShp" presStyleIdx="0" presStyleCnt="6"/>
      <dgm:spPr/>
    </dgm:pt>
    <dgm:pt modelId="{B881D5F6-36B5-47DC-960B-9277FC86FD1E}" type="pres">
      <dgm:prSet presAssocID="{B21FF7FD-1645-4383-9736-1CD5FA408120}" presName="Child1" presStyleLbl="node1" presStyleIdx="0" presStyleCnt="6">
        <dgm:presLayoutVars>
          <dgm:chMax val="0"/>
          <dgm:chPref val="0"/>
          <dgm:bulletEnabled val="1"/>
        </dgm:presLayoutVars>
      </dgm:prSet>
      <dgm:spPr/>
      <dgm:t>
        <a:bodyPr/>
        <a:lstStyle/>
        <a:p>
          <a:endParaRPr lang="en-US"/>
        </a:p>
      </dgm:t>
    </dgm:pt>
    <dgm:pt modelId="{49048079-A72D-4D1F-994A-C238854DBD98}" type="pres">
      <dgm:prSet presAssocID="{9D2D289E-AABD-43B0-95CD-D82E21483714}" presName="Accent2" presStyleCnt="0"/>
      <dgm:spPr/>
    </dgm:pt>
    <dgm:pt modelId="{80524B88-5E86-4E9B-A465-C133A90AC39E}" type="pres">
      <dgm:prSet presAssocID="{9D2D289E-AABD-43B0-95CD-D82E21483714}" presName="Accent" presStyleLbl="bgShp" presStyleIdx="1" presStyleCnt="6"/>
      <dgm:spPr/>
    </dgm:pt>
    <dgm:pt modelId="{07A5BD77-ED71-45C3-8C03-567F7D0C508F}" type="pres">
      <dgm:prSet presAssocID="{9D2D289E-AABD-43B0-95CD-D82E21483714}" presName="Child2" presStyleLbl="node1" presStyleIdx="1" presStyleCnt="6">
        <dgm:presLayoutVars>
          <dgm:chMax val="0"/>
          <dgm:chPref val="0"/>
          <dgm:bulletEnabled val="1"/>
        </dgm:presLayoutVars>
      </dgm:prSet>
      <dgm:spPr/>
      <dgm:t>
        <a:bodyPr/>
        <a:lstStyle/>
        <a:p>
          <a:endParaRPr lang="en-US"/>
        </a:p>
      </dgm:t>
    </dgm:pt>
    <dgm:pt modelId="{AF410E64-E6B1-47AE-A86B-826F501D547C}" type="pres">
      <dgm:prSet presAssocID="{C840F50E-FFE9-442F-8564-36812FF40256}" presName="Accent3" presStyleCnt="0"/>
      <dgm:spPr/>
    </dgm:pt>
    <dgm:pt modelId="{B96F7D5A-4535-440F-8A0D-62A1A6F9ED5B}" type="pres">
      <dgm:prSet presAssocID="{C840F50E-FFE9-442F-8564-36812FF40256}" presName="Accent" presStyleLbl="bgShp" presStyleIdx="2" presStyleCnt="6"/>
      <dgm:spPr/>
    </dgm:pt>
    <dgm:pt modelId="{C9974CC2-54E0-435D-85F3-C61B1C4873AD}" type="pres">
      <dgm:prSet presAssocID="{C840F50E-FFE9-442F-8564-36812FF40256}" presName="Child3" presStyleLbl="node1" presStyleIdx="2" presStyleCnt="6">
        <dgm:presLayoutVars>
          <dgm:chMax val="0"/>
          <dgm:chPref val="0"/>
          <dgm:bulletEnabled val="1"/>
        </dgm:presLayoutVars>
      </dgm:prSet>
      <dgm:spPr/>
      <dgm:t>
        <a:bodyPr/>
        <a:lstStyle/>
        <a:p>
          <a:endParaRPr lang="en-US"/>
        </a:p>
      </dgm:t>
    </dgm:pt>
    <dgm:pt modelId="{CC39B082-49A5-446C-88DE-405285D132FC}" type="pres">
      <dgm:prSet presAssocID="{4A305A5F-0404-43E0-9D2C-50C511F0CF1E}" presName="Accent4" presStyleCnt="0"/>
      <dgm:spPr/>
    </dgm:pt>
    <dgm:pt modelId="{C5580922-B131-4BD5-8D57-AA7A0135405B}" type="pres">
      <dgm:prSet presAssocID="{4A305A5F-0404-43E0-9D2C-50C511F0CF1E}" presName="Accent" presStyleLbl="bgShp" presStyleIdx="3" presStyleCnt="6"/>
      <dgm:spPr/>
    </dgm:pt>
    <dgm:pt modelId="{5E4320CE-0BEF-4B6C-86BF-560366D0AE49}" type="pres">
      <dgm:prSet presAssocID="{4A305A5F-0404-43E0-9D2C-50C511F0CF1E}" presName="Child4" presStyleLbl="node1" presStyleIdx="3" presStyleCnt="6">
        <dgm:presLayoutVars>
          <dgm:chMax val="0"/>
          <dgm:chPref val="0"/>
          <dgm:bulletEnabled val="1"/>
        </dgm:presLayoutVars>
      </dgm:prSet>
      <dgm:spPr/>
      <dgm:t>
        <a:bodyPr/>
        <a:lstStyle/>
        <a:p>
          <a:endParaRPr lang="en-US"/>
        </a:p>
      </dgm:t>
    </dgm:pt>
    <dgm:pt modelId="{0E8ACA30-F4E3-4029-9E80-624CBBD7CEE2}" type="pres">
      <dgm:prSet presAssocID="{D450FD26-0D80-4276-A36C-64EDE20349E4}" presName="Accent5" presStyleCnt="0"/>
      <dgm:spPr/>
    </dgm:pt>
    <dgm:pt modelId="{B73C5B58-6C59-402A-B7BE-34138BA2422E}" type="pres">
      <dgm:prSet presAssocID="{D450FD26-0D80-4276-A36C-64EDE20349E4}" presName="Accent" presStyleLbl="bgShp" presStyleIdx="4" presStyleCnt="6"/>
      <dgm:spPr/>
    </dgm:pt>
    <dgm:pt modelId="{CC7A5CC1-D210-426A-A92F-55C9F684374E}" type="pres">
      <dgm:prSet presAssocID="{D450FD26-0D80-4276-A36C-64EDE20349E4}" presName="Child5" presStyleLbl="node1" presStyleIdx="4" presStyleCnt="6">
        <dgm:presLayoutVars>
          <dgm:chMax val="0"/>
          <dgm:chPref val="0"/>
          <dgm:bulletEnabled val="1"/>
        </dgm:presLayoutVars>
      </dgm:prSet>
      <dgm:spPr/>
      <dgm:t>
        <a:bodyPr/>
        <a:lstStyle/>
        <a:p>
          <a:endParaRPr lang="en-US"/>
        </a:p>
      </dgm:t>
    </dgm:pt>
    <dgm:pt modelId="{E52FDEFD-898A-4194-BFED-791DB56DE6BC}" type="pres">
      <dgm:prSet presAssocID="{40142683-7C5F-4ABC-B8A2-31C44556DA44}" presName="Accent6" presStyleCnt="0"/>
      <dgm:spPr/>
    </dgm:pt>
    <dgm:pt modelId="{69503874-0D8F-49D5-8B70-408646118A60}" type="pres">
      <dgm:prSet presAssocID="{40142683-7C5F-4ABC-B8A2-31C44556DA44}" presName="Accent" presStyleLbl="bgShp" presStyleIdx="5" presStyleCnt="6"/>
      <dgm:spPr/>
    </dgm:pt>
    <dgm:pt modelId="{9C325F0F-E028-4A37-9A2C-8DB819A8AC07}" type="pres">
      <dgm:prSet presAssocID="{40142683-7C5F-4ABC-B8A2-31C44556DA44}" presName="Child6" presStyleLbl="node1" presStyleIdx="5" presStyleCnt="6">
        <dgm:presLayoutVars>
          <dgm:chMax val="0"/>
          <dgm:chPref val="0"/>
          <dgm:bulletEnabled val="1"/>
        </dgm:presLayoutVars>
      </dgm:prSet>
      <dgm:spPr/>
      <dgm:t>
        <a:bodyPr/>
        <a:lstStyle/>
        <a:p>
          <a:endParaRPr lang="en-US"/>
        </a:p>
      </dgm:t>
    </dgm:pt>
  </dgm:ptLst>
  <dgm:cxnLst>
    <dgm:cxn modelId="{64F73A0E-806A-483D-98C9-40EB0F87ACA7}" type="presOf" srcId="{02829902-9D51-4B9D-BDD6-9C35B2EF025A}" destId="{9555A710-83E0-41FA-B3BA-FFDF0F798BE6}" srcOrd="0" destOrd="0" presId="urn:microsoft.com/office/officeart/2011/layout/HexagonRadial"/>
    <dgm:cxn modelId="{2CCA50B3-9648-40CB-B1FE-A214B9F8F281}" type="presOf" srcId="{9D2D289E-AABD-43B0-95CD-D82E21483714}" destId="{07A5BD77-ED71-45C3-8C03-567F7D0C508F}" srcOrd="0" destOrd="0" presId="urn:microsoft.com/office/officeart/2011/layout/HexagonRadial"/>
    <dgm:cxn modelId="{917E4A78-2E13-4FE9-9865-7117BEDF0B99}" srcId="{02829902-9D51-4B9D-BDD6-9C35B2EF025A}" destId="{4A305A5F-0404-43E0-9D2C-50C511F0CF1E}" srcOrd="3" destOrd="0" parTransId="{97449EE0-8062-44B4-B512-FE9A16D4497D}" sibTransId="{4BE2EC71-0937-422E-9E71-E24BAA4DA610}"/>
    <dgm:cxn modelId="{AA15804F-34FD-440A-AAC7-FD3CFACFBF3C}" type="presOf" srcId="{AC5B325E-9901-49ED-B01E-0FBB0DAA7C32}" destId="{E9EAB3F3-4C1C-4720-9EB0-816D63EBCCFA}" srcOrd="0" destOrd="0" presId="urn:microsoft.com/office/officeart/2011/layout/HexagonRadial"/>
    <dgm:cxn modelId="{3C531AA6-AD47-4339-A557-C27E04D4626D}" srcId="{02829902-9D51-4B9D-BDD6-9C35B2EF025A}" destId="{40142683-7C5F-4ABC-B8A2-31C44556DA44}" srcOrd="5" destOrd="0" parTransId="{55CBAED9-A09E-470B-B078-C5159CF004E8}" sibTransId="{515DCEE2-6EA6-423E-B10D-26AA1977B0FA}"/>
    <dgm:cxn modelId="{1E437BE9-9F9F-49ED-AC8B-F13076B1A8F4}" type="presOf" srcId="{C840F50E-FFE9-442F-8564-36812FF40256}" destId="{C9974CC2-54E0-435D-85F3-C61B1C4873AD}" srcOrd="0" destOrd="0" presId="urn:microsoft.com/office/officeart/2011/layout/HexagonRadial"/>
    <dgm:cxn modelId="{ACC67262-328C-4317-A711-0B721A55AE15}" srcId="{AC5B325E-9901-49ED-B01E-0FBB0DAA7C32}" destId="{02829902-9D51-4B9D-BDD6-9C35B2EF025A}" srcOrd="0" destOrd="0" parTransId="{F9B48B3D-F959-4391-A72B-5BB37C261659}" sibTransId="{562F89CE-53CE-458D-8EC7-6D7F3086BD01}"/>
    <dgm:cxn modelId="{101F6E45-BE67-48EE-893E-6543B2B10E80}" srcId="{02829902-9D51-4B9D-BDD6-9C35B2EF025A}" destId="{C840F50E-FFE9-442F-8564-36812FF40256}" srcOrd="2" destOrd="0" parTransId="{D28AF1B8-9897-4533-8994-99BD3844D15F}" sibTransId="{828D94FA-1CEF-439B-9D06-B43B449D972A}"/>
    <dgm:cxn modelId="{ECAE1632-7CF1-4DAC-B34D-A81E95F86EC9}" srcId="{02829902-9D51-4B9D-BDD6-9C35B2EF025A}" destId="{9D2D289E-AABD-43B0-95CD-D82E21483714}" srcOrd="1" destOrd="0" parTransId="{58AA334C-DB48-4F0E-9F00-3588BDB59E50}" sibTransId="{E9CBA84E-2502-4AF5-B942-F6ABB6BC6673}"/>
    <dgm:cxn modelId="{7BBEA7EA-2C5A-4D8A-9DB3-84921EE9CE7D}" srcId="{02829902-9D51-4B9D-BDD6-9C35B2EF025A}" destId="{D450FD26-0D80-4276-A36C-64EDE20349E4}" srcOrd="4" destOrd="0" parTransId="{F87DE354-C7FD-4E03-B877-5968200875BC}" sibTransId="{B1EF8480-1D14-4A11-982E-B5320B606A55}"/>
    <dgm:cxn modelId="{98D25434-47E5-4BF5-BCDD-1DC1FDAD4A77}" type="presOf" srcId="{40142683-7C5F-4ABC-B8A2-31C44556DA44}" destId="{9C325F0F-E028-4A37-9A2C-8DB819A8AC07}" srcOrd="0" destOrd="0" presId="urn:microsoft.com/office/officeart/2011/layout/HexagonRadial"/>
    <dgm:cxn modelId="{259A8794-75DA-40CF-9D17-655CBAB3FF41}" srcId="{02829902-9D51-4B9D-BDD6-9C35B2EF025A}" destId="{B21FF7FD-1645-4383-9736-1CD5FA408120}" srcOrd="0" destOrd="0" parTransId="{AAE6E66F-FA49-403D-AA10-59B4616D4B4B}" sibTransId="{11833943-08B6-4F5C-B8C3-FBDA5942D7E1}"/>
    <dgm:cxn modelId="{C0CA6E48-CC7D-4E76-A0A0-1AAC4A259B22}" type="presOf" srcId="{4A305A5F-0404-43E0-9D2C-50C511F0CF1E}" destId="{5E4320CE-0BEF-4B6C-86BF-560366D0AE49}" srcOrd="0" destOrd="0" presId="urn:microsoft.com/office/officeart/2011/layout/HexagonRadial"/>
    <dgm:cxn modelId="{7A4A3D39-79F9-4B9D-9C4F-A40C21B5BF01}" type="presOf" srcId="{B21FF7FD-1645-4383-9736-1CD5FA408120}" destId="{B881D5F6-36B5-47DC-960B-9277FC86FD1E}" srcOrd="0" destOrd="0" presId="urn:microsoft.com/office/officeart/2011/layout/HexagonRadial"/>
    <dgm:cxn modelId="{B0308CF1-DB22-4EFD-BE35-F169A428C87E}" type="presOf" srcId="{D450FD26-0D80-4276-A36C-64EDE20349E4}" destId="{CC7A5CC1-D210-426A-A92F-55C9F684374E}" srcOrd="0" destOrd="0" presId="urn:microsoft.com/office/officeart/2011/layout/HexagonRadial"/>
    <dgm:cxn modelId="{8D4C8E8F-D5CC-4946-B755-3708B9243FA2}" type="presParOf" srcId="{E9EAB3F3-4C1C-4720-9EB0-816D63EBCCFA}" destId="{9555A710-83E0-41FA-B3BA-FFDF0F798BE6}" srcOrd="0" destOrd="0" presId="urn:microsoft.com/office/officeart/2011/layout/HexagonRadial"/>
    <dgm:cxn modelId="{9CAD5524-5589-44F6-8139-121BC4CE472C}" type="presParOf" srcId="{E9EAB3F3-4C1C-4720-9EB0-816D63EBCCFA}" destId="{D37F10FD-B839-4FA1-A170-91E95DF293EC}" srcOrd="1" destOrd="0" presId="urn:microsoft.com/office/officeart/2011/layout/HexagonRadial"/>
    <dgm:cxn modelId="{4265B2DE-35E2-4E83-9439-68D55DD82A2F}" type="presParOf" srcId="{D37F10FD-B839-4FA1-A170-91E95DF293EC}" destId="{DA27DC0C-FCEA-4891-A3F9-271EE04D1556}" srcOrd="0" destOrd="0" presId="urn:microsoft.com/office/officeart/2011/layout/HexagonRadial"/>
    <dgm:cxn modelId="{0FA8F397-2B4C-4DC4-99DE-0DE60C52B38A}" type="presParOf" srcId="{E9EAB3F3-4C1C-4720-9EB0-816D63EBCCFA}" destId="{B881D5F6-36B5-47DC-960B-9277FC86FD1E}" srcOrd="2" destOrd="0" presId="urn:microsoft.com/office/officeart/2011/layout/HexagonRadial"/>
    <dgm:cxn modelId="{11CDB2F9-7DFD-4AAC-A958-7FE0FA212090}" type="presParOf" srcId="{E9EAB3F3-4C1C-4720-9EB0-816D63EBCCFA}" destId="{49048079-A72D-4D1F-994A-C238854DBD98}" srcOrd="3" destOrd="0" presId="urn:microsoft.com/office/officeart/2011/layout/HexagonRadial"/>
    <dgm:cxn modelId="{9807340C-478F-438B-A5FB-7C5E3D9ED152}" type="presParOf" srcId="{49048079-A72D-4D1F-994A-C238854DBD98}" destId="{80524B88-5E86-4E9B-A465-C133A90AC39E}" srcOrd="0" destOrd="0" presId="urn:microsoft.com/office/officeart/2011/layout/HexagonRadial"/>
    <dgm:cxn modelId="{6C75129D-E054-4338-9D06-D2D7D347D1C4}" type="presParOf" srcId="{E9EAB3F3-4C1C-4720-9EB0-816D63EBCCFA}" destId="{07A5BD77-ED71-45C3-8C03-567F7D0C508F}" srcOrd="4" destOrd="0" presId="urn:microsoft.com/office/officeart/2011/layout/HexagonRadial"/>
    <dgm:cxn modelId="{F3C6BDF1-0A89-4494-ACAF-3154A24F87B6}" type="presParOf" srcId="{E9EAB3F3-4C1C-4720-9EB0-816D63EBCCFA}" destId="{AF410E64-E6B1-47AE-A86B-826F501D547C}" srcOrd="5" destOrd="0" presId="urn:microsoft.com/office/officeart/2011/layout/HexagonRadial"/>
    <dgm:cxn modelId="{38768424-FB79-4B47-A7B1-A27FDD82BA42}" type="presParOf" srcId="{AF410E64-E6B1-47AE-A86B-826F501D547C}" destId="{B96F7D5A-4535-440F-8A0D-62A1A6F9ED5B}" srcOrd="0" destOrd="0" presId="urn:microsoft.com/office/officeart/2011/layout/HexagonRadial"/>
    <dgm:cxn modelId="{C461B7A9-9675-44E6-9752-3E8EF19E318E}" type="presParOf" srcId="{E9EAB3F3-4C1C-4720-9EB0-816D63EBCCFA}" destId="{C9974CC2-54E0-435D-85F3-C61B1C4873AD}" srcOrd="6" destOrd="0" presId="urn:microsoft.com/office/officeart/2011/layout/HexagonRadial"/>
    <dgm:cxn modelId="{BC0752C8-BF5E-40CB-893D-0E868B260EEE}" type="presParOf" srcId="{E9EAB3F3-4C1C-4720-9EB0-816D63EBCCFA}" destId="{CC39B082-49A5-446C-88DE-405285D132FC}" srcOrd="7" destOrd="0" presId="urn:microsoft.com/office/officeart/2011/layout/HexagonRadial"/>
    <dgm:cxn modelId="{C1A9BD73-C812-4596-B3B0-9377D1FF8600}" type="presParOf" srcId="{CC39B082-49A5-446C-88DE-405285D132FC}" destId="{C5580922-B131-4BD5-8D57-AA7A0135405B}" srcOrd="0" destOrd="0" presId="urn:microsoft.com/office/officeart/2011/layout/HexagonRadial"/>
    <dgm:cxn modelId="{9FD4908B-0D51-468F-914C-AEC343959E9D}" type="presParOf" srcId="{E9EAB3F3-4C1C-4720-9EB0-816D63EBCCFA}" destId="{5E4320CE-0BEF-4B6C-86BF-560366D0AE49}" srcOrd="8" destOrd="0" presId="urn:microsoft.com/office/officeart/2011/layout/HexagonRadial"/>
    <dgm:cxn modelId="{DEEE63D9-B8E1-4BCE-B5E2-506EE86E9033}" type="presParOf" srcId="{E9EAB3F3-4C1C-4720-9EB0-816D63EBCCFA}" destId="{0E8ACA30-F4E3-4029-9E80-624CBBD7CEE2}" srcOrd="9" destOrd="0" presId="urn:microsoft.com/office/officeart/2011/layout/HexagonRadial"/>
    <dgm:cxn modelId="{637B8B89-69D1-4E1F-AA93-A6C2BD3F1F0A}" type="presParOf" srcId="{0E8ACA30-F4E3-4029-9E80-624CBBD7CEE2}" destId="{B73C5B58-6C59-402A-B7BE-34138BA2422E}" srcOrd="0" destOrd="0" presId="urn:microsoft.com/office/officeart/2011/layout/HexagonRadial"/>
    <dgm:cxn modelId="{C9AC5E44-2B33-4205-84EF-8FB84B5E6433}" type="presParOf" srcId="{E9EAB3F3-4C1C-4720-9EB0-816D63EBCCFA}" destId="{CC7A5CC1-D210-426A-A92F-55C9F684374E}" srcOrd="10" destOrd="0" presId="urn:microsoft.com/office/officeart/2011/layout/HexagonRadial"/>
    <dgm:cxn modelId="{79CCDD94-2449-4D91-A32A-ABBD4CBED7A3}" type="presParOf" srcId="{E9EAB3F3-4C1C-4720-9EB0-816D63EBCCFA}" destId="{E52FDEFD-898A-4194-BFED-791DB56DE6BC}" srcOrd="11" destOrd="0" presId="urn:microsoft.com/office/officeart/2011/layout/HexagonRadial"/>
    <dgm:cxn modelId="{B1693650-7F7E-4307-9172-A1E9A45E3378}" type="presParOf" srcId="{E52FDEFD-898A-4194-BFED-791DB56DE6BC}" destId="{69503874-0D8F-49D5-8B70-408646118A60}" srcOrd="0" destOrd="0" presId="urn:microsoft.com/office/officeart/2011/layout/HexagonRadial"/>
    <dgm:cxn modelId="{FE141075-BC78-46A2-B7A1-2C643AAD50C5}" type="presParOf" srcId="{E9EAB3F3-4C1C-4720-9EB0-816D63EBCCFA}" destId="{9C325F0F-E028-4A37-9A2C-8DB819A8AC07}"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C5B325E-9901-49ED-B01E-0FBB0DAA7C32}" type="doc">
      <dgm:prSet loTypeId="urn:microsoft.com/office/officeart/2011/layout/HexagonRadial" loCatId="cycle" qsTypeId="urn:microsoft.com/office/officeart/2005/8/quickstyle/simple1" qsCatId="simple" csTypeId="urn:microsoft.com/office/officeart/2005/8/colors/accent2_3" csCatId="accent2" phldr="1"/>
      <dgm:spPr/>
      <dgm:t>
        <a:bodyPr/>
        <a:lstStyle/>
        <a:p>
          <a:endParaRPr lang="en-US"/>
        </a:p>
      </dgm:t>
    </dgm:pt>
    <dgm:pt modelId="{02829902-9D51-4B9D-BDD6-9C35B2EF025A}">
      <dgm:prSet phldrT="[Text]"/>
      <dgm:spPr/>
      <dgm:t>
        <a:bodyPr/>
        <a:lstStyle/>
        <a:p>
          <a:r>
            <a:rPr lang="en-US" dirty="0" smtClean="0"/>
            <a:t>Customer Care</a:t>
          </a:r>
          <a:endParaRPr lang="en-US" dirty="0"/>
        </a:p>
      </dgm:t>
    </dgm:pt>
    <dgm:pt modelId="{F9B48B3D-F959-4391-A72B-5BB37C261659}" type="parTrans" cxnId="{ACC67262-328C-4317-A711-0B721A55AE15}">
      <dgm:prSet/>
      <dgm:spPr/>
      <dgm:t>
        <a:bodyPr/>
        <a:lstStyle/>
        <a:p>
          <a:endParaRPr lang="en-US"/>
        </a:p>
      </dgm:t>
    </dgm:pt>
    <dgm:pt modelId="{562F89CE-53CE-458D-8EC7-6D7F3086BD01}" type="sibTrans" cxnId="{ACC67262-328C-4317-A711-0B721A55AE15}">
      <dgm:prSet/>
      <dgm:spPr/>
      <dgm:t>
        <a:bodyPr/>
        <a:lstStyle/>
        <a:p>
          <a:endParaRPr lang="en-US"/>
        </a:p>
      </dgm:t>
    </dgm:pt>
    <dgm:pt modelId="{B21FF7FD-1645-4383-9736-1CD5FA408120}">
      <dgm:prSet phldrT="[Text]"/>
      <dgm:spPr/>
      <dgm:t>
        <a:bodyPr/>
        <a:lstStyle/>
        <a:p>
          <a:r>
            <a:rPr lang="en-US" dirty="0" smtClean="0"/>
            <a:t>Sensitivity</a:t>
          </a:r>
          <a:endParaRPr lang="en-US" dirty="0"/>
        </a:p>
      </dgm:t>
    </dgm:pt>
    <dgm:pt modelId="{AAE6E66F-FA49-403D-AA10-59B4616D4B4B}" type="parTrans" cxnId="{259A8794-75DA-40CF-9D17-655CBAB3FF41}">
      <dgm:prSet/>
      <dgm:spPr/>
      <dgm:t>
        <a:bodyPr/>
        <a:lstStyle/>
        <a:p>
          <a:endParaRPr lang="en-US"/>
        </a:p>
      </dgm:t>
    </dgm:pt>
    <dgm:pt modelId="{11833943-08B6-4F5C-B8C3-FBDA5942D7E1}" type="sibTrans" cxnId="{259A8794-75DA-40CF-9D17-655CBAB3FF41}">
      <dgm:prSet/>
      <dgm:spPr/>
      <dgm:t>
        <a:bodyPr/>
        <a:lstStyle/>
        <a:p>
          <a:endParaRPr lang="en-US"/>
        </a:p>
      </dgm:t>
    </dgm:pt>
    <dgm:pt modelId="{9D2D289E-AABD-43B0-95CD-D82E21483714}">
      <dgm:prSet phldrT="[Text]"/>
      <dgm:spPr/>
      <dgm:t>
        <a:bodyPr/>
        <a:lstStyle/>
        <a:p>
          <a:r>
            <a:rPr lang="en-US" dirty="0" smtClean="0"/>
            <a:t>Customer Mobility Management</a:t>
          </a:r>
          <a:endParaRPr lang="en-US" dirty="0"/>
        </a:p>
      </dgm:t>
    </dgm:pt>
    <dgm:pt modelId="{58AA334C-DB48-4F0E-9F00-3588BDB59E50}" type="parTrans" cxnId="{ECAE1632-7CF1-4DAC-B34D-A81E95F86EC9}">
      <dgm:prSet/>
      <dgm:spPr/>
      <dgm:t>
        <a:bodyPr/>
        <a:lstStyle/>
        <a:p>
          <a:endParaRPr lang="en-US"/>
        </a:p>
      </dgm:t>
    </dgm:pt>
    <dgm:pt modelId="{E9CBA84E-2502-4AF5-B942-F6ABB6BC6673}" type="sibTrans" cxnId="{ECAE1632-7CF1-4DAC-B34D-A81E95F86EC9}">
      <dgm:prSet/>
      <dgm:spPr/>
      <dgm:t>
        <a:bodyPr/>
        <a:lstStyle/>
        <a:p>
          <a:endParaRPr lang="en-US"/>
        </a:p>
      </dgm:t>
    </dgm:pt>
    <dgm:pt modelId="{C840F50E-FFE9-442F-8564-36812FF40256}">
      <dgm:prSet phldrT="[Text]"/>
      <dgm:spPr/>
      <dgm:t>
        <a:bodyPr/>
        <a:lstStyle/>
        <a:p>
          <a:r>
            <a:rPr lang="en-US" dirty="0" smtClean="0"/>
            <a:t>Health Providers</a:t>
          </a:r>
          <a:endParaRPr lang="en-US" dirty="0"/>
        </a:p>
      </dgm:t>
    </dgm:pt>
    <dgm:pt modelId="{D28AF1B8-9897-4533-8994-99BD3844D15F}" type="parTrans" cxnId="{101F6E45-BE67-48EE-893E-6543B2B10E80}">
      <dgm:prSet/>
      <dgm:spPr/>
      <dgm:t>
        <a:bodyPr/>
        <a:lstStyle/>
        <a:p>
          <a:endParaRPr lang="en-US"/>
        </a:p>
      </dgm:t>
    </dgm:pt>
    <dgm:pt modelId="{828D94FA-1CEF-439B-9D06-B43B449D972A}" type="sibTrans" cxnId="{101F6E45-BE67-48EE-893E-6543B2B10E80}">
      <dgm:prSet/>
      <dgm:spPr/>
      <dgm:t>
        <a:bodyPr/>
        <a:lstStyle/>
        <a:p>
          <a:endParaRPr lang="en-US"/>
        </a:p>
      </dgm:t>
    </dgm:pt>
    <dgm:pt modelId="{4A305A5F-0404-43E0-9D2C-50C511F0CF1E}">
      <dgm:prSet phldrT="[Text]"/>
      <dgm:spPr/>
      <dgm:t>
        <a:bodyPr/>
        <a:lstStyle/>
        <a:p>
          <a:r>
            <a:rPr lang="en-US" dirty="0" smtClean="0"/>
            <a:t>Technology</a:t>
          </a:r>
          <a:endParaRPr lang="en-US" dirty="0"/>
        </a:p>
      </dgm:t>
    </dgm:pt>
    <dgm:pt modelId="{97449EE0-8062-44B4-B512-FE9A16D4497D}" type="parTrans" cxnId="{917E4A78-2E13-4FE9-9865-7117BEDF0B99}">
      <dgm:prSet/>
      <dgm:spPr/>
      <dgm:t>
        <a:bodyPr/>
        <a:lstStyle/>
        <a:p>
          <a:endParaRPr lang="en-US"/>
        </a:p>
      </dgm:t>
    </dgm:pt>
    <dgm:pt modelId="{4BE2EC71-0937-422E-9E71-E24BAA4DA610}" type="sibTrans" cxnId="{917E4A78-2E13-4FE9-9865-7117BEDF0B99}">
      <dgm:prSet/>
      <dgm:spPr/>
      <dgm:t>
        <a:bodyPr/>
        <a:lstStyle/>
        <a:p>
          <a:endParaRPr lang="en-US"/>
        </a:p>
      </dgm:t>
    </dgm:pt>
    <dgm:pt modelId="{D450FD26-0D80-4276-A36C-64EDE20349E4}">
      <dgm:prSet phldrT="[Text]"/>
      <dgm:spPr/>
      <dgm:t>
        <a:bodyPr/>
        <a:lstStyle/>
        <a:p>
          <a:r>
            <a:rPr lang="en-US" dirty="0" smtClean="0"/>
            <a:t>Payment System</a:t>
          </a:r>
          <a:endParaRPr lang="en-US" dirty="0"/>
        </a:p>
      </dgm:t>
    </dgm:pt>
    <dgm:pt modelId="{F87DE354-C7FD-4E03-B877-5968200875BC}" type="parTrans" cxnId="{7BBEA7EA-2C5A-4D8A-9DB3-84921EE9CE7D}">
      <dgm:prSet/>
      <dgm:spPr/>
      <dgm:t>
        <a:bodyPr/>
        <a:lstStyle/>
        <a:p>
          <a:endParaRPr lang="en-US"/>
        </a:p>
      </dgm:t>
    </dgm:pt>
    <dgm:pt modelId="{B1EF8480-1D14-4A11-982E-B5320B606A55}" type="sibTrans" cxnId="{7BBEA7EA-2C5A-4D8A-9DB3-84921EE9CE7D}">
      <dgm:prSet/>
      <dgm:spPr/>
      <dgm:t>
        <a:bodyPr/>
        <a:lstStyle/>
        <a:p>
          <a:endParaRPr lang="en-US"/>
        </a:p>
      </dgm:t>
    </dgm:pt>
    <dgm:pt modelId="{40142683-7C5F-4ABC-B8A2-31C44556DA44}">
      <dgm:prSet phldrT="[Text]"/>
      <dgm:spPr/>
      <dgm:t>
        <a:bodyPr/>
        <a:lstStyle/>
        <a:p>
          <a:r>
            <a:rPr lang="en-US" dirty="0" smtClean="0"/>
            <a:t>Wait &amp; Travel Time</a:t>
          </a:r>
          <a:endParaRPr lang="en-US" dirty="0"/>
        </a:p>
      </dgm:t>
    </dgm:pt>
    <dgm:pt modelId="{55CBAED9-A09E-470B-B078-C5159CF004E8}" type="parTrans" cxnId="{3C531AA6-AD47-4339-A557-C27E04D4626D}">
      <dgm:prSet/>
      <dgm:spPr/>
      <dgm:t>
        <a:bodyPr/>
        <a:lstStyle/>
        <a:p>
          <a:endParaRPr lang="en-US"/>
        </a:p>
      </dgm:t>
    </dgm:pt>
    <dgm:pt modelId="{515DCEE2-6EA6-423E-B10D-26AA1977B0FA}" type="sibTrans" cxnId="{3C531AA6-AD47-4339-A557-C27E04D4626D}">
      <dgm:prSet/>
      <dgm:spPr/>
      <dgm:t>
        <a:bodyPr/>
        <a:lstStyle/>
        <a:p>
          <a:endParaRPr lang="en-US"/>
        </a:p>
      </dgm:t>
    </dgm:pt>
    <dgm:pt modelId="{E9EAB3F3-4C1C-4720-9EB0-816D63EBCCFA}" type="pres">
      <dgm:prSet presAssocID="{AC5B325E-9901-49ED-B01E-0FBB0DAA7C32}" presName="Name0" presStyleCnt="0">
        <dgm:presLayoutVars>
          <dgm:chMax val="1"/>
          <dgm:chPref val="1"/>
          <dgm:dir/>
          <dgm:animOne val="branch"/>
          <dgm:animLvl val="lvl"/>
        </dgm:presLayoutVars>
      </dgm:prSet>
      <dgm:spPr/>
      <dgm:t>
        <a:bodyPr/>
        <a:lstStyle/>
        <a:p>
          <a:endParaRPr lang="en-US"/>
        </a:p>
      </dgm:t>
    </dgm:pt>
    <dgm:pt modelId="{9555A710-83E0-41FA-B3BA-FFDF0F798BE6}" type="pres">
      <dgm:prSet presAssocID="{02829902-9D51-4B9D-BDD6-9C35B2EF025A}" presName="Parent" presStyleLbl="node0" presStyleIdx="0" presStyleCnt="1">
        <dgm:presLayoutVars>
          <dgm:chMax val="6"/>
          <dgm:chPref val="6"/>
        </dgm:presLayoutVars>
      </dgm:prSet>
      <dgm:spPr/>
      <dgm:t>
        <a:bodyPr/>
        <a:lstStyle/>
        <a:p>
          <a:endParaRPr lang="en-US"/>
        </a:p>
      </dgm:t>
    </dgm:pt>
    <dgm:pt modelId="{D37F10FD-B839-4FA1-A170-91E95DF293EC}" type="pres">
      <dgm:prSet presAssocID="{B21FF7FD-1645-4383-9736-1CD5FA408120}" presName="Accent1" presStyleCnt="0"/>
      <dgm:spPr/>
    </dgm:pt>
    <dgm:pt modelId="{DA27DC0C-FCEA-4891-A3F9-271EE04D1556}" type="pres">
      <dgm:prSet presAssocID="{B21FF7FD-1645-4383-9736-1CD5FA408120}" presName="Accent" presStyleLbl="bgShp" presStyleIdx="0" presStyleCnt="6"/>
      <dgm:spPr/>
    </dgm:pt>
    <dgm:pt modelId="{B881D5F6-36B5-47DC-960B-9277FC86FD1E}" type="pres">
      <dgm:prSet presAssocID="{B21FF7FD-1645-4383-9736-1CD5FA408120}" presName="Child1" presStyleLbl="node1" presStyleIdx="0" presStyleCnt="6">
        <dgm:presLayoutVars>
          <dgm:chMax val="0"/>
          <dgm:chPref val="0"/>
          <dgm:bulletEnabled val="1"/>
        </dgm:presLayoutVars>
      </dgm:prSet>
      <dgm:spPr/>
      <dgm:t>
        <a:bodyPr/>
        <a:lstStyle/>
        <a:p>
          <a:endParaRPr lang="en-US"/>
        </a:p>
      </dgm:t>
    </dgm:pt>
    <dgm:pt modelId="{49048079-A72D-4D1F-994A-C238854DBD98}" type="pres">
      <dgm:prSet presAssocID="{9D2D289E-AABD-43B0-95CD-D82E21483714}" presName="Accent2" presStyleCnt="0"/>
      <dgm:spPr/>
    </dgm:pt>
    <dgm:pt modelId="{80524B88-5E86-4E9B-A465-C133A90AC39E}" type="pres">
      <dgm:prSet presAssocID="{9D2D289E-AABD-43B0-95CD-D82E21483714}" presName="Accent" presStyleLbl="bgShp" presStyleIdx="1" presStyleCnt="6"/>
      <dgm:spPr/>
    </dgm:pt>
    <dgm:pt modelId="{07A5BD77-ED71-45C3-8C03-567F7D0C508F}" type="pres">
      <dgm:prSet presAssocID="{9D2D289E-AABD-43B0-95CD-D82E21483714}" presName="Child2" presStyleLbl="node1" presStyleIdx="1" presStyleCnt="6">
        <dgm:presLayoutVars>
          <dgm:chMax val="0"/>
          <dgm:chPref val="0"/>
          <dgm:bulletEnabled val="1"/>
        </dgm:presLayoutVars>
      </dgm:prSet>
      <dgm:spPr/>
      <dgm:t>
        <a:bodyPr/>
        <a:lstStyle/>
        <a:p>
          <a:endParaRPr lang="en-US"/>
        </a:p>
      </dgm:t>
    </dgm:pt>
    <dgm:pt modelId="{AF410E64-E6B1-47AE-A86B-826F501D547C}" type="pres">
      <dgm:prSet presAssocID="{C840F50E-FFE9-442F-8564-36812FF40256}" presName="Accent3" presStyleCnt="0"/>
      <dgm:spPr/>
    </dgm:pt>
    <dgm:pt modelId="{B96F7D5A-4535-440F-8A0D-62A1A6F9ED5B}" type="pres">
      <dgm:prSet presAssocID="{C840F50E-FFE9-442F-8564-36812FF40256}" presName="Accent" presStyleLbl="bgShp" presStyleIdx="2" presStyleCnt="6"/>
      <dgm:spPr/>
    </dgm:pt>
    <dgm:pt modelId="{C9974CC2-54E0-435D-85F3-C61B1C4873AD}" type="pres">
      <dgm:prSet presAssocID="{C840F50E-FFE9-442F-8564-36812FF40256}" presName="Child3" presStyleLbl="node1" presStyleIdx="2" presStyleCnt="6">
        <dgm:presLayoutVars>
          <dgm:chMax val="0"/>
          <dgm:chPref val="0"/>
          <dgm:bulletEnabled val="1"/>
        </dgm:presLayoutVars>
      </dgm:prSet>
      <dgm:spPr/>
      <dgm:t>
        <a:bodyPr/>
        <a:lstStyle/>
        <a:p>
          <a:endParaRPr lang="en-US"/>
        </a:p>
      </dgm:t>
    </dgm:pt>
    <dgm:pt modelId="{CC39B082-49A5-446C-88DE-405285D132FC}" type="pres">
      <dgm:prSet presAssocID="{4A305A5F-0404-43E0-9D2C-50C511F0CF1E}" presName="Accent4" presStyleCnt="0"/>
      <dgm:spPr/>
    </dgm:pt>
    <dgm:pt modelId="{C5580922-B131-4BD5-8D57-AA7A0135405B}" type="pres">
      <dgm:prSet presAssocID="{4A305A5F-0404-43E0-9D2C-50C511F0CF1E}" presName="Accent" presStyleLbl="bgShp" presStyleIdx="3" presStyleCnt="6"/>
      <dgm:spPr/>
    </dgm:pt>
    <dgm:pt modelId="{5E4320CE-0BEF-4B6C-86BF-560366D0AE49}" type="pres">
      <dgm:prSet presAssocID="{4A305A5F-0404-43E0-9D2C-50C511F0CF1E}" presName="Child4" presStyleLbl="node1" presStyleIdx="3" presStyleCnt="6">
        <dgm:presLayoutVars>
          <dgm:chMax val="0"/>
          <dgm:chPref val="0"/>
          <dgm:bulletEnabled val="1"/>
        </dgm:presLayoutVars>
      </dgm:prSet>
      <dgm:spPr/>
      <dgm:t>
        <a:bodyPr/>
        <a:lstStyle/>
        <a:p>
          <a:endParaRPr lang="en-US"/>
        </a:p>
      </dgm:t>
    </dgm:pt>
    <dgm:pt modelId="{0E8ACA30-F4E3-4029-9E80-624CBBD7CEE2}" type="pres">
      <dgm:prSet presAssocID="{D450FD26-0D80-4276-A36C-64EDE20349E4}" presName="Accent5" presStyleCnt="0"/>
      <dgm:spPr/>
    </dgm:pt>
    <dgm:pt modelId="{B73C5B58-6C59-402A-B7BE-34138BA2422E}" type="pres">
      <dgm:prSet presAssocID="{D450FD26-0D80-4276-A36C-64EDE20349E4}" presName="Accent" presStyleLbl="bgShp" presStyleIdx="4" presStyleCnt="6"/>
      <dgm:spPr/>
    </dgm:pt>
    <dgm:pt modelId="{CC7A5CC1-D210-426A-A92F-55C9F684374E}" type="pres">
      <dgm:prSet presAssocID="{D450FD26-0D80-4276-A36C-64EDE20349E4}" presName="Child5" presStyleLbl="node1" presStyleIdx="4" presStyleCnt="6">
        <dgm:presLayoutVars>
          <dgm:chMax val="0"/>
          <dgm:chPref val="0"/>
          <dgm:bulletEnabled val="1"/>
        </dgm:presLayoutVars>
      </dgm:prSet>
      <dgm:spPr/>
      <dgm:t>
        <a:bodyPr/>
        <a:lstStyle/>
        <a:p>
          <a:endParaRPr lang="en-US"/>
        </a:p>
      </dgm:t>
    </dgm:pt>
    <dgm:pt modelId="{E52FDEFD-898A-4194-BFED-791DB56DE6BC}" type="pres">
      <dgm:prSet presAssocID="{40142683-7C5F-4ABC-B8A2-31C44556DA44}" presName="Accent6" presStyleCnt="0"/>
      <dgm:spPr/>
    </dgm:pt>
    <dgm:pt modelId="{69503874-0D8F-49D5-8B70-408646118A60}" type="pres">
      <dgm:prSet presAssocID="{40142683-7C5F-4ABC-B8A2-31C44556DA44}" presName="Accent" presStyleLbl="bgShp" presStyleIdx="5" presStyleCnt="6"/>
      <dgm:spPr/>
    </dgm:pt>
    <dgm:pt modelId="{9C325F0F-E028-4A37-9A2C-8DB819A8AC07}" type="pres">
      <dgm:prSet presAssocID="{40142683-7C5F-4ABC-B8A2-31C44556DA44}" presName="Child6" presStyleLbl="node1" presStyleIdx="5" presStyleCnt="6">
        <dgm:presLayoutVars>
          <dgm:chMax val="0"/>
          <dgm:chPref val="0"/>
          <dgm:bulletEnabled val="1"/>
        </dgm:presLayoutVars>
      </dgm:prSet>
      <dgm:spPr/>
      <dgm:t>
        <a:bodyPr/>
        <a:lstStyle/>
        <a:p>
          <a:endParaRPr lang="en-US"/>
        </a:p>
      </dgm:t>
    </dgm:pt>
  </dgm:ptLst>
  <dgm:cxnLst>
    <dgm:cxn modelId="{D5F31EC1-31CA-4041-8DC1-5960000F3C19}" type="presOf" srcId="{4A305A5F-0404-43E0-9D2C-50C511F0CF1E}" destId="{5E4320CE-0BEF-4B6C-86BF-560366D0AE49}" srcOrd="0" destOrd="0" presId="urn:microsoft.com/office/officeart/2011/layout/HexagonRadial"/>
    <dgm:cxn modelId="{917E4A78-2E13-4FE9-9865-7117BEDF0B99}" srcId="{02829902-9D51-4B9D-BDD6-9C35B2EF025A}" destId="{4A305A5F-0404-43E0-9D2C-50C511F0CF1E}" srcOrd="3" destOrd="0" parTransId="{97449EE0-8062-44B4-B512-FE9A16D4497D}" sibTransId="{4BE2EC71-0937-422E-9E71-E24BAA4DA610}"/>
    <dgm:cxn modelId="{3C531AA6-AD47-4339-A557-C27E04D4626D}" srcId="{02829902-9D51-4B9D-BDD6-9C35B2EF025A}" destId="{40142683-7C5F-4ABC-B8A2-31C44556DA44}" srcOrd="5" destOrd="0" parTransId="{55CBAED9-A09E-470B-B078-C5159CF004E8}" sibTransId="{515DCEE2-6EA6-423E-B10D-26AA1977B0FA}"/>
    <dgm:cxn modelId="{D481D923-E442-4A68-8472-379189230340}" type="presOf" srcId="{D450FD26-0D80-4276-A36C-64EDE20349E4}" destId="{CC7A5CC1-D210-426A-A92F-55C9F684374E}" srcOrd="0" destOrd="0" presId="urn:microsoft.com/office/officeart/2011/layout/HexagonRadial"/>
    <dgm:cxn modelId="{ACC67262-328C-4317-A711-0B721A55AE15}" srcId="{AC5B325E-9901-49ED-B01E-0FBB0DAA7C32}" destId="{02829902-9D51-4B9D-BDD6-9C35B2EF025A}" srcOrd="0" destOrd="0" parTransId="{F9B48B3D-F959-4391-A72B-5BB37C261659}" sibTransId="{562F89CE-53CE-458D-8EC7-6D7F3086BD01}"/>
    <dgm:cxn modelId="{101F6E45-BE67-48EE-893E-6543B2B10E80}" srcId="{02829902-9D51-4B9D-BDD6-9C35B2EF025A}" destId="{C840F50E-FFE9-442F-8564-36812FF40256}" srcOrd="2" destOrd="0" parTransId="{D28AF1B8-9897-4533-8994-99BD3844D15F}" sibTransId="{828D94FA-1CEF-439B-9D06-B43B449D972A}"/>
    <dgm:cxn modelId="{ECAE1632-7CF1-4DAC-B34D-A81E95F86EC9}" srcId="{02829902-9D51-4B9D-BDD6-9C35B2EF025A}" destId="{9D2D289E-AABD-43B0-95CD-D82E21483714}" srcOrd="1" destOrd="0" parTransId="{58AA334C-DB48-4F0E-9F00-3588BDB59E50}" sibTransId="{E9CBA84E-2502-4AF5-B942-F6ABB6BC6673}"/>
    <dgm:cxn modelId="{08397402-AD26-45A0-9770-F721EF3996F2}" type="presOf" srcId="{02829902-9D51-4B9D-BDD6-9C35B2EF025A}" destId="{9555A710-83E0-41FA-B3BA-FFDF0F798BE6}" srcOrd="0" destOrd="0" presId="urn:microsoft.com/office/officeart/2011/layout/HexagonRadial"/>
    <dgm:cxn modelId="{7BBEA7EA-2C5A-4D8A-9DB3-84921EE9CE7D}" srcId="{02829902-9D51-4B9D-BDD6-9C35B2EF025A}" destId="{D450FD26-0D80-4276-A36C-64EDE20349E4}" srcOrd="4" destOrd="0" parTransId="{F87DE354-C7FD-4E03-B877-5968200875BC}" sibTransId="{B1EF8480-1D14-4A11-982E-B5320B606A55}"/>
    <dgm:cxn modelId="{ACF2868B-7DA9-4D47-BFEA-AE33BD1A3A79}" type="presOf" srcId="{AC5B325E-9901-49ED-B01E-0FBB0DAA7C32}" destId="{E9EAB3F3-4C1C-4720-9EB0-816D63EBCCFA}" srcOrd="0" destOrd="0" presId="urn:microsoft.com/office/officeart/2011/layout/HexagonRadial"/>
    <dgm:cxn modelId="{259A8794-75DA-40CF-9D17-655CBAB3FF41}" srcId="{02829902-9D51-4B9D-BDD6-9C35B2EF025A}" destId="{B21FF7FD-1645-4383-9736-1CD5FA408120}" srcOrd="0" destOrd="0" parTransId="{AAE6E66F-FA49-403D-AA10-59B4616D4B4B}" sibTransId="{11833943-08B6-4F5C-B8C3-FBDA5942D7E1}"/>
    <dgm:cxn modelId="{02AACDA3-AF98-44F3-A36A-51EB3724A556}" type="presOf" srcId="{B21FF7FD-1645-4383-9736-1CD5FA408120}" destId="{B881D5F6-36B5-47DC-960B-9277FC86FD1E}" srcOrd="0" destOrd="0" presId="urn:microsoft.com/office/officeart/2011/layout/HexagonRadial"/>
    <dgm:cxn modelId="{B01F3631-E80C-4AAF-9286-CBDB067D0BE6}" type="presOf" srcId="{C840F50E-FFE9-442F-8564-36812FF40256}" destId="{C9974CC2-54E0-435D-85F3-C61B1C4873AD}" srcOrd="0" destOrd="0" presId="urn:microsoft.com/office/officeart/2011/layout/HexagonRadial"/>
    <dgm:cxn modelId="{679846DA-BB04-4614-9E3A-340C7E314930}" type="presOf" srcId="{40142683-7C5F-4ABC-B8A2-31C44556DA44}" destId="{9C325F0F-E028-4A37-9A2C-8DB819A8AC07}" srcOrd="0" destOrd="0" presId="urn:microsoft.com/office/officeart/2011/layout/HexagonRadial"/>
    <dgm:cxn modelId="{D152E1EF-91BA-46F8-A15B-AB153508F812}" type="presOf" srcId="{9D2D289E-AABD-43B0-95CD-D82E21483714}" destId="{07A5BD77-ED71-45C3-8C03-567F7D0C508F}" srcOrd="0" destOrd="0" presId="urn:microsoft.com/office/officeart/2011/layout/HexagonRadial"/>
    <dgm:cxn modelId="{898E3CEB-CFEC-4DC6-8EFF-42854680C51C}" type="presParOf" srcId="{E9EAB3F3-4C1C-4720-9EB0-816D63EBCCFA}" destId="{9555A710-83E0-41FA-B3BA-FFDF0F798BE6}" srcOrd="0" destOrd="0" presId="urn:microsoft.com/office/officeart/2011/layout/HexagonRadial"/>
    <dgm:cxn modelId="{1A164AAB-F3F5-4735-9E77-94FAEC99ED52}" type="presParOf" srcId="{E9EAB3F3-4C1C-4720-9EB0-816D63EBCCFA}" destId="{D37F10FD-B839-4FA1-A170-91E95DF293EC}" srcOrd="1" destOrd="0" presId="urn:microsoft.com/office/officeart/2011/layout/HexagonRadial"/>
    <dgm:cxn modelId="{DC857052-0FC2-4028-8918-D851B65D867D}" type="presParOf" srcId="{D37F10FD-B839-4FA1-A170-91E95DF293EC}" destId="{DA27DC0C-FCEA-4891-A3F9-271EE04D1556}" srcOrd="0" destOrd="0" presId="urn:microsoft.com/office/officeart/2011/layout/HexagonRadial"/>
    <dgm:cxn modelId="{3E806F76-318C-4792-998C-F45954E90EFC}" type="presParOf" srcId="{E9EAB3F3-4C1C-4720-9EB0-816D63EBCCFA}" destId="{B881D5F6-36B5-47DC-960B-9277FC86FD1E}" srcOrd="2" destOrd="0" presId="urn:microsoft.com/office/officeart/2011/layout/HexagonRadial"/>
    <dgm:cxn modelId="{BA6D5B32-2F70-4E1A-93AD-CD40219A4D88}" type="presParOf" srcId="{E9EAB3F3-4C1C-4720-9EB0-816D63EBCCFA}" destId="{49048079-A72D-4D1F-994A-C238854DBD98}" srcOrd="3" destOrd="0" presId="urn:microsoft.com/office/officeart/2011/layout/HexagonRadial"/>
    <dgm:cxn modelId="{EF27E4CA-DCF8-4D4E-ADC8-EE07EC8A146D}" type="presParOf" srcId="{49048079-A72D-4D1F-994A-C238854DBD98}" destId="{80524B88-5E86-4E9B-A465-C133A90AC39E}" srcOrd="0" destOrd="0" presId="urn:microsoft.com/office/officeart/2011/layout/HexagonRadial"/>
    <dgm:cxn modelId="{A6686470-B07D-4DF0-9769-00D338FAA979}" type="presParOf" srcId="{E9EAB3F3-4C1C-4720-9EB0-816D63EBCCFA}" destId="{07A5BD77-ED71-45C3-8C03-567F7D0C508F}" srcOrd="4" destOrd="0" presId="urn:microsoft.com/office/officeart/2011/layout/HexagonRadial"/>
    <dgm:cxn modelId="{C57EE85F-B489-460C-98E2-6A4B66EBD23C}" type="presParOf" srcId="{E9EAB3F3-4C1C-4720-9EB0-816D63EBCCFA}" destId="{AF410E64-E6B1-47AE-A86B-826F501D547C}" srcOrd="5" destOrd="0" presId="urn:microsoft.com/office/officeart/2011/layout/HexagonRadial"/>
    <dgm:cxn modelId="{544C2D13-7624-4E62-A33E-40674ABEFE82}" type="presParOf" srcId="{AF410E64-E6B1-47AE-A86B-826F501D547C}" destId="{B96F7D5A-4535-440F-8A0D-62A1A6F9ED5B}" srcOrd="0" destOrd="0" presId="urn:microsoft.com/office/officeart/2011/layout/HexagonRadial"/>
    <dgm:cxn modelId="{06AAAC06-EF87-466E-A1AE-6B2184EA2A8C}" type="presParOf" srcId="{E9EAB3F3-4C1C-4720-9EB0-816D63EBCCFA}" destId="{C9974CC2-54E0-435D-85F3-C61B1C4873AD}" srcOrd="6" destOrd="0" presId="urn:microsoft.com/office/officeart/2011/layout/HexagonRadial"/>
    <dgm:cxn modelId="{A9DC50FE-05A5-46F4-949E-4B13F95E6888}" type="presParOf" srcId="{E9EAB3F3-4C1C-4720-9EB0-816D63EBCCFA}" destId="{CC39B082-49A5-446C-88DE-405285D132FC}" srcOrd="7" destOrd="0" presId="urn:microsoft.com/office/officeart/2011/layout/HexagonRadial"/>
    <dgm:cxn modelId="{A0666D1C-8C57-4108-8847-69672A8AE6BF}" type="presParOf" srcId="{CC39B082-49A5-446C-88DE-405285D132FC}" destId="{C5580922-B131-4BD5-8D57-AA7A0135405B}" srcOrd="0" destOrd="0" presId="urn:microsoft.com/office/officeart/2011/layout/HexagonRadial"/>
    <dgm:cxn modelId="{C44C7410-7ADE-45B2-8D86-7B2DC282A091}" type="presParOf" srcId="{E9EAB3F3-4C1C-4720-9EB0-816D63EBCCFA}" destId="{5E4320CE-0BEF-4B6C-86BF-560366D0AE49}" srcOrd="8" destOrd="0" presId="urn:microsoft.com/office/officeart/2011/layout/HexagonRadial"/>
    <dgm:cxn modelId="{5D22A46B-63B8-468D-8608-89C6742A2062}" type="presParOf" srcId="{E9EAB3F3-4C1C-4720-9EB0-816D63EBCCFA}" destId="{0E8ACA30-F4E3-4029-9E80-624CBBD7CEE2}" srcOrd="9" destOrd="0" presId="urn:microsoft.com/office/officeart/2011/layout/HexagonRadial"/>
    <dgm:cxn modelId="{3456695F-9952-4A23-98D9-1E2141C9C931}" type="presParOf" srcId="{0E8ACA30-F4E3-4029-9E80-624CBBD7CEE2}" destId="{B73C5B58-6C59-402A-B7BE-34138BA2422E}" srcOrd="0" destOrd="0" presId="urn:microsoft.com/office/officeart/2011/layout/HexagonRadial"/>
    <dgm:cxn modelId="{1D12A180-4A7F-4C79-80DB-D060FEEF0C4D}" type="presParOf" srcId="{E9EAB3F3-4C1C-4720-9EB0-816D63EBCCFA}" destId="{CC7A5CC1-D210-426A-A92F-55C9F684374E}" srcOrd="10" destOrd="0" presId="urn:microsoft.com/office/officeart/2011/layout/HexagonRadial"/>
    <dgm:cxn modelId="{E4824F1D-A0FD-4C0D-92BB-E6CE5C6AD282}" type="presParOf" srcId="{E9EAB3F3-4C1C-4720-9EB0-816D63EBCCFA}" destId="{E52FDEFD-898A-4194-BFED-791DB56DE6BC}" srcOrd="11" destOrd="0" presId="urn:microsoft.com/office/officeart/2011/layout/HexagonRadial"/>
    <dgm:cxn modelId="{FCE24251-4480-44CF-AE89-E528EA70C60C}" type="presParOf" srcId="{E52FDEFD-898A-4194-BFED-791DB56DE6BC}" destId="{69503874-0D8F-49D5-8B70-408646118A60}" srcOrd="0" destOrd="0" presId="urn:microsoft.com/office/officeart/2011/layout/HexagonRadial"/>
    <dgm:cxn modelId="{E0A62190-808A-4E69-B2E2-AB95887E1FF5}" type="presParOf" srcId="{E9EAB3F3-4C1C-4720-9EB0-816D63EBCCFA}" destId="{9C325F0F-E028-4A37-9A2C-8DB819A8AC07}" srcOrd="12" destOrd="0" presId="urn:microsoft.com/office/officeart/2011/layout/HexagonRadial"/>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6A48DDA-6E36-49C5-B093-35E94FAE9C4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F27D7548-D2C7-4A60-BB31-40861708457C}">
      <dgm:prSet phldrT="[Text]"/>
      <dgm:spPr/>
      <dgm:t>
        <a:bodyPr/>
        <a:lstStyle/>
        <a:p>
          <a:r>
            <a:rPr lang="en-US" dirty="0" smtClean="0"/>
            <a:t>Coordination</a:t>
          </a:r>
          <a:endParaRPr lang="en-US" dirty="0"/>
        </a:p>
      </dgm:t>
    </dgm:pt>
    <dgm:pt modelId="{9678C51B-82A2-4E0D-8899-00AD54B6F21A}" type="parTrans" cxnId="{F8840C65-5999-4C28-BBB0-2C21A2FE2A48}">
      <dgm:prSet/>
      <dgm:spPr/>
      <dgm:t>
        <a:bodyPr/>
        <a:lstStyle/>
        <a:p>
          <a:endParaRPr lang="en-US"/>
        </a:p>
      </dgm:t>
    </dgm:pt>
    <dgm:pt modelId="{360F649E-8EFB-485D-B46A-468A28CF45BD}" type="sibTrans" cxnId="{F8840C65-5999-4C28-BBB0-2C21A2FE2A48}">
      <dgm:prSet/>
      <dgm:spPr/>
      <dgm:t>
        <a:bodyPr/>
        <a:lstStyle/>
        <a:p>
          <a:endParaRPr lang="en-US"/>
        </a:p>
      </dgm:t>
    </dgm:pt>
    <dgm:pt modelId="{AEEF0D43-7D44-4C7D-BFD3-1AE2FBB3592E}">
      <dgm:prSet phldrT="[Text]"/>
      <dgm:spPr/>
      <dgm:t>
        <a:bodyPr/>
        <a:lstStyle/>
        <a:p>
          <a:r>
            <a:rPr lang="en-US" dirty="0" smtClean="0"/>
            <a:t>Service Types</a:t>
          </a:r>
          <a:endParaRPr lang="en-US" dirty="0"/>
        </a:p>
      </dgm:t>
    </dgm:pt>
    <dgm:pt modelId="{59D8E300-29C8-4A44-8251-2A17EF093984}" type="parTrans" cxnId="{ACF929A7-109B-430D-89D2-E62180E4F749}">
      <dgm:prSet/>
      <dgm:spPr/>
      <dgm:t>
        <a:bodyPr/>
        <a:lstStyle/>
        <a:p>
          <a:endParaRPr lang="en-US"/>
        </a:p>
      </dgm:t>
    </dgm:pt>
    <dgm:pt modelId="{C77B1545-A015-4844-AA8C-47BA88F73BD7}" type="sibTrans" cxnId="{ACF929A7-109B-430D-89D2-E62180E4F749}">
      <dgm:prSet/>
      <dgm:spPr/>
      <dgm:t>
        <a:bodyPr/>
        <a:lstStyle/>
        <a:p>
          <a:endParaRPr lang="en-US"/>
        </a:p>
      </dgm:t>
    </dgm:pt>
    <dgm:pt modelId="{D990A70F-A36A-4AEB-8257-3FEF0E248484}">
      <dgm:prSet phldrT="[Text]"/>
      <dgm:spPr/>
      <dgm:t>
        <a:bodyPr/>
        <a:lstStyle/>
        <a:p>
          <a:r>
            <a:rPr lang="en-US" dirty="0" smtClean="0"/>
            <a:t>Agencies</a:t>
          </a:r>
          <a:endParaRPr lang="en-US" dirty="0"/>
        </a:p>
      </dgm:t>
    </dgm:pt>
    <dgm:pt modelId="{68D610F6-E178-4C86-930D-E2990AA3F703}" type="parTrans" cxnId="{11CE0293-C60C-417C-9563-36D8E8A63A1E}">
      <dgm:prSet/>
      <dgm:spPr/>
      <dgm:t>
        <a:bodyPr/>
        <a:lstStyle/>
        <a:p>
          <a:endParaRPr lang="en-US"/>
        </a:p>
      </dgm:t>
    </dgm:pt>
    <dgm:pt modelId="{0E5D598B-946D-4E51-BFA7-B6F977F00BE1}" type="sibTrans" cxnId="{11CE0293-C60C-417C-9563-36D8E8A63A1E}">
      <dgm:prSet/>
      <dgm:spPr/>
      <dgm:t>
        <a:bodyPr/>
        <a:lstStyle/>
        <a:p>
          <a:endParaRPr lang="en-US"/>
        </a:p>
      </dgm:t>
    </dgm:pt>
    <dgm:pt modelId="{55B13FCC-3298-4AC3-BD30-A73474AFA924}">
      <dgm:prSet phldrT="[Text]"/>
      <dgm:spPr/>
      <dgm:t>
        <a:bodyPr/>
        <a:lstStyle/>
        <a:p>
          <a:r>
            <a:rPr lang="en-US" dirty="0" smtClean="0"/>
            <a:t>Customer Care</a:t>
          </a:r>
          <a:endParaRPr lang="en-US" dirty="0"/>
        </a:p>
      </dgm:t>
    </dgm:pt>
    <dgm:pt modelId="{42E03003-734C-4478-A74B-BACFC443D846}" type="parTrans" cxnId="{579B9E53-32A8-4626-A9A5-EB0D462FB301}">
      <dgm:prSet/>
      <dgm:spPr/>
      <dgm:t>
        <a:bodyPr/>
        <a:lstStyle/>
        <a:p>
          <a:endParaRPr lang="en-US"/>
        </a:p>
      </dgm:t>
    </dgm:pt>
    <dgm:pt modelId="{C9199E73-8CB8-4678-8A45-E9F8E11AC523}" type="sibTrans" cxnId="{579B9E53-32A8-4626-A9A5-EB0D462FB301}">
      <dgm:prSet/>
      <dgm:spPr/>
      <dgm:t>
        <a:bodyPr/>
        <a:lstStyle/>
        <a:p>
          <a:endParaRPr lang="en-US"/>
        </a:p>
      </dgm:t>
    </dgm:pt>
    <dgm:pt modelId="{59514F8B-2C37-45D1-8BF2-CB8FE6CC73B7}">
      <dgm:prSet phldrT="[Text]"/>
      <dgm:spPr/>
      <dgm:t>
        <a:bodyPr/>
        <a:lstStyle/>
        <a:p>
          <a:r>
            <a:rPr lang="en-US" dirty="0" smtClean="0"/>
            <a:t>Awareness</a:t>
          </a:r>
          <a:endParaRPr lang="en-US" dirty="0"/>
        </a:p>
      </dgm:t>
    </dgm:pt>
    <dgm:pt modelId="{7463934E-A9D0-4A53-9413-031D6121B1EE}" type="parTrans" cxnId="{AB69611F-6FAD-4273-8072-4E0B162388C7}">
      <dgm:prSet/>
      <dgm:spPr/>
      <dgm:t>
        <a:bodyPr/>
        <a:lstStyle/>
        <a:p>
          <a:endParaRPr lang="en-US"/>
        </a:p>
      </dgm:t>
    </dgm:pt>
    <dgm:pt modelId="{724110FB-A253-4D7D-9E8E-40293783E8D4}" type="sibTrans" cxnId="{AB69611F-6FAD-4273-8072-4E0B162388C7}">
      <dgm:prSet/>
      <dgm:spPr/>
      <dgm:t>
        <a:bodyPr/>
        <a:lstStyle/>
        <a:p>
          <a:endParaRPr lang="en-US"/>
        </a:p>
      </dgm:t>
    </dgm:pt>
    <dgm:pt modelId="{E14BB55B-4A7D-468A-A5D3-0EBA2667CA08}">
      <dgm:prSet phldrT="[Text]"/>
      <dgm:spPr/>
      <dgm:t>
        <a:bodyPr/>
        <a:lstStyle/>
        <a:p>
          <a:r>
            <a:rPr lang="en-US" dirty="0" smtClean="0"/>
            <a:t>Eligibility</a:t>
          </a:r>
          <a:endParaRPr lang="en-US" dirty="0"/>
        </a:p>
      </dgm:t>
    </dgm:pt>
    <dgm:pt modelId="{E109C0B6-85FC-456C-9167-5E3B06C8E2F7}" type="parTrans" cxnId="{06A7DAC8-6679-481D-8F2D-46F492DB9674}">
      <dgm:prSet/>
      <dgm:spPr/>
      <dgm:t>
        <a:bodyPr/>
        <a:lstStyle/>
        <a:p>
          <a:endParaRPr lang="en-US"/>
        </a:p>
      </dgm:t>
    </dgm:pt>
    <dgm:pt modelId="{B6A96B23-3F3C-4F51-B4BB-4B7D1AE441C1}" type="sibTrans" cxnId="{06A7DAC8-6679-481D-8F2D-46F492DB9674}">
      <dgm:prSet/>
      <dgm:spPr/>
      <dgm:t>
        <a:bodyPr/>
        <a:lstStyle/>
        <a:p>
          <a:endParaRPr lang="en-US"/>
        </a:p>
      </dgm:t>
    </dgm:pt>
    <dgm:pt modelId="{CF90373B-A3E1-4EFE-983A-9F77C94F1D27}">
      <dgm:prSet phldrT="[Text]"/>
      <dgm:spPr/>
      <dgm:t>
        <a:bodyPr/>
        <a:lstStyle/>
        <a:p>
          <a:r>
            <a:rPr lang="en-US" dirty="0" smtClean="0"/>
            <a:t>Programs</a:t>
          </a:r>
          <a:endParaRPr lang="en-US" dirty="0"/>
        </a:p>
      </dgm:t>
    </dgm:pt>
    <dgm:pt modelId="{E00392EE-9083-4816-9EBF-75A6FE899363}" type="parTrans" cxnId="{38FF5CB2-E4A6-411A-A109-40DD13BD812D}">
      <dgm:prSet/>
      <dgm:spPr/>
      <dgm:t>
        <a:bodyPr/>
        <a:lstStyle/>
        <a:p>
          <a:endParaRPr lang="en-US"/>
        </a:p>
      </dgm:t>
    </dgm:pt>
    <dgm:pt modelId="{32C5B451-FF7F-4BBE-8E32-F4F7A8597840}" type="sibTrans" cxnId="{38FF5CB2-E4A6-411A-A109-40DD13BD812D}">
      <dgm:prSet/>
      <dgm:spPr/>
      <dgm:t>
        <a:bodyPr/>
        <a:lstStyle/>
        <a:p>
          <a:endParaRPr lang="en-US"/>
        </a:p>
      </dgm:t>
    </dgm:pt>
    <dgm:pt modelId="{E169A0CF-D7EF-4000-8E41-3A8EBD5F47D7}">
      <dgm:prSet phldrT="[Text]"/>
      <dgm:spPr/>
      <dgm:t>
        <a:bodyPr/>
        <a:lstStyle/>
        <a:p>
          <a:r>
            <a:rPr lang="en-US" dirty="0" smtClean="0"/>
            <a:t>Service Delivery</a:t>
          </a:r>
          <a:endParaRPr lang="en-US" dirty="0"/>
        </a:p>
      </dgm:t>
    </dgm:pt>
    <dgm:pt modelId="{2072CA0C-4FAD-460F-A239-86499A6E38AF}" type="parTrans" cxnId="{576E8417-F038-4435-B75F-2ECF93027B1C}">
      <dgm:prSet/>
      <dgm:spPr/>
      <dgm:t>
        <a:bodyPr/>
        <a:lstStyle/>
        <a:p>
          <a:endParaRPr lang="en-US"/>
        </a:p>
      </dgm:t>
    </dgm:pt>
    <dgm:pt modelId="{21C46A2C-C498-4A6E-BA45-D01765E59CF6}" type="sibTrans" cxnId="{576E8417-F038-4435-B75F-2ECF93027B1C}">
      <dgm:prSet/>
      <dgm:spPr/>
      <dgm:t>
        <a:bodyPr/>
        <a:lstStyle/>
        <a:p>
          <a:endParaRPr lang="en-US"/>
        </a:p>
      </dgm:t>
    </dgm:pt>
    <dgm:pt modelId="{52001924-BD51-4C23-998D-DF22A5F586DA}">
      <dgm:prSet phldrT="[Text]"/>
      <dgm:spPr/>
      <dgm:t>
        <a:bodyPr/>
        <a:lstStyle/>
        <a:p>
          <a:r>
            <a:rPr lang="en-US" dirty="0" smtClean="0"/>
            <a:t>Travel Planning</a:t>
          </a:r>
          <a:endParaRPr lang="en-US" dirty="0"/>
        </a:p>
      </dgm:t>
    </dgm:pt>
    <dgm:pt modelId="{5D0FED29-2D3F-4975-A960-30969FEF5336}" type="parTrans" cxnId="{2DB51BCD-A29E-429B-AA98-A1B108B2F623}">
      <dgm:prSet/>
      <dgm:spPr/>
      <dgm:t>
        <a:bodyPr/>
        <a:lstStyle/>
        <a:p>
          <a:endParaRPr lang="en-US"/>
        </a:p>
      </dgm:t>
    </dgm:pt>
    <dgm:pt modelId="{B73B87A6-D765-454A-AD20-B9DA4C9F7932}" type="sibTrans" cxnId="{2DB51BCD-A29E-429B-AA98-A1B108B2F623}">
      <dgm:prSet/>
      <dgm:spPr/>
      <dgm:t>
        <a:bodyPr/>
        <a:lstStyle/>
        <a:p>
          <a:endParaRPr lang="en-US"/>
        </a:p>
      </dgm:t>
    </dgm:pt>
    <dgm:pt modelId="{156DECF1-DFE0-464D-A2E0-C3D88075EF6E}">
      <dgm:prSet phldrT="[Text]"/>
      <dgm:spPr/>
      <dgm:t>
        <a:bodyPr/>
        <a:lstStyle/>
        <a:p>
          <a:r>
            <a:rPr lang="en-US" dirty="0" smtClean="0"/>
            <a:t>Sensitivity</a:t>
          </a:r>
          <a:endParaRPr lang="en-US" dirty="0"/>
        </a:p>
      </dgm:t>
    </dgm:pt>
    <dgm:pt modelId="{825449BD-2B3F-4FA3-B993-D78F90CACF6A}" type="parTrans" cxnId="{17ACCC46-C502-4E76-94BF-042AEA7E9650}">
      <dgm:prSet/>
      <dgm:spPr/>
      <dgm:t>
        <a:bodyPr/>
        <a:lstStyle/>
        <a:p>
          <a:endParaRPr lang="en-US"/>
        </a:p>
      </dgm:t>
    </dgm:pt>
    <dgm:pt modelId="{3EE9C01D-3786-484A-88D5-B26D5B2F3262}" type="sibTrans" cxnId="{17ACCC46-C502-4E76-94BF-042AEA7E9650}">
      <dgm:prSet/>
      <dgm:spPr/>
      <dgm:t>
        <a:bodyPr/>
        <a:lstStyle/>
        <a:p>
          <a:endParaRPr lang="en-US"/>
        </a:p>
      </dgm:t>
    </dgm:pt>
    <dgm:pt modelId="{994FE364-433E-4F2A-A2BC-FEFCD0DE820C}">
      <dgm:prSet phldrT="[Text]"/>
      <dgm:spPr/>
      <dgm:t>
        <a:bodyPr/>
        <a:lstStyle/>
        <a:p>
          <a:r>
            <a:rPr lang="en-US" dirty="0" smtClean="0"/>
            <a:t>Technology</a:t>
          </a:r>
          <a:endParaRPr lang="en-US" dirty="0"/>
        </a:p>
      </dgm:t>
    </dgm:pt>
    <dgm:pt modelId="{EC63C098-16EE-4691-BA5D-6F4D6A7049CF}" type="parTrans" cxnId="{8F0C6EB8-B4D2-450B-87B1-18F80B285C94}">
      <dgm:prSet/>
      <dgm:spPr/>
      <dgm:t>
        <a:bodyPr/>
        <a:lstStyle/>
        <a:p>
          <a:endParaRPr lang="en-US"/>
        </a:p>
      </dgm:t>
    </dgm:pt>
    <dgm:pt modelId="{4868D42D-BB37-4CC5-BA72-A59030F97496}" type="sibTrans" cxnId="{8F0C6EB8-B4D2-450B-87B1-18F80B285C94}">
      <dgm:prSet/>
      <dgm:spPr/>
      <dgm:t>
        <a:bodyPr/>
        <a:lstStyle/>
        <a:p>
          <a:endParaRPr lang="en-US"/>
        </a:p>
      </dgm:t>
    </dgm:pt>
    <dgm:pt modelId="{D72C7ED2-7FEE-4B8C-8A3E-96BD6AF7F2CD}">
      <dgm:prSet phldrT="[Text]"/>
      <dgm:spPr/>
      <dgm:t>
        <a:bodyPr/>
        <a:lstStyle/>
        <a:p>
          <a:r>
            <a:rPr lang="en-US" dirty="0" smtClean="0"/>
            <a:t>Technology</a:t>
          </a:r>
          <a:endParaRPr lang="en-US" dirty="0"/>
        </a:p>
      </dgm:t>
    </dgm:pt>
    <dgm:pt modelId="{CACC8F39-D740-4F9F-899E-B287741932F8}" type="parTrans" cxnId="{822CBA3E-FA18-40B0-B54B-BEA18ADE240A}">
      <dgm:prSet/>
      <dgm:spPr/>
      <dgm:t>
        <a:bodyPr/>
        <a:lstStyle/>
        <a:p>
          <a:endParaRPr lang="en-US"/>
        </a:p>
      </dgm:t>
    </dgm:pt>
    <dgm:pt modelId="{F1BCF7CB-C759-49CC-AF3B-6D39E50F3E44}" type="sibTrans" cxnId="{822CBA3E-FA18-40B0-B54B-BEA18ADE240A}">
      <dgm:prSet/>
      <dgm:spPr/>
      <dgm:t>
        <a:bodyPr/>
        <a:lstStyle/>
        <a:p>
          <a:endParaRPr lang="en-US"/>
        </a:p>
      </dgm:t>
    </dgm:pt>
    <dgm:pt modelId="{92C46976-BEFF-4BB1-8C60-849756C2AC48}" type="pres">
      <dgm:prSet presAssocID="{A6A48DDA-6E36-49C5-B093-35E94FAE9C47}" presName="Name0" presStyleCnt="0">
        <dgm:presLayoutVars>
          <dgm:dir/>
          <dgm:animLvl val="lvl"/>
          <dgm:resizeHandles/>
        </dgm:presLayoutVars>
      </dgm:prSet>
      <dgm:spPr/>
      <dgm:t>
        <a:bodyPr/>
        <a:lstStyle/>
        <a:p>
          <a:endParaRPr lang="en-US"/>
        </a:p>
      </dgm:t>
    </dgm:pt>
    <dgm:pt modelId="{8055CD75-DF91-4360-B1E0-60605B0FC88A}" type="pres">
      <dgm:prSet presAssocID="{F27D7548-D2C7-4A60-BB31-40861708457C}" presName="linNode" presStyleCnt="0"/>
      <dgm:spPr/>
    </dgm:pt>
    <dgm:pt modelId="{49C625AB-0CBA-47D1-9A33-5EEAC1BF0CCB}" type="pres">
      <dgm:prSet presAssocID="{F27D7548-D2C7-4A60-BB31-40861708457C}" presName="parentShp" presStyleLbl="node1" presStyleIdx="0" presStyleCnt="2">
        <dgm:presLayoutVars>
          <dgm:bulletEnabled val="1"/>
        </dgm:presLayoutVars>
      </dgm:prSet>
      <dgm:spPr/>
      <dgm:t>
        <a:bodyPr/>
        <a:lstStyle/>
        <a:p>
          <a:endParaRPr lang="en-US"/>
        </a:p>
      </dgm:t>
    </dgm:pt>
    <dgm:pt modelId="{FBFCD829-59A7-4736-B418-5580047B8EE5}" type="pres">
      <dgm:prSet presAssocID="{F27D7548-D2C7-4A60-BB31-40861708457C}" presName="childShp" presStyleLbl="bgAccFollowNode1" presStyleIdx="0" presStyleCnt="2">
        <dgm:presLayoutVars>
          <dgm:bulletEnabled val="1"/>
        </dgm:presLayoutVars>
      </dgm:prSet>
      <dgm:spPr/>
      <dgm:t>
        <a:bodyPr/>
        <a:lstStyle/>
        <a:p>
          <a:endParaRPr lang="en-US"/>
        </a:p>
      </dgm:t>
    </dgm:pt>
    <dgm:pt modelId="{E1681DF8-A4CA-4EC1-8231-1DB2D3E17A9E}" type="pres">
      <dgm:prSet presAssocID="{360F649E-8EFB-485D-B46A-468A28CF45BD}" presName="spacing" presStyleCnt="0"/>
      <dgm:spPr/>
    </dgm:pt>
    <dgm:pt modelId="{C0951F60-FE62-413A-A382-3396640D1B8C}" type="pres">
      <dgm:prSet presAssocID="{55B13FCC-3298-4AC3-BD30-A73474AFA924}" presName="linNode" presStyleCnt="0"/>
      <dgm:spPr/>
    </dgm:pt>
    <dgm:pt modelId="{16FEF02D-2F27-49BB-900E-334EDF063A67}" type="pres">
      <dgm:prSet presAssocID="{55B13FCC-3298-4AC3-BD30-A73474AFA924}" presName="parentShp" presStyleLbl="node1" presStyleIdx="1" presStyleCnt="2">
        <dgm:presLayoutVars>
          <dgm:bulletEnabled val="1"/>
        </dgm:presLayoutVars>
      </dgm:prSet>
      <dgm:spPr/>
      <dgm:t>
        <a:bodyPr/>
        <a:lstStyle/>
        <a:p>
          <a:endParaRPr lang="en-US"/>
        </a:p>
      </dgm:t>
    </dgm:pt>
    <dgm:pt modelId="{E0817D95-7953-491E-B302-261EBDC3F819}" type="pres">
      <dgm:prSet presAssocID="{55B13FCC-3298-4AC3-BD30-A73474AFA924}" presName="childShp" presStyleLbl="bgAccFollowNode1" presStyleIdx="1" presStyleCnt="2">
        <dgm:presLayoutVars>
          <dgm:bulletEnabled val="1"/>
        </dgm:presLayoutVars>
      </dgm:prSet>
      <dgm:spPr/>
      <dgm:t>
        <a:bodyPr/>
        <a:lstStyle/>
        <a:p>
          <a:endParaRPr lang="en-US"/>
        </a:p>
      </dgm:t>
    </dgm:pt>
  </dgm:ptLst>
  <dgm:cxnLst>
    <dgm:cxn modelId="{B2F6D4B0-1C10-4FE7-A985-2432C2477921}" type="presOf" srcId="{CF90373B-A3E1-4EFE-983A-9F77C94F1D27}" destId="{FBFCD829-59A7-4736-B418-5580047B8EE5}" srcOrd="0" destOrd="1" presId="urn:microsoft.com/office/officeart/2005/8/layout/vList6"/>
    <dgm:cxn modelId="{96A3AD4D-0008-42FE-A4A3-F6C4525576FD}" type="presOf" srcId="{55B13FCC-3298-4AC3-BD30-A73474AFA924}" destId="{16FEF02D-2F27-49BB-900E-334EDF063A67}" srcOrd="0" destOrd="0" presId="urn:microsoft.com/office/officeart/2005/8/layout/vList6"/>
    <dgm:cxn modelId="{58DF5D2B-65C0-4DF3-8AB5-78801A070614}" type="presOf" srcId="{A6A48DDA-6E36-49C5-B093-35E94FAE9C47}" destId="{92C46976-BEFF-4BB1-8C60-849756C2AC48}" srcOrd="0" destOrd="0" presId="urn:microsoft.com/office/officeart/2005/8/layout/vList6"/>
    <dgm:cxn modelId="{2E3C26A7-82AF-49D7-9159-2493E38D3775}" type="presOf" srcId="{156DECF1-DFE0-464D-A2E0-C3D88075EF6E}" destId="{E0817D95-7953-491E-B302-261EBDC3F819}" srcOrd="0" destOrd="3" presId="urn:microsoft.com/office/officeart/2005/8/layout/vList6"/>
    <dgm:cxn modelId="{ACF929A7-109B-430D-89D2-E62180E4F749}" srcId="{F27D7548-D2C7-4A60-BB31-40861708457C}" destId="{AEEF0D43-7D44-4C7D-BFD3-1AE2FBB3592E}" srcOrd="0" destOrd="0" parTransId="{59D8E300-29C8-4A44-8251-2A17EF093984}" sibTransId="{C77B1545-A015-4844-AA8C-47BA88F73BD7}"/>
    <dgm:cxn modelId="{38FF5CB2-E4A6-411A-A109-40DD13BD812D}" srcId="{F27D7548-D2C7-4A60-BB31-40861708457C}" destId="{CF90373B-A3E1-4EFE-983A-9F77C94F1D27}" srcOrd="1" destOrd="0" parTransId="{E00392EE-9083-4816-9EBF-75A6FE899363}" sibTransId="{32C5B451-FF7F-4BBE-8E32-F4F7A8597840}"/>
    <dgm:cxn modelId="{AB69611F-6FAD-4273-8072-4E0B162388C7}" srcId="{55B13FCC-3298-4AC3-BD30-A73474AFA924}" destId="{59514F8B-2C37-45D1-8BF2-CB8FE6CC73B7}" srcOrd="0" destOrd="0" parTransId="{7463934E-A9D0-4A53-9413-031D6121B1EE}" sibTransId="{724110FB-A253-4D7D-9E8E-40293783E8D4}"/>
    <dgm:cxn modelId="{71DB9F62-A2D9-4CDC-8A17-8E50F68D42EC}" type="presOf" srcId="{59514F8B-2C37-45D1-8BF2-CB8FE6CC73B7}" destId="{E0817D95-7953-491E-B302-261EBDC3F819}" srcOrd="0" destOrd="0" presId="urn:microsoft.com/office/officeart/2005/8/layout/vList6"/>
    <dgm:cxn modelId="{92F549D8-3D6A-414C-BA77-ADBC1E234182}" type="presOf" srcId="{F27D7548-D2C7-4A60-BB31-40861708457C}" destId="{49C625AB-0CBA-47D1-9A33-5EEAC1BF0CCB}" srcOrd="0" destOrd="0" presId="urn:microsoft.com/office/officeart/2005/8/layout/vList6"/>
    <dgm:cxn modelId="{11CE0293-C60C-417C-9563-36D8E8A63A1E}" srcId="{F27D7548-D2C7-4A60-BB31-40861708457C}" destId="{D990A70F-A36A-4AEB-8257-3FEF0E248484}" srcOrd="2" destOrd="0" parTransId="{68D610F6-E178-4C86-930D-E2990AA3F703}" sibTransId="{0E5D598B-946D-4E51-BFA7-B6F977F00BE1}"/>
    <dgm:cxn modelId="{9B686D1A-4F77-41A9-993E-437DF24DCF7C}" type="presOf" srcId="{D990A70F-A36A-4AEB-8257-3FEF0E248484}" destId="{FBFCD829-59A7-4736-B418-5580047B8EE5}" srcOrd="0" destOrd="2" presId="urn:microsoft.com/office/officeart/2005/8/layout/vList6"/>
    <dgm:cxn modelId="{576E8417-F038-4435-B75F-2ECF93027B1C}" srcId="{F27D7548-D2C7-4A60-BB31-40861708457C}" destId="{E169A0CF-D7EF-4000-8E41-3A8EBD5F47D7}" srcOrd="3" destOrd="0" parTransId="{2072CA0C-4FAD-460F-A239-86499A6E38AF}" sibTransId="{21C46A2C-C498-4A6E-BA45-D01765E59CF6}"/>
    <dgm:cxn modelId="{2A75C193-3390-4714-BE5E-7D230460222C}" type="presOf" srcId="{D72C7ED2-7FEE-4B8C-8A3E-96BD6AF7F2CD}" destId="{E0817D95-7953-491E-B302-261EBDC3F819}" srcOrd="0" destOrd="4" presId="urn:microsoft.com/office/officeart/2005/8/layout/vList6"/>
    <dgm:cxn modelId="{7490EF7B-7530-497E-BEDC-8D64520B8ECE}" type="presOf" srcId="{E14BB55B-4A7D-468A-A5D3-0EBA2667CA08}" destId="{E0817D95-7953-491E-B302-261EBDC3F819}" srcOrd="0" destOrd="1" presId="urn:microsoft.com/office/officeart/2005/8/layout/vList6"/>
    <dgm:cxn modelId="{F648D011-9FB8-44F0-8F2A-AE77061E0468}" type="presOf" srcId="{52001924-BD51-4C23-998D-DF22A5F586DA}" destId="{E0817D95-7953-491E-B302-261EBDC3F819}" srcOrd="0" destOrd="2" presId="urn:microsoft.com/office/officeart/2005/8/layout/vList6"/>
    <dgm:cxn modelId="{8F0C6EB8-B4D2-450B-87B1-18F80B285C94}" srcId="{F27D7548-D2C7-4A60-BB31-40861708457C}" destId="{994FE364-433E-4F2A-A2BC-FEFCD0DE820C}" srcOrd="4" destOrd="0" parTransId="{EC63C098-16EE-4691-BA5D-6F4D6A7049CF}" sibTransId="{4868D42D-BB37-4CC5-BA72-A59030F97496}"/>
    <dgm:cxn modelId="{822CBA3E-FA18-40B0-B54B-BEA18ADE240A}" srcId="{55B13FCC-3298-4AC3-BD30-A73474AFA924}" destId="{D72C7ED2-7FEE-4B8C-8A3E-96BD6AF7F2CD}" srcOrd="4" destOrd="0" parTransId="{CACC8F39-D740-4F9F-899E-B287741932F8}" sibTransId="{F1BCF7CB-C759-49CC-AF3B-6D39E50F3E44}"/>
    <dgm:cxn modelId="{FCE8C4E0-AAF0-43F2-92A5-F9E88C9DD708}" type="presOf" srcId="{AEEF0D43-7D44-4C7D-BFD3-1AE2FBB3592E}" destId="{FBFCD829-59A7-4736-B418-5580047B8EE5}" srcOrd="0" destOrd="0" presId="urn:microsoft.com/office/officeart/2005/8/layout/vList6"/>
    <dgm:cxn modelId="{579B9E53-32A8-4626-A9A5-EB0D462FB301}" srcId="{A6A48DDA-6E36-49C5-B093-35E94FAE9C47}" destId="{55B13FCC-3298-4AC3-BD30-A73474AFA924}" srcOrd="1" destOrd="0" parTransId="{42E03003-734C-4478-A74B-BACFC443D846}" sibTransId="{C9199E73-8CB8-4678-8A45-E9F8E11AC523}"/>
    <dgm:cxn modelId="{E6F9AE44-E7CC-4BF8-A826-D20F2B62E466}" type="presOf" srcId="{994FE364-433E-4F2A-A2BC-FEFCD0DE820C}" destId="{FBFCD829-59A7-4736-B418-5580047B8EE5}" srcOrd="0" destOrd="4" presId="urn:microsoft.com/office/officeart/2005/8/layout/vList6"/>
    <dgm:cxn modelId="{17ACCC46-C502-4E76-94BF-042AEA7E9650}" srcId="{55B13FCC-3298-4AC3-BD30-A73474AFA924}" destId="{156DECF1-DFE0-464D-A2E0-C3D88075EF6E}" srcOrd="3" destOrd="0" parTransId="{825449BD-2B3F-4FA3-B993-D78F90CACF6A}" sibTransId="{3EE9C01D-3786-484A-88D5-B26D5B2F3262}"/>
    <dgm:cxn modelId="{93985024-EE4A-44C5-9057-990BC78E090F}" type="presOf" srcId="{E169A0CF-D7EF-4000-8E41-3A8EBD5F47D7}" destId="{FBFCD829-59A7-4736-B418-5580047B8EE5}" srcOrd="0" destOrd="3" presId="urn:microsoft.com/office/officeart/2005/8/layout/vList6"/>
    <dgm:cxn modelId="{F8840C65-5999-4C28-BBB0-2C21A2FE2A48}" srcId="{A6A48DDA-6E36-49C5-B093-35E94FAE9C47}" destId="{F27D7548-D2C7-4A60-BB31-40861708457C}" srcOrd="0" destOrd="0" parTransId="{9678C51B-82A2-4E0D-8899-00AD54B6F21A}" sibTransId="{360F649E-8EFB-485D-B46A-468A28CF45BD}"/>
    <dgm:cxn modelId="{06A7DAC8-6679-481D-8F2D-46F492DB9674}" srcId="{55B13FCC-3298-4AC3-BD30-A73474AFA924}" destId="{E14BB55B-4A7D-468A-A5D3-0EBA2667CA08}" srcOrd="1" destOrd="0" parTransId="{E109C0B6-85FC-456C-9167-5E3B06C8E2F7}" sibTransId="{B6A96B23-3F3C-4F51-B4BB-4B7D1AE441C1}"/>
    <dgm:cxn modelId="{2DB51BCD-A29E-429B-AA98-A1B108B2F623}" srcId="{55B13FCC-3298-4AC3-BD30-A73474AFA924}" destId="{52001924-BD51-4C23-998D-DF22A5F586DA}" srcOrd="2" destOrd="0" parTransId="{5D0FED29-2D3F-4975-A960-30969FEF5336}" sibTransId="{B73B87A6-D765-454A-AD20-B9DA4C9F7932}"/>
    <dgm:cxn modelId="{DE6AA196-B328-4DE0-B027-26057E97F17F}" type="presParOf" srcId="{92C46976-BEFF-4BB1-8C60-849756C2AC48}" destId="{8055CD75-DF91-4360-B1E0-60605B0FC88A}" srcOrd="0" destOrd="0" presId="urn:microsoft.com/office/officeart/2005/8/layout/vList6"/>
    <dgm:cxn modelId="{0F868841-C452-4E7B-843C-AF8E69CA00FE}" type="presParOf" srcId="{8055CD75-DF91-4360-B1E0-60605B0FC88A}" destId="{49C625AB-0CBA-47D1-9A33-5EEAC1BF0CCB}" srcOrd="0" destOrd="0" presId="urn:microsoft.com/office/officeart/2005/8/layout/vList6"/>
    <dgm:cxn modelId="{5E9A584C-91AE-4CC1-AC73-3AC47455B254}" type="presParOf" srcId="{8055CD75-DF91-4360-B1E0-60605B0FC88A}" destId="{FBFCD829-59A7-4736-B418-5580047B8EE5}" srcOrd="1" destOrd="0" presId="urn:microsoft.com/office/officeart/2005/8/layout/vList6"/>
    <dgm:cxn modelId="{0E312502-9ED2-4D84-8C2A-F46149CA1853}" type="presParOf" srcId="{92C46976-BEFF-4BB1-8C60-849756C2AC48}" destId="{E1681DF8-A4CA-4EC1-8231-1DB2D3E17A9E}" srcOrd="1" destOrd="0" presId="urn:microsoft.com/office/officeart/2005/8/layout/vList6"/>
    <dgm:cxn modelId="{A3971759-3833-488D-973F-C6047C367887}" type="presParOf" srcId="{92C46976-BEFF-4BB1-8C60-849756C2AC48}" destId="{C0951F60-FE62-413A-A382-3396640D1B8C}" srcOrd="2" destOrd="0" presId="urn:microsoft.com/office/officeart/2005/8/layout/vList6"/>
    <dgm:cxn modelId="{A5F8F68F-AAE3-4769-A1EE-C512316A8430}" type="presParOf" srcId="{C0951F60-FE62-413A-A382-3396640D1B8C}" destId="{16FEF02D-2F27-49BB-900E-334EDF063A67}" srcOrd="0" destOrd="0" presId="urn:microsoft.com/office/officeart/2005/8/layout/vList6"/>
    <dgm:cxn modelId="{33FDF3FF-BA53-48F1-ADBE-2C2CF0F26671}" type="presParOf" srcId="{C0951F60-FE62-413A-A382-3396640D1B8C}" destId="{E0817D95-7953-491E-B302-261EBDC3F81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53EE21E-F497-4E4D-B486-EEA9763DC47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AEAFD42F-B38D-4B03-8176-528CD4E47E0A}">
      <dgm:prSet phldrT="[Text]"/>
      <dgm:spPr/>
      <dgm:t>
        <a:bodyPr/>
        <a:lstStyle/>
        <a:p>
          <a:r>
            <a:rPr lang="en-US" dirty="0" smtClean="0"/>
            <a:t>Customer</a:t>
          </a:r>
          <a:endParaRPr lang="en-US" dirty="0"/>
        </a:p>
      </dgm:t>
    </dgm:pt>
    <dgm:pt modelId="{0E17DB0E-891B-44A5-9D57-BD63910E53CD}" type="parTrans" cxnId="{0BE6CA0C-7F5D-4AE8-976D-E47A1BE18C24}">
      <dgm:prSet/>
      <dgm:spPr/>
      <dgm:t>
        <a:bodyPr/>
        <a:lstStyle/>
        <a:p>
          <a:endParaRPr lang="en-US"/>
        </a:p>
      </dgm:t>
    </dgm:pt>
    <dgm:pt modelId="{840B3B39-E63A-4A3A-9529-AF7451FAB984}" type="sibTrans" cxnId="{0BE6CA0C-7F5D-4AE8-976D-E47A1BE18C24}">
      <dgm:prSet/>
      <dgm:spPr/>
      <dgm:t>
        <a:bodyPr/>
        <a:lstStyle/>
        <a:p>
          <a:endParaRPr lang="en-US"/>
        </a:p>
      </dgm:t>
    </dgm:pt>
    <dgm:pt modelId="{1F6E94A5-29ED-4055-9662-9BE4844F6902}">
      <dgm:prSet phldrT="[Text]"/>
      <dgm:spPr/>
      <dgm:t>
        <a:bodyPr/>
        <a:lstStyle/>
        <a:p>
          <a:r>
            <a:rPr lang="en-US" dirty="0" smtClean="0"/>
            <a:t>Awareness</a:t>
          </a:r>
          <a:endParaRPr lang="en-US" dirty="0"/>
        </a:p>
      </dgm:t>
    </dgm:pt>
    <dgm:pt modelId="{0F78A3CD-1B9E-4277-B6E4-91909660D723}" type="parTrans" cxnId="{B97277CD-9EF2-4FC1-9390-B1D4C037EAB9}">
      <dgm:prSet/>
      <dgm:spPr/>
      <dgm:t>
        <a:bodyPr/>
        <a:lstStyle/>
        <a:p>
          <a:endParaRPr lang="en-US"/>
        </a:p>
      </dgm:t>
    </dgm:pt>
    <dgm:pt modelId="{3E83A61A-B030-4B59-AFAB-5AE22D660B83}" type="sibTrans" cxnId="{B97277CD-9EF2-4FC1-9390-B1D4C037EAB9}">
      <dgm:prSet/>
      <dgm:spPr/>
      <dgm:t>
        <a:bodyPr/>
        <a:lstStyle/>
        <a:p>
          <a:endParaRPr lang="en-US"/>
        </a:p>
      </dgm:t>
    </dgm:pt>
    <dgm:pt modelId="{B0F1C850-0932-46BA-97FF-2E58687BE293}">
      <dgm:prSet phldrT="[Text]"/>
      <dgm:spPr/>
      <dgm:t>
        <a:bodyPr/>
        <a:lstStyle/>
        <a:p>
          <a:r>
            <a:rPr lang="en-US" dirty="0" smtClean="0"/>
            <a:t>Travel Planning &amp; Training</a:t>
          </a:r>
          <a:endParaRPr lang="en-US" dirty="0"/>
        </a:p>
      </dgm:t>
    </dgm:pt>
    <dgm:pt modelId="{C478A2F4-06F9-4211-91CE-B5D7AE9CF724}" type="parTrans" cxnId="{78591229-6A25-45CB-A1B8-9B0A17683DB6}">
      <dgm:prSet/>
      <dgm:spPr/>
      <dgm:t>
        <a:bodyPr/>
        <a:lstStyle/>
        <a:p>
          <a:endParaRPr lang="en-US"/>
        </a:p>
      </dgm:t>
    </dgm:pt>
    <dgm:pt modelId="{7694CC32-4B63-44FF-AA77-3DE7D01E48EE}" type="sibTrans" cxnId="{78591229-6A25-45CB-A1B8-9B0A17683DB6}">
      <dgm:prSet/>
      <dgm:spPr/>
      <dgm:t>
        <a:bodyPr/>
        <a:lstStyle/>
        <a:p>
          <a:endParaRPr lang="en-US"/>
        </a:p>
      </dgm:t>
    </dgm:pt>
    <dgm:pt modelId="{21D51880-FAAE-4D24-A7AF-9DB81DD93996}">
      <dgm:prSet phldrT="[Text]"/>
      <dgm:spPr/>
      <dgm:t>
        <a:bodyPr/>
        <a:lstStyle/>
        <a:p>
          <a:r>
            <a:rPr lang="en-US" dirty="0" smtClean="0"/>
            <a:t>Sensitivity Service Delivery</a:t>
          </a:r>
          <a:endParaRPr lang="en-US" dirty="0"/>
        </a:p>
      </dgm:t>
    </dgm:pt>
    <dgm:pt modelId="{7B49B20D-CDDF-40B2-96E0-524BEA0D9947}" type="parTrans" cxnId="{6CC5392D-6508-474D-87E8-DB2E29022AD6}">
      <dgm:prSet/>
      <dgm:spPr/>
      <dgm:t>
        <a:bodyPr/>
        <a:lstStyle/>
        <a:p>
          <a:endParaRPr lang="en-US"/>
        </a:p>
      </dgm:t>
    </dgm:pt>
    <dgm:pt modelId="{33271A41-6175-40C8-AA43-E94179FEBF0C}" type="sibTrans" cxnId="{6CC5392D-6508-474D-87E8-DB2E29022AD6}">
      <dgm:prSet/>
      <dgm:spPr/>
      <dgm:t>
        <a:bodyPr/>
        <a:lstStyle/>
        <a:p>
          <a:endParaRPr lang="en-US"/>
        </a:p>
      </dgm:t>
    </dgm:pt>
    <dgm:pt modelId="{2DE91353-9C44-4383-A5A1-CDC50D23682C}">
      <dgm:prSet phldrT="[Text]"/>
      <dgm:spPr/>
      <dgm:t>
        <a:bodyPr/>
        <a:lstStyle/>
        <a:p>
          <a:r>
            <a:rPr lang="en-US" dirty="0" smtClean="0"/>
            <a:t>Information</a:t>
          </a:r>
          <a:endParaRPr lang="en-US" dirty="0"/>
        </a:p>
      </dgm:t>
    </dgm:pt>
    <dgm:pt modelId="{A8634001-E411-4073-828E-6445C2A77072}" type="parTrans" cxnId="{0E31D3AA-AACE-4C10-8318-222AA62E001D}">
      <dgm:prSet/>
      <dgm:spPr/>
      <dgm:t>
        <a:bodyPr/>
        <a:lstStyle/>
        <a:p>
          <a:endParaRPr lang="en-US"/>
        </a:p>
      </dgm:t>
    </dgm:pt>
    <dgm:pt modelId="{8DE3A1BB-D715-4CBE-BB14-778F0C33594D}" type="sibTrans" cxnId="{0E31D3AA-AACE-4C10-8318-222AA62E001D}">
      <dgm:prSet/>
      <dgm:spPr/>
      <dgm:t>
        <a:bodyPr/>
        <a:lstStyle/>
        <a:p>
          <a:endParaRPr lang="en-US"/>
        </a:p>
      </dgm:t>
    </dgm:pt>
    <dgm:pt modelId="{B34D9CEB-CD47-46E6-A411-3AD8A786E677}" type="pres">
      <dgm:prSet presAssocID="{753EE21E-F497-4E4D-B486-EEA9763DC47D}" presName="cycle" presStyleCnt="0">
        <dgm:presLayoutVars>
          <dgm:chMax val="1"/>
          <dgm:dir/>
          <dgm:animLvl val="ctr"/>
          <dgm:resizeHandles val="exact"/>
        </dgm:presLayoutVars>
      </dgm:prSet>
      <dgm:spPr/>
      <dgm:t>
        <a:bodyPr/>
        <a:lstStyle/>
        <a:p>
          <a:endParaRPr lang="en-US"/>
        </a:p>
      </dgm:t>
    </dgm:pt>
    <dgm:pt modelId="{A76444ED-B627-4A6C-99E6-E25F020D9A48}" type="pres">
      <dgm:prSet presAssocID="{AEAFD42F-B38D-4B03-8176-528CD4E47E0A}" presName="centerShape" presStyleLbl="node0" presStyleIdx="0" presStyleCnt="1"/>
      <dgm:spPr/>
      <dgm:t>
        <a:bodyPr/>
        <a:lstStyle/>
        <a:p>
          <a:endParaRPr lang="en-US"/>
        </a:p>
      </dgm:t>
    </dgm:pt>
    <dgm:pt modelId="{A663DE36-3B3F-41D6-837C-16E6A37FD5A1}" type="pres">
      <dgm:prSet presAssocID="{0F78A3CD-1B9E-4277-B6E4-91909660D723}" presName="parTrans" presStyleLbl="bgSibTrans2D1" presStyleIdx="0" presStyleCnt="4"/>
      <dgm:spPr/>
      <dgm:t>
        <a:bodyPr/>
        <a:lstStyle/>
        <a:p>
          <a:endParaRPr lang="en-US"/>
        </a:p>
      </dgm:t>
    </dgm:pt>
    <dgm:pt modelId="{4709A059-78FC-4128-9888-1C6A6E58DCA4}" type="pres">
      <dgm:prSet presAssocID="{1F6E94A5-29ED-4055-9662-9BE4844F6902}" presName="node" presStyleLbl="node1" presStyleIdx="0" presStyleCnt="4">
        <dgm:presLayoutVars>
          <dgm:bulletEnabled val="1"/>
        </dgm:presLayoutVars>
      </dgm:prSet>
      <dgm:spPr/>
      <dgm:t>
        <a:bodyPr/>
        <a:lstStyle/>
        <a:p>
          <a:endParaRPr lang="en-US"/>
        </a:p>
      </dgm:t>
    </dgm:pt>
    <dgm:pt modelId="{2A4DA87F-5C3D-49AF-83F3-1D5F17683C1A}" type="pres">
      <dgm:prSet presAssocID="{A8634001-E411-4073-828E-6445C2A77072}" presName="parTrans" presStyleLbl="bgSibTrans2D1" presStyleIdx="1" presStyleCnt="4"/>
      <dgm:spPr/>
      <dgm:t>
        <a:bodyPr/>
        <a:lstStyle/>
        <a:p>
          <a:endParaRPr lang="en-US"/>
        </a:p>
      </dgm:t>
    </dgm:pt>
    <dgm:pt modelId="{232C95A7-65C3-4644-A3CA-E7AEA966CEA8}" type="pres">
      <dgm:prSet presAssocID="{2DE91353-9C44-4383-A5A1-CDC50D23682C}" presName="node" presStyleLbl="node1" presStyleIdx="1" presStyleCnt="4">
        <dgm:presLayoutVars>
          <dgm:bulletEnabled val="1"/>
        </dgm:presLayoutVars>
      </dgm:prSet>
      <dgm:spPr/>
      <dgm:t>
        <a:bodyPr/>
        <a:lstStyle/>
        <a:p>
          <a:endParaRPr lang="en-US"/>
        </a:p>
      </dgm:t>
    </dgm:pt>
    <dgm:pt modelId="{FFFF27A0-B80E-4527-821A-F621E13E9475}" type="pres">
      <dgm:prSet presAssocID="{C478A2F4-06F9-4211-91CE-B5D7AE9CF724}" presName="parTrans" presStyleLbl="bgSibTrans2D1" presStyleIdx="2" presStyleCnt="4"/>
      <dgm:spPr/>
      <dgm:t>
        <a:bodyPr/>
        <a:lstStyle/>
        <a:p>
          <a:endParaRPr lang="en-US"/>
        </a:p>
      </dgm:t>
    </dgm:pt>
    <dgm:pt modelId="{A7ECDA28-DE1C-41DC-A410-855BB84CBD65}" type="pres">
      <dgm:prSet presAssocID="{B0F1C850-0932-46BA-97FF-2E58687BE293}" presName="node" presStyleLbl="node1" presStyleIdx="2" presStyleCnt="4">
        <dgm:presLayoutVars>
          <dgm:bulletEnabled val="1"/>
        </dgm:presLayoutVars>
      </dgm:prSet>
      <dgm:spPr/>
      <dgm:t>
        <a:bodyPr/>
        <a:lstStyle/>
        <a:p>
          <a:endParaRPr lang="en-US"/>
        </a:p>
      </dgm:t>
    </dgm:pt>
    <dgm:pt modelId="{8D9E938C-8A99-43C5-B561-56C67C8BB3A7}" type="pres">
      <dgm:prSet presAssocID="{7B49B20D-CDDF-40B2-96E0-524BEA0D9947}" presName="parTrans" presStyleLbl="bgSibTrans2D1" presStyleIdx="3" presStyleCnt="4"/>
      <dgm:spPr/>
      <dgm:t>
        <a:bodyPr/>
        <a:lstStyle/>
        <a:p>
          <a:endParaRPr lang="en-US"/>
        </a:p>
      </dgm:t>
    </dgm:pt>
    <dgm:pt modelId="{5937C082-BFDD-4300-99FD-7332F60C87B2}" type="pres">
      <dgm:prSet presAssocID="{21D51880-FAAE-4D24-A7AF-9DB81DD93996}" presName="node" presStyleLbl="node1" presStyleIdx="3" presStyleCnt="4">
        <dgm:presLayoutVars>
          <dgm:bulletEnabled val="1"/>
        </dgm:presLayoutVars>
      </dgm:prSet>
      <dgm:spPr/>
      <dgm:t>
        <a:bodyPr/>
        <a:lstStyle/>
        <a:p>
          <a:endParaRPr lang="en-US"/>
        </a:p>
      </dgm:t>
    </dgm:pt>
  </dgm:ptLst>
  <dgm:cxnLst>
    <dgm:cxn modelId="{78591229-6A25-45CB-A1B8-9B0A17683DB6}" srcId="{AEAFD42F-B38D-4B03-8176-528CD4E47E0A}" destId="{B0F1C850-0932-46BA-97FF-2E58687BE293}" srcOrd="2" destOrd="0" parTransId="{C478A2F4-06F9-4211-91CE-B5D7AE9CF724}" sibTransId="{7694CC32-4B63-44FF-AA77-3DE7D01E48EE}"/>
    <dgm:cxn modelId="{0E31D3AA-AACE-4C10-8318-222AA62E001D}" srcId="{AEAFD42F-B38D-4B03-8176-528CD4E47E0A}" destId="{2DE91353-9C44-4383-A5A1-CDC50D23682C}" srcOrd="1" destOrd="0" parTransId="{A8634001-E411-4073-828E-6445C2A77072}" sibTransId="{8DE3A1BB-D715-4CBE-BB14-778F0C33594D}"/>
    <dgm:cxn modelId="{581C5E0B-E90B-46DE-8755-E1E74F75A7CE}" type="presOf" srcId="{B0F1C850-0932-46BA-97FF-2E58687BE293}" destId="{A7ECDA28-DE1C-41DC-A410-855BB84CBD65}" srcOrd="0" destOrd="0" presId="urn:microsoft.com/office/officeart/2005/8/layout/radial4"/>
    <dgm:cxn modelId="{0BE6CA0C-7F5D-4AE8-976D-E47A1BE18C24}" srcId="{753EE21E-F497-4E4D-B486-EEA9763DC47D}" destId="{AEAFD42F-B38D-4B03-8176-528CD4E47E0A}" srcOrd="0" destOrd="0" parTransId="{0E17DB0E-891B-44A5-9D57-BD63910E53CD}" sibTransId="{840B3B39-E63A-4A3A-9529-AF7451FAB984}"/>
    <dgm:cxn modelId="{EC07C6CE-9B66-4C0B-B7A5-485EE1D5C25F}" type="presOf" srcId="{1F6E94A5-29ED-4055-9662-9BE4844F6902}" destId="{4709A059-78FC-4128-9888-1C6A6E58DCA4}" srcOrd="0" destOrd="0" presId="urn:microsoft.com/office/officeart/2005/8/layout/radial4"/>
    <dgm:cxn modelId="{B97277CD-9EF2-4FC1-9390-B1D4C037EAB9}" srcId="{AEAFD42F-B38D-4B03-8176-528CD4E47E0A}" destId="{1F6E94A5-29ED-4055-9662-9BE4844F6902}" srcOrd="0" destOrd="0" parTransId="{0F78A3CD-1B9E-4277-B6E4-91909660D723}" sibTransId="{3E83A61A-B030-4B59-AFAB-5AE22D660B83}"/>
    <dgm:cxn modelId="{C490ED44-1FEB-4BE9-8818-BC7D14B8F56E}" type="presOf" srcId="{2DE91353-9C44-4383-A5A1-CDC50D23682C}" destId="{232C95A7-65C3-4644-A3CA-E7AEA966CEA8}" srcOrd="0" destOrd="0" presId="urn:microsoft.com/office/officeart/2005/8/layout/radial4"/>
    <dgm:cxn modelId="{4B1D6645-86B2-493A-973B-CAFA3AF76FF2}" type="presOf" srcId="{753EE21E-F497-4E4D-B486-EEA9763DC47D}" destId="{B34D9CEB-CD47-46E6-A411-3AD8A786E677}" srcOrd="0" destOrd="0" presId="urn:microsoft.com/office/officeart/2005/8/layout/radial4"/>
    <dgm:cxn modelId="{BF4EB63A-195E-4AF1-B01C-AD0AD01053D2}" type="presOf" srcId="{0F78A3CD-1B9E-4277-B6E4-91909660D723}" destId="{A663DE36-3B3F-41D6-837C-16E6A37FD5A1}" srcOrd="0" destOrd="0" presId="urn:microsoft.com/office/officeart/2005/8/layout/radial4"/>
    <dgm:cxn modelId="{6CC5392D-6508-474D-87E8-DB2E29022AD6}" srcId="{AEAFD42F-B38D-4B03-8176-528CD4E47E0A}" destId="{21D51880-FAAE-4D24-A7AF-9DB81DD93996}" srcOrd="3" destOrd="0" parTransId="{7B49B20D-CDDF-40B2-96E0-524BEA0D9947}" sibTransId="{33271A41-6175-40C8-AA43-E94179FEBF0C}"/>
    <dgm:cxn modelId="{2BC4DF21-3039-4AA4-82FE-0D40832FAE2F}" type="presOf" srcId="{AEAFD42F-B38D-4B03-8176-528CD4E47E0A}" destId="{A76444ED-B627-4A6C-99E6-E25F020D9A48}" srcOrd="0" destOrd="0" presId="urn:microsoft.com/office/officeart/2005/8/layout/radial4"/>
    <dgm:cxn modelId="{AE3D4BA7-31A6-4767-A090-DD91E8A638C8}" type="presOf" srcId="{7B49B20D-CDDF-40B2-96E0-524BEA0D9947}" destId="{8D9E938C-8A99-43C5-B561-56C67C8BB3A7}" srcOrd="0" destOrd="0" presId="urn:microsoft.com/office/officeart/2005/8/layout/radial4"/>
    <dgm:cxn modelId="{FC70AA88-27D1-4A7B-BEFA-28C4295870BE}" type="presOf" srcId="{A8634001-E411-4073-828E-6445C2A77072}" destId="{2A4DA87F-5C3D-49AF-83F3-1D5F17683C1A}" srcOrd="0" destOrd="0" presId="urn:microsoft.com/office/officeart/2005/8/layout/radial4"/>
    <dgm:cxn modelId="{7CB75044-46E0-440A-9158-42B8F1FB5A6C}" type="presOf" srcId="{21D51880-FAAE-4D24-A7AF-9DB81DD93996}" destId="{5937C082-BFDD-4300-99FD-7332F60C87B2}" srcOrd="0" destOrd="0" presId="urn:microsoft.com/office/officeart/2005/8/layout/radial4"/>
    <dgm:cxn modelId="{39F052A9-0C60-475F-A814-0B3C99B1F5CF}" type="presOf" srcId="{C478A2F4-06F9-4211-91CE-B5D7AE9CF724}" destId="{FFFF27A0-B80E-4527-821A-F621E13E9475}" srcOrd="0" destOrd="0" presId="urn:microsoft.com/office/officeart/2005/8/layout/radial4"/>
    <dgm:cxn modelId="{2B06BBBE-B1BD-4A16-BA12-3C0D0CB4768B}" type="presParOf" srcId="{B34D9CEB-CD47-46E6-A411-3AD8A786E677}" destId="{A76444ED-B627-4A6C-99E6-E25F020D9A48}" srcOrd="0" destOrd="0" presId="urn:microsoft.com/office/officeart/2005/8/layout/radial4"/>
    <dgm:cxn modelId="{6DC2032C-4F24-457C-9D03-0AB12D82B0D2}" type="presParOf" srcId="{B34D9CEB-CD47-46E6-A411-3AD8A786E677}" destId="{A663DE36-3B3F-41D6-837C-16E6A37FD5A1}" srcOrd="1" destOrd="0" presId="urn:microsoft.com/office/officeart/2005/8/layout/radial4"/>
    <dgm:cxn modelId="{400624A0-8503-4235-BA41-5AF28A8E4565}" type="presParOf" srcId="{B34D9CEB-CD47-46E6-A411-3AD8A786E677}" destId="{4709A059-78FC-4128-9888-1C6A6E58DCA4}" srcOrd="2" destOrd="0" presId="urn:microsoft.com/office/officeart/2005/8/layout/radial4"/>
    <dgm:cxn modelId="{99F6E11E-6525-4611-A0EB-5E1CD9208852}" type="presParOf" srcId="{B34D9CEB-CD47-46E6-A411-3AD8A786E677}" destId="{2A4DA87F-5C3D-49AF-83F3-1D5F17683C1A}" srcOrd="3" destOrd="0" presId="urn:microsoft.com/office/officeart/2005/8/layout/radial4"/>
    <dgm:cxn modelId="{48D2E298-87E9-4B90-81F1-50FBAA044EBC}" type="presParOf" srcId="{B34D9CEB-CD47-46E6-A411-3AD8A786E677}" destId="{232C95A7-65C3-4644-A3CA-E7AEA966CEA8}" srcOrd="4" destOrd="0" presId="urn:microsoft.com/office/officeart/2005/8/layout/radial4"/>
    <dgm:cxn modelId="{8E095238-1E7B-4FE4-810C-6B91DAEE2C9B}" type="presParOf" srcId="{B34D9CEB-CD47-46E6-A411-3AD8A786E677}" destId="{FFFF27A0-B80E-4527-821A-F621E13E9475}" srcOrd="5" destOrd="0" presId="urn:microsoft.com/office/officeart/2005/8/layout/radial4"/>
    <dgm:cxn modelId="{18670735-5E27-448E-A3CB-1FBA000E97AE}" type="presParOf" srcId="{B34D9CEB-CD47-46E6-A411-3AD8A786E677}" destId="{A7ECDA28-DE1C-41DC-A410-855BB84CBD65}" srcOrd="6" destOrd="0" presId="urn:microsoft.com/office/officeart/2005/8/layout/radial4"/>
    <dgm:cxn modelId="{131DFDDB-B6E3-45C2-A5A6-F1B4A37BA055}" type="presParOf" srcId="{B34D9CEB-CD47-46E6-A411-3AD8A786E677}" destId="{8D9E938C-8A99-43C5-B561-56C67C8BB3A7}" srcOrd="7" destOrd="0" presId="urn:microsoft.com/office/officeart/2005/8/layout/radial4"/>
    <dgm:cxn modelId="{E1412833-4CEA-4BB9-8E02-CB381EDEB6FB}" type="presParOf" srcId="{B34D9CEB-CD47-46E6-A411-3AD8A786E677}" destId="{5937C082-BFDD-4300-99FD-7332F60C87B2}"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638EDA7-A9EA-477B-BA0E-F7F9B047353C}"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7468F7BB-676A-4CA0-B767-12BEA1AB9C68}">
      <dgm:prSet phldrT="[Text]" custT="1"/>
      <dgm:spPr/>
      <dgm:t>
        <a:bodyPr/>
        <a:lstStyle/>
        <a:p>
          <a:r>
            <a:rPr lang="en-US" sz="1100" dirty="0" smtClean="0"/>
            <a:t>Contracted August 22nd</a:t>
          </a:r>
          <a:endParaRPr lang="en-US" sz="1100" dirty="0"/>
        </a:p>
      </dgm:t>
    </dgm:pt>
    <dgm:pt modelId="{3B6B8C6B-5071-47F5-ABAB-F76D7083C137}" type="parTrans" cxnId="{2B810837-5164-4188-8EFF-942093E6FECB}">
      <dgm:prSet/>
      <dgm:spPr/>
      <dgm:t>
        <a:bodyPr/>
        <a:lstStyle/>
        <a:p>
          <a:endParaRPr lang="en-US"/>
        </a:p>
      </dgm:t>
    </dgm:pt>
    <dgm:pt modelId="{06C89E19-29A8-4229-B2A4-7EC4EC2E51DF}" type="sibTrans" cxnId="{2B810837-5164-4188-8EFF-942093E6FECB}">
      <dgm:prSet/>
      <dgm:spPr/>
      <dgm:t>
        <a:bodyPr/>
        <a:lstStyle/>
        <a:p>
          <a:endParaRPr lang="en-US"/>
        </a:p>
      </dgm:t>
    </dgm:pt>
    <dgm:pt modelId="{2C609271-6EE1-4432-AE6B-3AAD1E998A56}">
      <dgm:prSet phldrT="[Text]"/>
      <dgm:spPr/>
      <dgm:t>
        <a:bodyPr/>
        <a:lstStyle/>
        <a:p>
          <a:r>
            <a:rPr lang="en-US" dirty="0" smtClean="0"/>
            <a:t>Progress Report</a:t>
          </a:r>
          <a:endParaRPr lang="en-US" dirty="0"/>
        </a:p>
      </dgm:t>
    </dgm:pt>
    <dgm:pt modelId="{BDF65718-D939-48E0-BFBC-3BDB62866B66}" type="parTrans" cxnId="{05B196F3-AE3F-4AAF-806D-83B9DE46930D}">
      <dgm:prSet/>
      <dgm:spPr/>
      <dgm:t>
        <a:bodyPr/>
        <a:lstStyle/>
        <a:p>
          <a:endParaRPr lang="en-US"/>
        </a:p>
      </dgm:t>
    </dgm:pt>
    <dgm:pt modelId="{12DC8C1B-FFC3-41E1-B9D7-09D8EA2B6C67}" type="sibTrans" cxnId="{05B196F3-AE3F-4AAF-806D-83B9DE46930D}">
      <dgm:prSet/>
      <dgm:spPr/>
      <dgm:t>
        <a:bodyPr/>
        <a:lstStyle/>
        <a:p>
          <a:endParaRPr lang="en-US"/>
        </a:p>
      </dgm:t>
    </dgm:pt>
    <dgm:pt modelId="{1C006B93-DC79-49DF-9024-1AE3769EC086}">
      <dgm:prSet phldrT="[Text]"/>
      <dgm:spPr/>
      <dgm:t>
        <a:bodyPr/>
        <a:lstStyle/>
        <a:p>
          <a:r>
            <a:rPr lang="en-US" dirty="0" smtClean="0"/>
            <a:t>Task Force III</a:t>
          </a:r>
          <a:endParaRPr lang="en-US" dirty="0"/>
        </a:p>
      </dgm:t>
    </dgm:pt>
    <dgm:pt modelId="{17CACDEE-B05E-4A93-9D16-F21A286B394F}" type="parTrans" cxnId="{09AC357D-6249-48F1-BC54-9D5DCF75DB01}">
      <dgm:prSet/>
      <dgm:spPr/>
      <dgm:t>
        <a:bodyPr/>
        <a:lstStyle/>
        <a:p>
          <a:endParaRPr lang="en-US"/>
        </a:p>
      </dgm:t>
    </dgm:pt>
    <dgm:pt modelId="{EEDAD3CD-36DD-4091-AD92-7A7F17BB53F1}" type="sibTrans" cxnId="{09AC357D-6249-48F1-BC54-9D5DCF75DB01}">
      <dgm:prSet/>
      <dgm:spPr/>
      <dgm:t>
        <a:bodyPr/>
        <a:lstStyle/>
        <a:p>
          <a:endParaRPr lang="en-US"/>
        </a:p>
      </dgm:t>
    </dgm:pt>
    <dgm:pt modelId="{872AEC62-EA47-4627-83EF-997866FB5326}">
      <dgm:prSet phldrT="[Text]"/>
      <dgm:spPr/>
      <dgm:t>
        <a:bodyPr/>
        <a:lstStyle/>
        <a:p>
          <a:r>
            <a:rPr lang="en-US" dirty="0" smtClean="0"/>
            <a:t>Draft Report</a:t>
          </a:r>
          <a:endParaRPr lang="en-US" dirty="0"/>
        </a:p>
      </dgm:t>
    </dgm:pt>
    <dgm:pt modelId="{5BDFC127-E92D-4BC6-A148-58161DB0338C}" type="parTrans" cxnId="{A5FCBD10-77A6-4DAD-B50D-276D3B1F44FC}">
      <dgm:prSet/>
      <dgm:spPr/>
      <dgm:t>
        <a:bodyPr/>
        <a:lstStyle/>
        <a:p>
          <a:endParaRPr lang="en-US"/>
        </a:p>
      </dgm:t>
    </dgm:pt>
    <dgm:pt modelId="{CCEF0F4B-CBC2-4042-BEE6-F011F50E4B6D}" type="sibTrans" cxnId="{A5FCBD10-77A6-4DAD-B50D-276D3B1F44FC}">
      <dgm:prSet/>
      <dgm:spPr/>
      <dgm:t>
        <a:bodyPr/>
        <a:lstStyle/>
        <a:p>
          <a:endParaRPr lang="en-US"/>
        </a:p>
      </dgm:t>
    </dgm:pt>
    <dgm:pt modelId="{97D59E7D-C9C3-4EE3-92E8-C10B8BEED3FF}">
      <dgm:prSet phldrT="[Text]"/>
      <dgm:spPr/>
      <dgm:t>
        <a:bodyPr/>
        <a:lstStyle/>
        <a:p>
          <a:r>
            <a:rPr lang="en-US" dirty="0" smtClean="0"/>
            <a:t>Final Report</a:t>
          </a:r>
          <a:endParaRPr lang="en-US" dirty="0"/>
        </a:p>
      </dgm:t>
    </dgm:pt>
    <dgm:pt modelId="{65576EE5-326C-40B1-AC9D-7CE7DD686D85}" type="parTrans" cxnId="{07BA7FF2-F20D-48D1-8FD1-9636960880FC}">
      <dgm:prSet/>
      <dgm:spPr/>
      <dgm:t>
        <a:bodyPr/>
        <a:lstStyle/>
        <a:p>
          <a:endParaRPr lang="en-US"/>
        </a:p>
      </dgm:t>
    </dgm:pt>
    <dgm:pt modelId="{172659CC-3F41-4544-89D1-6D1862C24623}" type="sibTrans" cxnId="{07BA7FF2-F20D-48D1-8FD1-9636960880FC}">
      <dgm:prSet/>
      <dgm:spPr/>
      <dgm:t>
        <a:bodyPr/>
        <a:lstStyle/>
        <a:p>
          <a:endParaRPr lang="en-US"/>
        </a:p>
      </dgm:t>
    </dgm:pt>
    <dgm:pt modelId="{5BEA462E-F3CF-4C1E-9F91-66CCE51796B7}" type="pres">
      <dgm:prSet presAssocID="{6638EDA7-A9EA-477B-BA0E-F7F9B047353C}" presName="Name0" presStyleCnt="0">
        <dgm:presLayoutVars>
          <dgm:dir/>
          <dgm:resizeHandles val="exact"/>
        </dgm:presLayoutVars>
      </dgm:prSet>
      <dgm:spPr/>
    </dgm:pt>
    <dgm:pt modelId="{38BE875E-520B-4765-BF5A-02A743003940}" type="pres">
      <dgm:prSet presAssocID="{7468F7BB-676A-4CA0-B767-12BEA1AB9C68}" presName="composite" presStyleCnt="0"/>
      <dgm:spPr/>
    </dgm:pt>
    <dgm:pt modelId="{52522DF3-7D0C-4D5D-8545-DD89BE3060D0}" type="pres">
      <dgm:prSet presAssocID="{7468F7BB-676A-4CA0-B767-12BEA1AB9C68}" presName="bgChev" presStyleLbl="node1" presStyleIdx="0" presStyleCnt="5"/>
      <dgm:spPr/>
    </dgm:pt>
    <dgm:pt modelId="{11F22E62-E854-4E62-B920-A284C11315FD}" type="pres">
      <dgm:prSet presAssocID="{7468F7BB-676A-4CA0-B767-12BEA1AB9C68}" presName="txNode" presStyleLbl="fgAcc1" presStyleIdx="0" presStyleCnt="5" custScaleX="73526" custScaleY="61067" custLinFactNeighborX="-17271" custLinFactNeighborY="-20274">
        <dgm:presLayoutVars>
          <dgm:bulletEnabled val="1"/>
        </dgm:presLayoutVars>
      </dgm:prSet>
      <dgm:spPr/>
      <dgm:t>
        <a:bodyPr/>
        <a:lstStyle/>
        <a:p>
          <a:endParaRPr lang="en-US"/>
        </a:p>
      </dgm:t>
    </dgm:pt>
    <dgm:pt modelId="{F6DE04C3-E4B5-4D52-B07A-04230C3FCD0C}" type="pres">
      <dgm:prSet presAssocID="{06C89E19-29A8-4229-B2A4-7EC4EC2E51DF}" presName="compositeSpace" presStyleCnt="0"/>
      <dgm:spPr/>
    </dgm:pt>
    <dgm:pt modelId="{F904CDB7-EDAC-4FAF-B4BB-70B4BC33B720}" type="pres">
      <dgm:prSet presAssocID="{2C609271-6EE1-4432-AE6B-3AAD1E998A56}" presName="composite" presStyleCnt="0"/>
      <dgm:spPr/>
    </dgm:pt>
    <dgm:pt modelId="{2A9A7A1F-7063-4AE0-8D37-E6BA78C9FB53}" type="pres">
      <dgm:prSet presAssocID="{2C609271-6EE1-4432-AE6B-3AAD1E998A56}" presName="bgChev" presStyleLbl="node1" presStyleIdx="1" presStyleCnt="5"/>
      <dgm:spPr/>
    </dgm:pt>
    <dgm:pt modelId="{FFB1638E-BF87-4320-B953-4C2FAC18A320}" type="pres">
      <dgm:prSet presAssocID="{2C609271-6EE1-4432-AE6B-3AAD1E998A56}" presName="txNode" presStyleLbl="fgAcc1" presStyleIdx="1" presStyleCnt="5" custScaleX="75699" custScaleY="61426" custLinFactNeighborX="-22815" custLinFactNeighborY="-19622">
        <dgm:presLayoutVars>
          <dgm:bulletEnabled val="1"/>
        </dgm:presLayoutVars>
      </dgm:prSet>
      <dgm:spPr/>
      <dgm:t>
        <a:bodyPr/>
        <a:lstStyle/>
        <a:p>
          <a:endParaRPr lang="en-US"/>
        </a:p>
      </dgm:t>
    </dgm:pt>
    <dgm:pt modelId="{5070E132-7F54-4BB7-901D-770C210D1674}" type="pres">
      <dgm:prSet presAssocID="{12DC8C1B-FFC3-41E1-B9D7-09D8EA2B6C67}" presName="compositeSpace" presStyleCnt="0"/>
      <dgm:spPr/>
    </dgm:pt>
    <dgm:pt modelId="{BE60B11F-D1FA-436F-8AC6-316C838D7A49}" type="pres">
      <dgm:prSet presAssocID="{1C006B93-DC79-49DF-9024-1AE3769EC086}" presName="composite" presStyleCnt="0"/>
      <dgm:spPr/>
    </dgm:pt>
    <dgm:pt modelId="{2CCCF2D8-8580-4CC4-89BE-0A5E8988A799}" type="pres">
      <dgm:prSet presAssocID="{1C006B93-DC79-49DF-9024-1AE3769EC086}" presName="bgChev" presStyleLbl="node1" presStyleIdx="2" presStyleCnt="5"/>
      <dgm:spPr/>
    </dgm:pt>
    <dgm:pt modelId="{D92EBD52-A374-46E2-9866-2C6CE718F17C}" type="pres">
      <dgm:prSet presAssocID="{1C006B93-DC79-49DF-9024-1AE3769EC086}" presName="txNode" presStyleLbl="fgAcc1" presStyleIdx="2" presStyleCnt="5" custScaleX="74689" custScaleY="51732" custLinFactNeighborX="-16544" custLinFactNeighborY="-20682">
        <dgm:presLayoutVars>
          <dgm:bulletEnabled val="1"/>
        </dgm:presLayoutVars>
      </dgm:prSet>
      <dgm:spPr/>
      <dgm:t>
        <a:bodyPr/>
        <a:lstStyle/>
        <a:p>
          <a:endParaRPr lang="en-US"/>
        </a:p>
      </dgm:t>
    </dgm:pt>
    <dgm:pt modelId="{D4FBC28A-F22C-4B5B-B98A-96EFD884FA20}" type="pres">
      <dgm:prSet presAssocID="{EEDAD3CD-36DD-4091-AD92-7A7F17BB53F1}" presName="compositeSpace" presStyleCnt="0"/>
      <dgm:spPr/>
    </dgm:pt>
    <dgm:pt modelId="{1E854518-F1A1-4F79-A0A8-DABE83F1DD7A}" type="pres">
      <dgm:prSet presAssocID="{872AEC62-EA47-4627-83EF-997866FB5326}" presName="composite" presStyleCnt="0"/>
      <dgm:spPr/>
    </dgm:pt>
    <dgm:pt modelId="{4CC3BCF1-F772-441C-81D7-1AC44748597D}" type="pres">
      <dgm:prSet presAssocID="{872AEC62-EA47-4627-83EF-997866FB5326}" presName="bgChev" presStyleLbl="node1" presStyleIdx="3" presStyleCnt="5"/>
      <dgm:spPr/>
    </dgm:pt>
    <dgm:pt modelId="{7005A131-F960-4B80-998E-A8492CE7F9B1}" type="pres">
      <dgm:prSet presAssocID="{872AEC62-EA47-4627-83EF-997866FB5326}" presName="txNode" presStyleLbl="fgAcc1" presStyleIdx="3" presStyleCnt="5" custScaleX="71730" custScaleY="57899" custLinFactNeighborX="-18828" custLinFactNeighborY="-22066">
        <dgm:presLayoutVars>
          <dgm:bulletEnabled val="1"/>
        </dgm:presLayoutVars>
      </dgm:prSet>
      <dgm:spPr/>
      <dgm:t>
        <a:bodyPr/>
        <a:lstStyle/>
        <a:p>
          <a:endParaRPr lang="en-US"/>
        </a:p>
      </dgm:t>
    </dgm:pt>
    <dgm:pt modelId="{FA499084-34E2-49E9-8D05-F4B37232D3E8}" type="pres">
      <dgm:prSet presAssocID="{CCEF0F4B-CBC2-4042-BEE6-F011F50E4B6D}" presName="compositeSpace" presStyleCnt="0"/>
      <dgm:spPr/>
    </dgm:pt>
    <dgm:pt modelId="{144E7E12-8E86-443B-B550-6FD4ABF7C9DA}" type="pres">
      <dgm:prSet presAssocID="{97D59E7D-C9C3-4EE3-92E8-C10B8BEED3FF}" presName="composite" presStyleCnt="0"/>
      <dgm:spPr/>
    </dgm:pt>
    <dgm:pt modelId="{60624625-F2FE-403A-AE9B-A5C846C1E7FC}" type="pres">
      <dgm:prSet presAssocID="{97D59E7D-C9C3-4EE3-92E8-C10B8BEED3FF}" presName="bgChev" presStyleLbl="node1" presStyleIdx="4" presStyleCnt="5"/>
      <dgm:spPr/>
    </dgm:pt>
    <dgm:pt modelId="{5CA43186-B3CA-480C-BBD4-62BCC87550AB}" type="pres">
      <dgm:prSet presAssocID="{97D59E7D-C9C3-4EE3-92E8-C10B8BEED3FF}" presName="txNode" presStyleLbl="fgAcc1" presStyleIdx="4" presStyleCnt="5" custScaleX="76738" custScaleY="70768" custLinFactNeighborX="-19114" custLinFactNeighborY="-21666">
        <dgm:presLayoutVars>
          <dgm:bulletEnabled val="1"/>
        </dgm:presLayoutVars>
      </dgm:prSet>
      <dgm:spPr/>
      <dgm:t>
        <a:bodyPr/>
        <a:lstStyle/>
        <a:p>
          <a:endParaRPr lang="en-US"/>
        </a:p>
      </dgm:t>
    </dgm:pt>
  </dgm:ptLst>
  <dgm:cxnLst>
    <dgm:cxn modelId="{121BFBC5-6695-4E12-A140-02C5EEBD1FB0}" type="presOf" srcId="{6638EDA7-A9EA-477B-BA0E-F7F9B047353C}" destId="{5BEA462E-F3CF-4C1E-9F91-66CCE51796B7}" srcOrd="0" destOrd="0" presId="urn:microsoft.com/office/officeart/2005/8/layout/chevronAccent+Icon"/>
    <dgm:cxn modelId="{05B196F3-AE3F-4AAF-806D-83B9DE46930D}" srcId="{6638EDA7-A9EA-477B-BA0E-F7F9B047353C}" destId="{2C609271-6EE1-4432-AE6B-3AAD1E998A56}" srcOrd="1" destOrd="0" parTransId="{BDF65718-D939-48E0-BFBC-3BDB62866B66}" sibTransId="{12DC8C1B-FFC3-41E1-B9D7-09D8EA2B6C67}"/>
    <dgm:cxn modelId="{05A35832-EB6F-4748-B8ED-D27F0AC11CFB}" type="presOf" srcId="{872AEC62-EA47-4627-83EF-997866FB5326}" destId="{7005A131-F960-4B80-998E-A8492CE7F9B1}" srcOrd="0" destOrd="0" presId="urn:microsoft.com/office/officeart/2005/8/layout/chevronAccent+Icon"/>
    <dgm:cxn modelId="{A5FCBD10-77A6-4DAD-B50D-276D3B1F44FC}" srcId="{6638EDA7-A9EA-477B-BA0E-F7F9B047353C}" destId="{872AEC62-EA47-4627-83EF-997866FB5326}" srcOrd="3" destOrd="0" parTransId="{5BDFC127-E92D-4BC6-A148-58161DB0338C}" sibTransId="{CCEF0F4B-CBC2-4042-BEE6-F011F50E4B6D}"/>
    <dgm:cxn modelId="{99334C48-F585-4D66-A0BA-36C20960AFB4}" type="presOf" srcId="{2C609271-6EE1-4432-AE6B-3AAD1E998A56}" destId="{FFB1638E-BF87-4320-B953-4C2FAC18A320}" srcOrd="0" destOrd="0" presId="urn:microsoft.com/office/officeart/2005/8/layout/chevronAccent+Icon"/>
    <dgm:cxn modelId="{3DD7AA49-DC3A-4177-BDCD-0A562D8549C7}" type="presOf" srcId="{97D59E7D-C9C3-4EE3-92E8-C10B8BEED3FF}" destId="{5CA43186-B3CA-480C-BBD4-62BCC87550AB}" srcOrd="0" destOrd="0" presId="urn:microsoft.com/office/officeart/2005/8/layout/chevronAccent+Icon"/>
    <dgm:cxn modelId="{C3CE2713-C67E-4AA5-850E-08C2E1CF28E1}" type="presOf" srcId="{7468F7BB-676A-4CA0-B767-12BEA1AB9C68}" destId="{11F22E62-E854-4E62-B920-A284C11315FD}" srcOrd="0" destOrd="0" presId="urn:microsoft.com/office/officeart/2005/8/layout/chevronAccent+Icon"/>
    <dgm:cxn modelId="{07BA7FF2-F20D-48D1-8FD1-9636960880FC}" srcId="{6638EDA7-A9EA-477B-BA0E-F7F9B047353C}" destId="{97D59E7D-C9C3-4EE3-92E8-C10B8BEED3FF}" srcOrd="4" destOrd="0" parTransId="{65576EE5-326C-40B1-AC9D-7CE7DD686D85}" sibTransId="{172659CC-3F41-4544-89D1-6D1862C24623}"/>
    <dgm:cxn modelId="{09AC357D-6249-48F1-BC54-9D5DCF75DB01}" srcId="{6638EDA7-A9EA-477B-BA0E-F7F9B047353C}" destId="{1C006B93-DC79-49DF-9024-1AE3769EC086}" srcOrd="2" destOrd="0" parTransId="{17CACDEE-B05E-4A93-9D16-F21A286B394F}" sibTransId="{EEDAD3CD-36DD-4091-AD92-7A7F17BB53F1}"/>
    <dgm:cxn modelId="{AC340DC3-967C-4AEC-BE5A-DF2F00C0E2F1}" type="presOf" srcId="{1C006B93-DC79-49DF-9024-1AE3769EC086}" destId="{D92EBD52-A374-46E2-9866-2C6CE718F17C}" srcOrd="0" destOrd="0" presId="urn:microsoft.com/office/officeart/2005/8/layout/chevronAccent+Icon"/>
    <dgm:cxn modelId="{2B810837-5164-4188-8EFF-942093E6FECB}" srcId="{6638EDA7-A9EA-477B-BA0E-F7F9B047353C}" destId="{7468F7BB-676A-4CA0-B767-12BEA1AB9C68}" srcOrd="0" destOrd="0" parTransId="{3B6B8C6B-5071-47F5-ABAB-F76D7083C137}" sibTransId="{06C89E19-29A8-4229-B2A4-7EC4EC2E51DF}"/>
    <dgm:cxn modelId="{380E4BAD-A061-472D-ABDD-3AE07C49BDDC}" type="presParOf" srcId="{5BEA462E-F3CF-4C1E-9F91-66CCE51796B7}" destId="{38BE875E-520B-4765-BF5A-02A743003940}" srcOrd="0" destOrd="0" presId="urn:microsoft.com/office/officeart/2005/8/layout/chevronAccent+Icon"/>
    <dgm:cxn modelId="{4FA0393D-4DD2-409D-A8FD-355A637A5BD9}" type="presParOf" srcId="{38BE875E-520B-4765-BF5A-02A743003940}" destId="{52522DF3-7D0C-4D5D-8545-DD89BE3060D0}" srcOrd="0" destOrd="0" presId="urn:microsoft.com/office/officeart/2005/8/layout/chevronAccent+Icon"/>
    <dgm:cxn modelId="{87ED0232-2CF8-4EE5-8F00-B209047CAF35}" type="presParOf" srcId="{38BE875E-520B-4765-BF5A-02A743003940}" destId="{11F22E62-E854-4E62-B920-A284C11315FD}" srcOrd="1" destOrd="0" presId="urn:microsoft.com/office/officeart/2005/8/layout/chevronAccent+Icon"/>
    <dgm:cxn modelId="{97C5215F-707E-4AC0-921E-BF86B2F284CF}" type="presParOf" srcId="{5BEA462E-F3CF-4C1E-9F91-66CCE51796B7}" destId="{F6DE04C3-E4B5-4D52-B07A-04230C3FCD0C}" srcOrd="1" destOrd="0" presId="urn:microsoft.com/office/officeart/2005/8/layout/chevronAccent+Icon"/>
    <dgm:cxn modelId="{093DC9F0-3F02-49E8-BB5E-B814BD3CAACE}" type="presParOf" srcId="{5BEA462E-F3CF-4C1E-9F91-66CCE51796B7}" destId="{F904CDB7-EDAC-4FAF-B4BB-70B4BC33B720}" srcOrd="2" destOrd="0" presId="urn:microsoft.com/office/officeart/2005/8/layout/chevronAccent+Icon"/>
    <dgm:cxn modelId="{55D2EF71-17EF-4F5A-9EF1-2C14A4F8448F}" type="presParOf" srcId="{F904CDB7-EDAC-4FAF-B4BB-70B4BC33B720}" destId="{2A9A7A1F-7063-4AE0-8D37-E6BA78C9FB53}" srcOrd="0" destOrd="0" presId="urn:microsoft.com/office/officeart/2005/8/layout/chevronAccent+Icon"/>
    <dgm:cxn modelId="{84260075-14EF-4A93-88E4-E09A901A3876}" type="presParOf" srcId="{F904CDB7-EDAC-4FAF-B4BB-70B4BC33B720}" destId="{FFB1638E-BF87-4320-B953-4C2FAC18A320}" srcOrd="1" destOrd="0" presId="urn:microsoft.com/office/officeart/2005/8/layout/chevronAccent+Icon"/>
    <dgm:cxn modelId="{64AED1B8-A62F-4B2A-B43A-BD831D40FD4E}" type="presParOf" srcId="{5BEA462E-F3CF-4C1E-9F91-66CCE51796B7}" destId="{5070E132-7F54-4BB7-901D-770C210D1674}" srcOrd="3" destOrd="0" presId="urn:microsoft.com/office/officeart/2005/8/layout/chevronAccent+Icon"/>
    <dgm:cxn modelId="{99F6C4EB-E61F-4EAB-92E7-6B5C94CFC63F}" type="presParOf" srcId="{5BEA462E-F3CF-4C1E-9F91-66CCE51796B7}" destId="{BE60B11F-D1FA-436F-8AC6-316C838D7A49}" srcOrd="4" destOrd="0" presId="urn:microsoft.com/office/officeart/2005/8/layout/chevronAccent+Icon"/>
    <dgm:cxn modelId="{59E33D01-7923-43B3-A662-DF4A56357584}" type="presParOf" srcId="{BE60B11F-D1FA-436F-8AC6-316C838D7A49}" destId="{2CCCF2D8-8580-4CC4-89BE-0A5E8988A799}" srcOrd="0" destOrd="0" presId="urn:microsoft.com/office/officeart/2005/8/layout/chevronAccent+Icon"/>
    <dgm:cxn modelId="{50EFB1C4-40F5-4471-8242-B464E128EE0F}" type="presParOf" srcId="{BE60B11F-D1FA-436F-8AC6-316C838D7A49}" destId="{D92EBD52-A374-46E2-9866-2C6CE718F17C}" srcOrd="1" destOrd="0" presId="urn:microsoft.com/office/officeart/2005/8/layout/chevronAccent+Icon"/>
    <dgm:cxn modelId="{03AE9D9B-259F-4613-AA36-59BDD7BC5D06}" type="presParOf" srcId="{5BEA462E-F3CF-4C1E-9F91-66CCE51796B7}" destId="{D4FBC28A-F22C-4B5B-B98A-96EFD884FA20}" srcOrd="5" destOrd="0" presId="urn:microsoft.com/office/officeart/2005/8/layout/chevronAccent+Icon"/>
    <dgm:cxn modelId="{8CC2BF77-9151-4EDC-8D1A-83BE503EFF27}" type="presParOf" srcId="{5BEA462E-F3CF-4C1E-9F91-66CCE51796B7}" destId="{1E854518-F1A1-4F79-A0A8-DABE83F1DD7A}" srcOrd="6" destOrd="0" presId="urn:microsoft.com/office/officeart/2005/8/layout/chevronAccent+Icon"/>
    <dgm:cxn modelId="{DA0DB330-47E7-4A7D-A5FF-20740D0D2BB9}" type="presParOf" srcId="{1E854518-F1A1-4F79-A0A8-DABE83F1DD7A}" destId="{4CC3BCF1-F772-441C-81D7-1AC44748597D}" srcOrd="0" destOrd="0" presId="urn:microsoft.com/office/officeart/2005/8/layout/chevronAccent+Icon"/>
    <dgm:cxn modelId="{DD941466-56DC-413A-8881-1AB6CBA77158}" type="presParOf" srcId="{1E854518-F1A1-4F79-A0A8-DABE83F1DD7A}" destId="{7005A131-F960-4B80-998E-A8492CE7F9B1}" srcOrd="1" destOrd="0" presId="urn:microsoft.com/office/officeart/2005/8/layout/chevronAccent+Icon"/>
    <dgm:cxn modelId="{9D2C082C-0343-472B-827F-4DBC43680762}" type="presParOf" srcId="{5BEA462E-F3CF-4C1E-9F91-66CCE51796B7}" destId="{FA499084-34E2-49E9-8D05-F4B37232D3E8}" srcOrd="7" destOrd="0" presId="urn:microsoft.com/office/officeart/2005/8/layout/chevronAccent+Icon"/>
    <dgm:cxn modelId="{437DF285-5F76-4B6B-8BCA-23F621BD0D57}" type="presParOf" srcId="{5BEA462E-F3CF-4C1E-9F91-66CCE51796B7}" destId="{144E7E12-8E86-443B-B550-6FD4ABF7C9DA}" srcOrd="8" destOrd="0" presId="urn:microsoft.com/office/officeart/2005/8/layout/chevronAccent+Icon"/>
    <dgm:cxn modelId="{BE27AB85-6EF5-4931-B9DC-E6F4447393F9}" type="presParOf" srcId="{144E7E12-8E86-443B-B550-6FD4ABF7C9DA}" destId="{60624625-F2FE-403A-AE9B-A5C846C1E7FC}" srcOrd="0" destOrd="0" presId="urn:microsoft.com/office/officeart/2005/8/layout/chevronAccent+Icon"/>
    <dgm:cxn modelId="{6500AC0A-AE1F-41FC-8630-650AB3544A1D}" type="presParOf" srcId="{144E7E12-8E86-443B-B550-6FD4ABF7C9DA}" destId="{5CA43186-B3CA-480C-BBD4-62BCC87550AB}"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6C6F9-E92F-4C6E-BD2E-DAEFB9FDE60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1ADD2DFE-F5C0-423E-8172-5014E6B3BA8B}">
      <dgm:prSet phldrT="[Text]"/>
      <dgm:spPr/>
      <dgm:t>
        <a:bodyPr/>
        <a:lstStyle/>
        <a:p>
          <a:r>
            <a:rPr lang="en-US" dirty="0" smtClean="0"/>
            <a:t>Assess</a:t>
          </a:r>
          <a:endParaRPr lang="en-US" dirty="0"/>
        </a:p>
      </dgm:t>
    </dgm:pt>
    <dgm:pt modelId="{881F8735-9CF7-4627-BBD6-03C331335086}" type="parTrans" cxnId="{1AE568E4-41EA-4B67-801C-6D6B4B682F9A}">
      <dgm:prSet/>
      <dgm:spPr/>
      <dgm:t>
        <a:bodyPr/>
        <a:lstStyle/>
        <a:p>
          <a:endParaRPr lang="en-US"/>
        </a:p>
      </dgm:t>
    </dgm:pt>
    <dgm:pt modelId="{67989999-A804-489D-9180-A011444BA4EB}" type="sibTrans" cxnId="{1AE568E4-41EA-4B67-801C-6D6B4B682F9A}">
      <dgm:prSet/>
      <dgm:spPr/>
      <dgm:t>
        <a:bodyPr/>
        <a:lstStyle/>
        <a:p>
          <a:endParaRPr lang="en-US"/>
        </a:p>
      </dgm:t>
    </dgm:pt>
    <dgm:pt modelId="{F45EB6F8-5577-48F8-8CF2-547A5F3986DB}">
      <dgm:prSet phldrT="[Text]"/>
      <dgm:spPr/>
      <dgm:t>
        <a:bodyPr/>
        <a:lstStyle/>
        <a:p>
          <a:r>
            <a:rPr lang="en-US" dirty="0" smtClean="0"/>
            <a:t>Issues</a:t>
          </a:r>
          <a:endParaRPr lang="en-US" dirty="0"/>
        </a:p>
      </dgm:t>
    </dgm:pt>
    <dgm:pt modelId="{DEF99FAB-29B7-4182-A2DC-BDE5D52374A3}" type="parTrans" cxnId="{585E8530-38BF-47CC-8E9D-485BE20E1B55}">
      <dgm:prSet/>
      <dgm:spPr/>
      <dgm:t>
        <a:bodyPr/>
        <a:lstStyle/>
        <a:p>
          <a:endParaRPr lang="en-US"/>
        </a:p>
      </dgm:t>
    </dgm:pt>
    <dgm:pt modelId="{9DB7CF99-9280-43C4-999C-A2D95ACF89F1}" type="sibTrans" cxnId="{585E8530-38BF-47CC-8E9D-485BE20E1B55}">
      <dgm:prSet/>
      <dgm:spPr/>
      <dgm:t>
        <a:bodyPr/>
        <a:lstStyle/>
        <a:p>
          <a:endParaRPr lang="en-US"/>
        </a:p>
      </dgm:t>
    </dgm:pt>
    <dgm:pt modelId="{E8217A06-6E65-4A4F-BC43-025356592EFD}">
      <dgm:prSet phldrT="[Text]"/>
      <dgm:spPr/>
      <dgm:t>
        <a:bodyPr/>
        <a:lstStyle/>
        <a:p>
          <a:r>
            <a:rPr lang="en-US" dirty="0" smtClean="0"/>
            <a:t>Environment</a:t>
          </a:r>
          <a:endParaRPr lang="en-US" dirty="0"/>
        </a:p>
      </dgm:t>
    </dgm:pt>
    <dgm:pt modelId="{0F163341-06C3-4505-A9C4-BB809645242D}" type="parTrans" cxnId="{804EEA4B-3931-4B1E-9ED2-79FDC4AB8078}">
      <dgm:prSet/>
      <dgm:spPr/>
      <dgm:t>
        <a:bodyPr/>
        <a:lstStyle/>
        <a:p>
          <a:endParaRPr lang="en-US"/>
        </a:p>
      </dgm:t>
    </dgm:pt>
    <dgm:pt modelId="{79FFF748-540A-4F73-941E-9178BFFBE31C}" type="sibTrans" cxnId="{804EEA4B-3931-4B1E-9ED2-79FDC4AB8078}">
      <dgm:prSet/>
      <dgm:spPr/>
      <dgm:t>
        <a:bodyPr/>
        <a:lstStyle/>
        <a:p>
          <a:endParaRPr lang="en-US"/>
        </a:p>
      </dgm:t>
    </dgm:pt>
    <dgm:pt modelId="{C49F3467-556D-412A-A7BB-8EF8F97F85CC}">
      <dgm:prSet phldrT="[Text]"/>
      <dgm:spPr/>
      <dgm:t>
        <a:bodyPr/>
        <a:lstStyle/>
        <a:p>
          <a:r>
            <a:rPr lang="en-US" dirty="0" smtClean="0"/>
            <a:t>Research</a:t>
          </a:r>
          <a:endParaRPr lang="en-US" dirty="0"/>
        </a:p>
      </dgm:t>
    </dgm:pt>
    <dgm:pt modelId="{F588E4C5-02F7-4F44-BAC3-CD2EF59E66C3}" type="parTrans" cxnId="{3FF9166F-6CCB-4269-9416-50639AF77C60}">
      <dgm:prSet/>
      <dgm:spPr/>
      <dgm:t>
        <a:bodyPr/>
        <a:lstStyle/>
        <a:p>
          <a:endParaRPr lang="en-US"/>
        </a:p>
      </dgm:t>
    </dgm:pt>
    <dgm:pt modelId="{8D3939ED-847A-40F7-BF07-58A77F4E5C7F}" type="sibTrans" cxnId="{3FF9166F-6CCB-4269-9416-50639AF77C60}">
      <dgm:prSet/>
      <dgm:spPr/>
      <dgm:t>
        <a:bodyPr/>
        <a:lstStyle/>
        <a:p>
          <a:endParaRPr lang="en-US"/>
        </a:p>
      </dgm:t>
    </dgm:pt>
    <dgm:pt modelId="{6D9E47CD-560C-4841-A22E-1D40E107FC29}">
      <dgm:prSet phldrT="[Text]"/>
      <dgm:spPr/>
      <dgm:t>
        <a:bodyPr/>
        <a:lstStyle/>
        <a:p>
          <a:r>
            <a:rPr lang="en-US" dirty="0" smtClean="0"/>
            <a:t>Best Practices</a:t>
          </a:r>
          <a:endParaRPr lang="en-US" dirty="0"/>
        </a:p>
      </dgm:t>
    </dgm:pt>
    <dgm:pt modelId="{20F39348-814F-423C-8272-591CBD9706A3}" type="parTrans" cxnId="{73CCD077-B288-496D-8A78-71FBCCC8A031}">
      <dgm:prSet/>
      <dgm:spPr/>
      <dgm:t>
        <a:bodyPr/>
        <a:lstStyle/>
        <a:p>
          <a:endParaRPr lang="en-US"/>
        </a:p>
      </dgm:t>
    </dgm:pt>
    <dgm:pt modelId="{457993F1-DF0B-429A-9842-2DAFF83BD9A8}" type="sibTrans" cxnId="{73CCD077-B288-496D-8A78-71FBCCC8A031}">
      <dgm:prSet/>
      <dgm:spPr/>
      <dgm:t>
        <a:bodyPr/>
        <a:lstStyle/>
        <a:p>
          <a:endParaRPr lang="en-US"/>
        </a:p>
      </dgm:t>
    </dgm:pt>
    <dgm:pt modelId="{0373038C-A594-4C8C-98A2-7AAF9C524816}">
      <dgm:prSet phldrT="[Text]"/>
      <dgm:spPr/>
      <dgm:t>
        <a:bodyPr/>
        <a:lstStyle/>
        <a:p>
          <a:r>
            <a:rPr lang="en-US" dirty="0" smtClean="0"/>
            <a:t>Innovative Examples</a:t>
          </a:r>
          <a:endParaRPr lang="en-US" dirty="0"/>
        </a:p>
      </dgm:t>
    </dgm:pt>
    <dgm:pt modelId="{21627FFC-C126-41A8-B9B9-8DE90A7668F4}" type="parTrans" cxnId="{213C7A85-5266-43CE-B7F5-9D622C84C2E6}">
      <dgm:prSet/>
      <dgm:spPr/>
      <dgm:t>
        <a:bodyPr/>
        <a:lstStyle/>
        <a:p>
          <a:endParaRPr lang="en-US"/>
        </a:p>
      </dgm:t>
    </dgm:pt>
    <dgm:pt modelId="{7D33CDC2-48CD-4194-89AE-D4E09FC79530}" type="sibTrans" cxnId="{213C7A85-5266-43CE-B7F5-9D622C84C2E6}">
      <dgm:prSet/>
      <dgm:spPr/>
      <dgm:t>
        <a:bodyPr/>
        <a:lstStyle/>
        <a:p>
          <a:endParaRPr lang="en-US"/>
        </a:p>
      </dgm:t>
    </dgm:pt>
    <dgm:pt modelId="{B2C2FAAA-80CB-4A63-BA6D-DFFB8A9EE210}">
      <dgm:prSet phldrT="[Text]"/>
      <dgm:spPr/>
      <dgm:t>
        <a:bodyPr/>
        <a:lstStyle/>
        <a:p>
          <a:r>
            <a:rPr lang="en-US" dirty="0" smtClean="0"/>
            <a:t>Opportunities</a:t>
          </a:r>
          <a:endParaRPr lang="en-US" dirty="0"/>
        </a:p>
      </dgm:t>
    </dgm:pt>
    <dgm:pt modelId="{8F23EDD3-7D51-4840-916C-CA3CEF9F8559}" type="parTrans" cxnId="{DE8549DC-BBA4-4217-8B74-544A996186D3}">
      <dgm:prSet/>
      <dgm:spPr/>
      <dgm:t>
        <a:bodyPr/>
        <a:lstStyle/>
        <a:p>
          <a:endParaRPr lang="en-US"/>
        </a:p>
      </dgm:t>
    </dgm:pt>
    <dgm:pt modelId="{9B869D44-463C-4F83-B446-E54FEC118403}" type="sibTrans" cxnId="{DE8549DC-BBA4-4217-8B74-544A996186D3}">
      <dgm:prSet/>
      <dgm:spPr/>
      <dgm:t>
        <a:bodyPr/>
        <a:lstStyle/>
        <a:p>
          <a:endParaRPr lang="en-US"/>
        </a:p>
      </dgm:t>
    </dgm:pt>
    <dgm:pt modelId="{1512B25A-2165-480F-AFFA-3E4F4D6197DD}">
      <dgm:prSet phldrT="[Text]"/>
      <dgm:spPr/>
      <dgm:t>
        <a:bodyPr/>
        <a:lstStyle/>
        <a:p>
          <a:r>
            <a:rPr lang="en-US" dirty="0" smtClean="0"/>
            <a:t>Alternatives</a:t>
          </a:r>
          <a:endParaRPr lang="en-US" dirty="0"/>
        </a:p>
      </dgm:t>
    </dgm:pt>
    <dgm:pt modelId="{2AD518A2-88FA-46EF-9A19-8E980A857B63}" type="parTrans" cxnId="{4B26BC97-1D06-456E-99AF-FBDDC48728AD}">
      <dgm:prSet/>
      <dgm:spPr/>
      <dgm:t>
        <a:bodyPr/>
        <a:lstStyle/>
        <a:p>
          <a:endParaRPr lang="en-US"/>
        </a:p>
      </dgm:t>
    </dgm:pt>
    <dgm:pt modelId="{707155EC-8854-47ED-9CB6-6F3B2F2905BC}" type="sibTrans" cxnId="{4B26BC97-1D06-456E-99AF-FBDDC48728AD}">
      <dgm:prSet/>
      <dgm:spPr/>
      <dgm:t>
        <a:bodyPr/>
        <a:lstStyle/>
        <a:p>
          <a:endParaRPr lang="en-US"/>
        </a:p>
      </dgm:t>
    </dgm:pt>
    <dgm:pt modelId="{71F67981-A445-4295-81C7-FE051DCAB3D9}">
      <dgm:prSet phldrT="[Text]"/>
      <dgm:spPr/>
      <dgm:t>
        <a:bodyPr/>
        <a:lstStyle/>
        <a:p>
          <a:r>
            <a:rPr lang="en-US" dirty="0" smtClean="0"/>
            <a:t>Recommendations</a:t>
          </a:r>
          <a:endParaRPr lang="en-US" dirty="0"/>
        </a:p>
      </dgm:t>
    </dgm:pt>
    <dgm:pt modelId="{09CA489F-3DB8-44E2-8753-815453BE79FB}" type="parTrans" cxnId="{5CBE87AD-BA08-488B-837F-7A383328B6D8}">
      <dgm:prSet/>
      <dgm:spPr/>
      <dgm:t>
        <a:bodyPr/>
        <a:lstStyle/>
        <a:p>
          <a:endParaRPr lang="en-US"/>
        </a:p>
      </dgm:t>
    </dgm:pt>
    <dgm:pt modelId="{8ADC45C1-E2CB-49F2-A317-471780B980AA}" type="sibTrans" cxnId="{5CBE87AD-BA08-488B-837F-7A383328B6D8}">
      <dgm:prSet/>
      <dgm:spPr/>
      <dgm:t>
        <a:bodyPr/>
        <a:lstStyle/>
        <a:p>
          <a:endParaRPr lang="en-US"/>
        </a:p>
      </dgm:t>
    </dgm:pt>
    <dgm:pt modelId="{04FC7A06-013D-4614-B34F-4F75EE69FB3E}" type="pres">
      <dgm:prSet presAssocID="{D196C6F9-E92F-4C6E-BD2E-DAEFB9FDE604}" presName="Name0" presStyleCnt="0">
        <dgm:presLayoutVars>
          <dgm:chPref val="3"/>
          <dgm:dir/>
          <dgm:animLvl val="lvl"/>
          <dgm:resizeHandles/>
        </dgm:presLayoutVars>
      </dgm:prSet>
      <dgm:spPr/>
      <dgm:t>
        <a:bodyPr/>
        <a:lstStyle/>
        <a:p>
          <a:endParaRPr lang="en-US"/>
        </a:p>
      </dgm:t>
    </dgm:pt>
    <dgm:pt modelId="{487C3C12-62F4-4F6E-8B21-0B8D8E77C13B}" type="pres">
      <dgm:prSet presAssocID="{1ADD2DFE-F5C0-423E-8172-5014E6B3BA8B}" presName="horFlow" presStyleCnt="0"/>
      <dgm:spPr/>
    </dgm:pt>
    <dgm:pt modelId="{CFA95360-339E-4EC0-8789-AA634F2286A7}" type="pres">
      <dgm:prSet presAssocID="{1ADD2DFE-F5C0-423E-8172-5014E6B3BA8B}" presName="bigChev" presStyleLbl="node1" presStyleIdx="0" presStyleCnt="3"/>
      <dgm:spPr/>
      <dgm:t>
        <a:bodyPr/>
        <a:lstStyle/>
        <a:p>
          <a:endParaRPr lang="en-US"/>
        </a:p>
      </dgm:t>
    </dgm:pt>
    <dgm:pt modelId="{9FE90FC3-A92F-4001-86A4-C0BD4E03A02C}" type="pres">
      <dgm:prSet presAssocID="{DEF99FAB-29B7-4182-A2DC-BDE5D52374A3}" presName="parTrans" presStyleCnt="0"/>
      <dgm:spPr/>
    </dgm:pt>
    <dgm:pt modelId="{BE943362-C3C5-4139-AE1A-86A04BFD2886}" type="pres">
      <dgm:prSet presAssocID="{F45EB6F8-5577-48F8-8CF2-547A5F3986DB}" presName="node" presStyleLbl="alignAccFollowNode1" presStyleIdx="0" presStyleCnt="6">
        <dgm:presLayoutVars>
          <dgm:bulletEnabled val="1"/>
        </dgm:presLayoutVars>
      </dgm:prSet>
      <dgm:spPr/>
      <dgm:t>
        <a:bodyPr/>
        <a:lstStyle/>
        <a:p>
          <a:endParaRPr lang="en-US"/>
        </a:p>
      </dgm:t>
    </dgm:pt>
    <dgm:pt modelId="{D4D120B6-64CD-41B8-8387-F504178E80E3}" type="pres">
      <dgm:prSet presAssocID="{9DB7CF99-9280-43C4-999C-A2D95ACF89F1}" presName="sibTrans" presStyleCnt="0"/>
      <dgm:spPr/>
    </dgm:pt>
    <dgm:pt modelId="{2C2CE83E-7C1A-4721-A476-6A5252579C55}" type="pres">
      <dgm:prSet presAssocID="{E8217A06-6E65-4A4F-BC43-025356592EFD}" presName="node" presStyleLbl="alignAccFollowNode1" presStyleIdx="1" presStyleCnt="6">
        <dgm:presLayoutVars>
          <dgm:bulletEnabled val="1"/>
        </dgm:presLayoutVars>
      </dgm:prSet>
      <dgm:spPr/>
      <dgm:t>
        <a:bodyPr/>
        <a:lstStyle/>
        <a:p>
          <a:endParaRPr lang="en-US"/>
        </a:p>
      </dgm:t>
    </dgm:pt>
    <dgm:pt modelId="{5AAE2EF5-4E10-4D00-AA2F-C8CCDE020DAD}" type="pres">
      <dgm:prSet presAssocID="{1ADD2DFE-F5C0-423E-8172-5014E6B3BA8B}" presName="vSp" presStyleCnt="0"/>
      <dgm:spPr/>
    </dgm:pt>
    <dgm:pt modelId="{3DE1AAC8-3E7D-4B54-AD21-E84606FCDC62}" type="pres">
      <dgm:prSet presAssocID="{C49F3467-556D-412A-A7BB-8EF8F97F85CC}" presName="horFlow" presStyleCnt="0"/>
      <dgm:spPr/>
    </dgm:pt>
    <dgm:pt modelId="{CB61759E-1CA6-45E2-8F1E-34E5FF7F9A5B}" type="pres">
      <dgm:prSet presAssocID="{C49F3467-556D-412A-A7BB-8EF8F97F85CC}" presName="bigChev" presStyleLbl="node1" presStyleIdx="1" presStyleCnt="3"/>
      <dgm:spPr/>
      <dgm:t>
        <a:bodyPr/>
        <a:lstStyle/>
        <a:p>
          <a:endParaRPr lang="en-US"/>
        </a:p>
      </dgm:t>
    </dgm:pt>
    <dgm:pt modelId="{3054C16C-4A02-42F0-864A-5865F802044A}" type="pres">
      <dgm:prSet presAssocID="{20F39348-814F-423C-8272-591CBD9706A3}" presName="parTrans" presStyleCnt="0"/>
      <dgm:spPr/>
    </dgm:pt>
    <dgm:pt modelId="{21163D72-4FEA-47E3-B1FC-3363319545AB}" type="pres">
      <dgm:prSet presAssocID="{6D9E47CD-560C-4841-A22E-1D40E107FC29}" presName="node" presStyleLbl="alignAccFollowNode1" presStyleIdx="2" presStyleCnt="6">
        <dgm:presLayoutVars>
          <dgm:bulletEnabled val="1"/>
        </dgm:presLayoutVars>
      </dgm:prSet>
      <dgm:spPr/>
      <dgm:t>
        <a:bodyPr/>
        <a:lstStyle/>
        <a:p>
          <a:endParaRPr lang="en-US"/>
        </a:p>
      </dgm:t>
    </dgm:pt>
    <dgm:pt modelId="{112432A9-E50E-466B-89DE-DA413EC8F8A7}" type="pres">
      <dgm:prSet presAssocID="{457993F1-DF0B-429A-9842-2DAFF83BD9A8}" presName="sibTrans" presStyleCnt="0"/>
      <dgm:spPr/>
    </dgm:pt>
    <dgm:pt modelId="{5949DE0A-0CD7-4E80-A8E0-DA7CAFFCF8EF}" type="pres">
      <dgm:prSet presAssocID="{0373038C-A594-4C8C-98A2-7AAF9C524816}" presName="node" presStyleLbl="alignAccFollowNode1" presStyleIdx="3" presStyleCnt="6">
        <dgm:presLayoutVars>
          <dgm:bulletEnabled val="1"/>
        </dgm:presLayoutVars>
      </dgm:prSet>
      <dgm:spPr/>
      <dgm:t>
        <a:bodyPr/>
        <a:lstStyle/>
        <a:p>
          <a:endParaRPr lang="en-US"/>
        </a:p>
      </dgm:t>
    </dgm:pt>
    <dgm:pt modelId="{E9444BB8-52B0-495D-848A-BE66450FBE93}" type="pres">
      <dgm:prSet presAssocID="{C49F3467-556D-412A-A7BB-8EF8F97F85CC}" presName="vSp" presStyleCnt="0"/>
      <dgm:spPr/>
    </dgm:pt>
    <dgm:pt modelId="{03C6A360-EF89-4240-B24B-6134C6B8DFEC}" type="pres">
      <dgm:prSet presAssocID="{B2C2FAAA-80CB-4A63-BA6D-DFFB8A9EE210}" presName="horFlow" presStyleCnt="0"/>
      <dgm:spPr/>
    </dgm:pt>
    <dgm:pt modelId="{3B0FACF6-BE38-4CF1-9CA2-3D5403CEAD5A}" type="pres">
      <dgm:prSet presAssocID="{B2C2FAAA-80CB-4A63-BA6D-DFFB8A9EE210}" presName="bigChev" presStyleLbl="node1" presStyleIdx="2" presStyleCnt="3"/>
      <dgm:spPr/>
      <dgm:t>
        <a:bodyPr/>
        <a:lstStyle/>
        <a:p>
          <a:endParaRPr lang="en-US"/>
        </a:p>
      </dgm:t>
    </dgm:pt>
    <dgm:pt modelId="{18314F7B-6DA8-4E2F-9BEC-B7EDF740A60B}" type="pres">
      <dgm:prSet presAssocID="{2AD518A2-88FA-46EF-9A19-8E980A857B63}" presName="parTrans" presStyleCnt="0"/>
      <dgm:spPr/>
    </dgm:pt>
    <dgm:pt modelId="{889478FD-C5C2-4F9A-B8BE-FAA776C4A89E}" type="pres">
      <dgm:prSet presAssocID="{1512B25A-2165-480F-AFFA-3E4F4D6197DD}" presName="node" presStyleLbl="alignAccFollowNode1" presStyleIdx="4" presStyleCnt="6">
        <dgm:presLayoutVars>
          <dgm:bulletEnabled val="1"/>
        </dgm:presLayoutVars>
      </dgm:prSet>
      <dgm:spPr/>
      <dgm:t>
        <a:bodyPr/>
        <a:lstStyle/>
        <a:p>
          <a:endParaRPr lang="en-US"/>
        </a:p>
      </dgm:t>
    </dgm:pt>
    <dgm:pt modelId="{A6FCFB6C-5F1D-4811-ABC0-327D6B71874A}" type="pres">
      <dgm:prSet presAssocID="{707155EC-8854-47ED-9CB6-6F3B2F2905BC}" presName="sibTrans" presStyleCnt="0"/>
      <dgm:spPr/>
    </dgm:pt>
    <dgm:pt modelId="{6F3B1A97-2104-49DD-AB2C-D5D60503F0DF}" type="pres">
      <dgm:prSet presAssocID="{71F67981-A445-4295-81C7-FE051DCAB3D9}" presName="node" presStyleLbl="alignAccFollowNode1" presStyleIdx="5" presStyleCnt="6">
        <dgm:presLayoutVars>
          <dgm:bulletEnabled val="1"/>
        </dgm:presLayoutVars>
      </dgm:prSet>
      <dgm:spPr/>
      <dgm:t>
        <a:bodyPr/>
        <a:lstStyle/>
        <a:p>
          <a:endParaRPr lang="en-US"/>
        </a:p>
      </dgm:t>
    </dgm:pt>
  </dgm:ptLst>
  <dgm:cxnLst>
    <dgm:cxn modelId="{3FF9166F-6CCB-4269-9416-50639AF77C60}" srcId="{D196C6F9-E92F-4C6E-BD2E-DAEFB9FDE604}" destId="{C49F3467-556D-412A-A7BB-8EF8F97F85CC}" srcOrd="1" destOrd="0" parTransId="{F588E4C5-02F7-4F44-BAC3-CD2EF59E66C3}" sibTransId="{8D3939ED-847A-40F7-BF07-58A77F4E5C7F}"/>
    <dgm:cxn modelId="{95B42B01-ADF4-4D1E-A37F-94EF86367179}" type="presOf" srcId="{F45EB6F8-5577-48F8-8CF2-547A5F3986DB}" destId="{BE943362-C3C5-4139-AE1A-86A04BFD2886}" srcOrd="0" destOrd="0" presId="urn:microsoft.com/office/officeart/2005/8/layout/lProcess3"/>
    <dgm:cxn modelId="{BBDD9339-3555-4B1B-A762-5FD1F71BE699}" type="presOf" srcId="{D196C6F9-E92F-4C6E-BD2E-DAEFB9FDE604}" destId="{04FC7A06-013D-4614-B34F-4F75EE69FB3E}" srcOrd="0" destOrd="0" presId="urn:microsoft.com/office/officeart/2005/8/layout/lProcess3"/>
    <dgm:cxn modelId="{44F0161B-7D2D-472B-94B8-EE298780C278}" type="presOf" srcId="{1512B25A-2165-480F-AFFA-3E4F4D6197DD}" destId="{889478FD-C5C2-4F9A-B8BE-FAA776C4A89E}" srcOrd="0" destOrd="0" presId="urn:microsoft.com/office/officeart/2005/8/layout/lProcess3"/>
    <dgm:cxn modelId="{6CCA385F-45BB-4A5E-97E2-68D2F156F8B4}" type="presOf" srcId="{1ADD2DFE-F5C0-423E-8172-5014E6B3BA8B}" destId="{CFA95360-339E-4EC0-8789-AA634F2286A7}" srcOrd="0" destOrd="0" presId="urn:microsoft.com/office/officeart/2005/8/layout/lProcess3"/>
    <dgm:cxn modelId="{5CBE87AD-BA08-488B-837F-7A383328B6D8}" srcId="{B2C2FAAA-80CB-4A63-BA6D-DFFB8A9EE210}" destId="{71F67981-A445-4295-81C7-FE051DCAB3D9}" srcOrd="1" destOrd="0" parTransId="{09CA489F-3DB8-44E2-8753-815453BE79FB}" sibTransId="{8ADC45C1-E2CB-49F2-A317-471780B980AA}"/>
    <dgm:cxn modelId="{804EEA4B-3931-4B1E-9ED2-79FDC4AB8078}" srcId="{1ADD2DFE-F5C0-423E-8172-5014E6B3BA8B}" destId="{E8217A06-6E65-4A4F-BC43-025356592EFD}" srcOrd="1" destOrd="0" parTransId="{0F163341-06C3-4505-A9C4-BB809645242D}" sibTransId="{79FFF748-540A-4F73-941E-9178BFFBE31C}"/>
    <dgm:cxn modelId="{585E8530-38BF-47CC-8E9D-485BE20E1B55}" srcId="{1ADD2DFE-F5C0-423E-8172-5014E6B3BA8B}" destId="{F45EB6F8-5577-48F8-8CF2-547A5F3986DB}" srcOrd="0" destOrd="0" parTransId="{DEF99FAB-29B7-4182-A2DC-BDE5D52374A3}" sibTransId="{9DB7CF99-9280-43C4-999C-A2D95ACF89F1}"/>
    <dgm:cxn modelId="{4B26BC97-1D06-456E-99AF-FBDDC48728AD}" srcId="{B2C2FAAA-80CB-4A63-BA6D-DFFB8A9EE210}" destId="{1512B25A-2165-480F-AFFA-3E4F4D6197DD}" srcOrd="0" destOrd="0" parTransId="{2AD518A2-88FA-46EF-9A19-8E980A857B63}" sibTransId="{707155EC-8854-47ED-9CB6-6F3B2F2905BC}"/>
    <dgm:cxn modelId="{5DEF41EE-317B-4CC2-95FA-A523279B2D25}" type="presOf" srcId="{0373038C-A594-4C8C-98A2-7AAF9C524816}" destId="{5949DE0A-0CD7-4E80-A8E0-DA7CAFFCF8EF}" srcOrd="0" destOrd="0" presId="urn:microsoft.com/office/officeart/2005/8/layout/lProcess3"/>
    <dgm:cxn modelId="{968F8C9B-F819-4A4D-ADBF-4EFF3BE1F0DF}" type="presOf" srcId="{E8217A06-6E65-4A4F-BC43-025356592EFD}" destId="{2C2CE83E-7C1A-4721-A476-6A5252579C55}" srcOrd="0" destOrd="0" presId="urn:microsoft.com/office/officeart/2005/8/layout/lProcess3"/>
    <dgm:cxn modelId="{DDA01CB0-526A-4DDA-8CD9-CB85D6A74A09}" type="presOf" srcId="{6D9E47CD-560C-4841-A22E-1D40E107FC29}" destId="{21163D72-4FEA-47E3-B1FC-3363319545AB}" srcOrd="0" destOrd="0" presId="urn:microsoft.com/office/officeart/2005/8/layout/lProcess3"/>
    <dgm:cxn modelId="{73CCD077-B288-496D-8A78-71FBCCC8A031}" srcId="{C49F3467-556D-412A-A7BB-8EF8F97F85CC}" destId="{6D9E47CD-560C-4841-A22E-1D40E107FC29}" srcOrd="0" destOrd="0" parTransId="{20F39348-814F-423C-8272-591CBD9706A3}" sibTransId="{457993F1-DF0B-429A-9842-2DAFF83BD9A8}"/>
    <dgm:cxn modelId="{E8F9C782-686C-4CE0-81CB-3008CC7719D1}" type="presOf" srcId="{71F67981-A445-4295-81C7-FE051DCAB3D9}" destId="{6F3B1A97-2104-49DD-AB2C-D5D60503F0DF}" srcOrd="0" destOrd="0" presId="urn:microsoft.com/office/officeart/2005/8/layout/lProcess3"/>
    <dgm:cxn modelId="{DE8549DC-BBA4-4217-8B74-544A996186D3}" srcId="{D196C6F9-E92F-4C6E-BD2E-DAEFB9FDE604}" destId="{B2C2FAAA-80CB-4A63-BA6D-DFFB8A9EE210}" srcOrd="2" destOrd="0" parTransId="{8F23EDD3-7D51-4840-916C-CA3CEF9F8559}" sibTransId="{9B869D44-463C-4F83-B446-E54FEC118403}"/>
    <dgm:cxn modelId="{D0257F29-D292-44AD-B2CF-6DCE758B1D8B}" type="presOf" srcId="{C49F3467-556D-412A-A7BB-8EF8F97F85CC}" destId="{CB61759E-1CA6-45E2-8F1E-34E5FF7F9A5B}" srcOrd="0" destOrd="0" presId="urn:microsoft.com/office/officeart/2005/8/layout/lProcess3"/>
    <dgm:cxn modelId="{F20F3451-4072-4016-A859-894242527319}" type="presOf" srcId="{B2C2FAAA-80CB-4A63-BA6D-DFFB8A9EE210}" destId="{3B0FACF6-BE38-4CF1-9CA2-3D5403CEAD5A}" srcOrd="0" destOrd="0" presId="urn:microsoft.com/office/officeart/2005/8/layout/lProcess3"/>
    <dgm:cxn modelId="{213C7A85-5266-43CE-B7F5-9D622C84C2E6}" srcId="{C49F3467-556D-412A-A7BB-8EF8F97F85CC}" destId="{0373038C-A594-4C8C-98A2-7AAF9C524816}" srcOrd="1" destOrd="0" parTransId="{21627FFC-C126-41A8-B9B9-8DE90A7668F4}" sibTransId="{7D33CDC2-48CD-4194-89AE-D4E09FC79530}"/>
    <dgm:cxn modelId="{1AE568E4-41EA-4B67-801C-6D6B4B682F9A}" srcId="{D196C6F9-E92F-4C6E-BD2E-DAEFB9FDE604}" destId="{1ADD2DFE-F5C0-423E-8172-5014E6B3BA8B}" srcOrd="0" destOrd="0" parTransId="{881F8735-9CF7-4627-BBD6-03C331335086}" sibTransId="{67989999-A804-489D-9180-A011444BA4EB}"/>
    <dgm:cxn modelId="{12D02AAD-9A6B-4674-B56D-36FE7006B3D1}" type="presParOf" srcId="{04FC7A06-013D-4614-B34F-4F75EE69FB3E}" destId="{487C3C12-62F4-4F6E-8B21-0B8D8E77C13B}" srcOrd="0" destOrd="0" presId="urn:microsoft.com/office/officeart/2005/8/layout/lProcess3"/>
    <dgm:cxn modelId="{A4E1A418-4EA9-4B0D-8692-B739FABEBDB3}" type="presParOf" srcId="{487C3C12-62F4-4F6E-8B21-0B8D8E77C13B}" destId="{CFA95360-339E-4EC0-8789-AA634F2286A7}" srcOrd="0" destOrd="0" presId="urn:microsoft.com/office/officeart/2005/8/layout/lProcess3"/>
    <dgm:cxn modelId="{29D22E3E-936A-4711-88D0-5CBFB968CC0B}" type="presParOf" srcId="{487C3C12-62F4-4F6E-8B21-0B8D8E77C13B}" destId="{9FE90FC3-A92F-4001-86A4-C0BD4E03A02C}" srcOrd="1" destOrd="0" presId="urn:microsoft.com/office/officeart/2005/8/layout/lProcess3"/>
    <dgm:cxn modelId="{07060B52-D17C-488E-8B4E-5B8523BE1D3E}" type="presParOf" srcId="{487C3C12-62F4-4F6E-8B21-0B8D8E77C13B}" destId="{BE943362-C3C5-4139-AE1A-86A04BFD2886}" srcOrd="2" destOrd="0" presId="urn:microsoft.com/office/officeart/2005/8/layout/lProcess3"/>
    <dgm:cxn modelId="{7A9610AE-3520-49D6-9B9A-C2689F87194B}" type="presParOf" srcId="{487C3C12-62F4-4F6E-8B21-0B8D8E77C13B}" destId="{D4D120B6-64CD-41B8-8387-F504178E80E3}" srcOrd="3" destOrd="0" presId="urn:microsoft.com/office/officeart/2005/8/layout/lProcess3"/>
    <dgm:cxn modelId="{F7420FD7-F81B-4357-8A0D-EDA5D314AD72}" type="presParOf" srcId="{487C3C12-62F4-4F6E-8B21-0B8D8E77C13B}" destId="{2C2CE83E-7C1A-4721-A476-6A5252579C55}" srcOrd="4" destOrd="0" presId="urn:microsoft.com/office/officeart/2005/8/layout/lProcess3"/>
    <dgm:cxn modelId="{7B768E8E-A013-444C-84E0-BAE161FDAB7A}" type="presParOf" srcId="{04FC7A06-013D-4614-B34F-4F75EE69FB3E}" destId="{5AAE2EF5-4E10-4D00-AA2F-C8CCDE020DAD}" srcOrd="1" destOrd="0" presId="urn:microsoft.com/office/officeart/2005/8/layout/lProcess3"/>
    <dgm:cxn modelId="{A717DA61-046D-4FF4-A75E-70698E09F5E5}" type="presParOf" srcId="{04FC7A06-013D-4614-B34F-4F75EE69FB3E}" destId="{3DE1AAC8-3E7D-4B54-AD21-E84606FCDC62}" srcOrd="2" destOrd="0" presId="urn:microsoft.com/office/officeart/2005/8/layout/lProcess3"/>
    <dgm:cxn modelId="{77892E88-79FA-4B09-99B0-1ACEEA3B6E2E}" type="presParOf" srcId="{3DE1AAC8-3E7D-4B54-AD21-E84606FCDC62}" destId="{CB61759E-1CA6-45E2-8F1E-34E5FF7F9A5B}" srcOrd="0" destOrd="0" presId="urn:microsoft.com/office/officeart/2005/8/layout/lProcess3"/>
    <dgm:cxn modelId="{E0CADFFE-30E5-4E10-9EC9-A60C1887BC90}" type="presParOf" srcId="{3DE1AAC8-3E7D-4B54-AD21-E84606FCDC62}" destId="{3054C16C-4A02-42F0-864A-5865F802044A}" srcOrd="1" destOrd="0" presId="urn:microsoft.com/office/officeart/2005/8/layout/lProcess3"/>
    <dgm:cxn modelId="{E2BBA41D-947D-4E69-94E0-238A0D92010D}" type="presParOf" srcId="{3DE1AAC8-3E7D-4B54-AD21-E84606FCDC62}" destId="{21163D72-4FEA-47E3-B1FC-3363319545AB}" srcOrd="2" destOrd="0" presId="urn:microsoft.com/office/officeart/2005/8/layout/lProcess3"/>
    <dgm:cxn modelId="{1C48DE66-F8C9-4D6B-B4D5-35522CE0A4D1}" type="presParOf" srcId="{3DE1AAC8-3E7D-4B54-AD21-E84606FCDC62}" destId="{112432A9-E50E-466B-89DE-DA413EC8F8A7}" srcOrd="3" destOrd="0" presId="urn:microsoft.com/office/officeart/2005/8/layout/lProcess3"/>
    <dgm:cxn modelId="{EB11281E-CCF4-471D-9C0C-DB0C55DAA5B2}" type="presParOf" srcId="{3DE1AAC8-3E7D-4B54-AD21-E84606FCDC62}" destId="{5949DE0A-0CD7-4E80-A8E0-DA7CAFFCF8EF}" srcOrd="4" destOrd="0" presId="urn:microsoft.com/office/officeart/2005/8/layout/lProcess3"/>
    <dgm:cxn modelId="{F80417A6-499C-4C50-B24D-DECAAE6D6E9A}" type="presParOf" srcId="{04FC7A06-013D-4614-B34F-4F75EE69FB3E}" destId="{E9444BB8-52B0-495D-848A-BE66450FBE93}" srcOrd="3" destOrd="0" presId="urn:microsoft.com/office/officeart/2005/8/layout/lProcess3"/>
    <dgm:cxn modelId="{9C86C99C-5355-46BC-96B0-647442324364}" type="presParOf" srcId="{04FC7A06-013D-4614-B34F-4F75EE69FB3E}" destId="{03C6A360-EF89-4240-B24B-6134C6B8DFEC}" srcOrd="4" destOrd="0" presId="urn:microsoft.com/office/officeart/2005/8/layout/lProcess3"/>
    <dgm:cxn modelId="{8B934A6A-A3BB-438F-B87C-DAD506D6A4FF}" type="presParOf" srcId="{03C6A360-EF89-4240-B24B-6134C6B8DFEC}" destId="{3B0FACF6-BE38-4CF1-9CA2-3D5403CEAD5A}" srcOrd="0" destOrd="0" presId="urn:microsoft.com/office/officeart/2005/8/layout/lProcess3"/>
    <dgm:cxn modelId="{E3B1C431-5DBD-4BC5-996B-DF9EF97509EC}" type="presParOf" srcId="{03C6A360-EF89-4240-B24B-6134C6B8DFEC}" destId="{18314F7B-6DA8-4E2F-9BEC-B7EDF740A60B}" srcOrd="1" destOrd="0" presId="urn:microsoft.com/office/officeart/2005/8/layout/lProcess3"/>
    <dgm:cxn modelId="{5514E997-567E-40DC-9BBA-09E940267A6D}" type="presParOf" srcId="{03C6A360-EF89-4240-B24B-6134C6B8DFEC}" destId="{889478FD-C5C2-4F9A-B8BE-FAA776C4A89E}" srcOrd="2" destOrd="0" presId="urn:microsoft.com/office/officeart/2005/8/layout/lProcess3"/>
    <dgm:cxn modelId="{001843C8-1B66-4BFE-9E40-4F6313151FBE}" type="presParOf" srcId="{03C6A360-EF89-4240-B24B-6134C6B8DFEC}" destId="{A6FCFB6C-5F1D-4811-ABC0-327D6B71874A}" srcOrd="3" destOrd="0" presId="urn:microsoft.com/office/officeart/2005/8/layout/lProcess3"/>
    <dgm:cxn modelId="{CEC71603-8B51-40EE-880C-2FD8E7FE4272}" type="presParOf" srcId="{03C6A360-EF89-4240-B24B-6134C6B8DFEC}" destId="{6F3B1A97-2104-49DD-AB2C-D5D60503F0DF}"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D9A065-D23F-4BE3-A3CB-D3A1D2F1D54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B422AF4-1BE7-4286-B655-4A08DC0CB152}">
      <dgm:prSet phldrT="[Text]"/>
      <dgm:spPr/>
      <dgm:t>
        <a:bodyPr/>
        <a:lstStyle/>
        <a:p>
          <a:r>
            <a:rPr lang="en-US" dirty="0" smtClean="0"/>
            <a:t>Urban and Rural Communities</a:t>
          </a:r>
          <a:endParaRPr lang="en-US" dirty="0"/>
        </a:p>
      </dgm:t>
    </dgm:pt>
    <dgm:pt modelId="{6CD5383A-F4DA-4FB0-A962-7091BC758A90}" type="parTrans" cxnId="{24793682-5ABB-49F4-B94B-4001FD8409F7}">
      <dgm:prSet/>
      <dgm:spPr/>
      <dgm:t>
        <a:bodyPr/>
        <a:lstStyle/>
        <a:p>
          <a:endParaRPr lang="en-US"/>
        </a:p>
      </dgm:t>
    </dgm:pt>
    <dgm:pt modelId="{DC4C5A5B-11C7-421C-887D-6FF63F7E524D}" type="sibTrans" cxnId="{24793682-5ABB-49F4-B94B-4001FD8409F7}">
      <dgm:prSet/>
      <dgm:spPr/>
      <dgm:t>
        <a:bodyPr/>
        <a:lstStyle/>
        <a:p>
          <a:endParaRPr lang="en-US"/>
        </a:p>
      </dgm:t>
    </dgm:pt>
    <dgm:pt modelId="{9F27F942-2E92-43F3-B98A-33650132F965}">
      <dgm:prSet phldrT="[Text]"/>
      <dgm:spPr/>
      <dgm:t>
        <a:bodyPr/>
        <a:lstStyle/>
        <a:p>
          <a:r>
            <a:rPr lang="en-US" dirty="0" smtClean="0"/>
            <a:t>Demographic Trends</a:t>
          </a:r>
          <a:endParaRPr lang="en-US" dirty="0"/>
        </a:p>
      </dgm:t>
    </dgm:pt>
    <dgm:pt modelId="{0A29BF44-DBFB-4C25-9FD6-7FD90B4B8DC7}" type="parTrans" cxnId="{7695066A-D27F-4F5E-BD2E-58D650692879}">
      <dgm:prSet/>
      <dgm:spPr/>
      <dgm:t>
        <a:bodyPr/>
        <a:lstStyle/>
        <a:p>
          <a:endParaRPr lang="en-US"/>
        </a:p>
      </dgm:t>
    </dgm:pt>
    <dgm:pt modelId="{101E5498-CC18-4EA1-87DA-8EA6B7E4F896}" type="sibTrans" cxnId="{7695066A-D27F-4F5E-BD2E-58D650692879}">
      <dgm:prSet/>
      <dgm:spPr/>
      <dgm:t>
        <a:bodyPr/>
        <a:lstStyle/>
        <a:p>
          <a:endParaRPr lang="en-US"/>
        </a:p>
      </dgm:t>
    </dgm:pt>
    <dgm:pt modelId="{CAA5EAE4-3BFE-49E0-A91F-A4F1F010492A}">
      <dgm:prSet phldrT="[Text]"/>
      <dgm:spPr/>
      <dgm:t>
        <a:bodyPr/>
        <a:lstStyle/>
        <a:p>
          <a:r>
            <a:rPr lang="en-US" dirty="0" smtClean="0"/>
            <a:t>TD Populations</a:t>
          </a:r>
          <a:endParaRPr lang="en-US" dirty="0"/>
        </a:p>
      </dgm:t>
    </dgm:pt>
    <dgm:pt modelId="{ADDE3CF0-1DBB-42C6-B58F-0FCB16E2314D}" type="parTrans" cxnId="{ABA33F27-87E5-4243-91DE-0540FDAA1110}">
      <dgm:prSet/>
      <dgm:spPr/>
      <dgm:t>
        <a:bodyPr/>
        <a:lstStyle/>
        <a:p>
          <a:endParaRPr lang="en-US"/>
        </a:p>
      </dgm:t>
    </dgm:pt>
    <dgm:pt modelId="{6B13E43E-D558-49E3-86B9-0D0DA286DB81}" type="sibTrans" cxnId="{ABA33F27-87E5-4243-91DE-0540FDAA1110}">
      <dgm:prSet/>
      <dgm:spPr/>
      <dgm:t>
        <a:bodyPr/>
        <a:lstStyle/>
        <a:p>
          <a:endParaRPr lang="en-US"/>
        </a:p>
      </dgm:t>
    </dgm:pt>
    <dgm:pt modelId="{87913472-139D-4999-91AF-A24F625F9D13}" type="pres">
      <dgm:prSet presAssocID="{46D9A065-D23F-4BE3-A3CB-D3A1D2F1D540}" presName="linear" presStyleCnt="0">
        <dgm:presLayoutVars>
          <dgm:dir/>
          <dgm:animLvl val="lvl"/>
          <dgm:resizeHandles val="exact"/>
        </dgm:presLayoutVars>
      </dgm:prSet>
      <dgm:spPr/>
      <dgm:t>
        <a:bodyPr/>
        <a:lstStyle/>
        <a:p>
          <a:endParaRPr lang="en-US"/>
        </a:p>
      </dgm:t>
    </dgm:pt>
    <dgm:pt modelId="{E1502A3B-ADB6-45E9-9BCF-66E65861322E}" type="pres">
      <dgm:prSet presAssocID="{2B422AF4-1BE7-4286-B655-4A08DC0CB152}" presName="parentLin" presStyleCnt="0"/>
      <dgm:spPr/>
    </dgm:pt>
    <dgm:pt modelId="{E0E15963-A4CF-41A2-95C9-D1E88659B814}" type="pres">
      <dgm:prSet presAssocID="{2B422AF4-1BE7-4286-B655-4A08DC0CB152}" presName="parentLeftMargin" presStyleLbl="node1" presStyleIdx="0" presStyleCnt="3"/>
      <dgm:spPr/>
      <dgm:t>
        <a:bodyPr/>
        <a:lstStyle/>
        <a:p>
          <a:endParaRPr lang="en-US"/>
        </a:p>
      </dgm:t>
    </dgm:pt>
    <dgm:pt modelId="{39C172B8-4D14-4010-8642-90A93DD5C694}" type="pres">
      <dgm:prSet presAssocID="{2B422AF4-1BE7-4286-B655-4A08DC0CB152}" presName="parentText" presStyleLbl="node1" presStyleIdx="0" presStyleCnt="3">
        <dgm:presLayoutVars>
          <dgm:chMax val="0"/>
          <dgm:bulletEnabled val="1"/>
        </dgm:presLayoutVars>
      </dgm:prSet>
      <dgm:spPr/>
      <dgm:t>
        <a:bodyPr/>
        <a:lstStyle/>
        <a:p>
          <a:endParaRPr lang="en-US"/>
        </a:p>
      </dgm:t>
    </dgm:pt>
    <dgm:pt modelId="{8CCB3086-A806-4740-945F-6B633DC53882}" type="pres">
      <dgm:prSet presAssocID="{2B422AF4-1BE7-4286-B655-4A08DC0CB152}" presName="negativeSpace" presStyleCnt="0"/>
      <dgm:spPr/>
    </dgm:pt>
    <dgm:pt modelId="{1A96274F-A5B6-4723-989B-4634A7C780E8}" type="pres">
      <dgm:prSet presAssocID="{2B422AF4-1BE7-4286-B655-4A08DC0CB152}" presName="childText" presStyleLbl="conFgAcc1" presStyleIdx="0" presStyleCnt="3">
        <dgm:presLayoutVars>
          <dgm:bulletEnabled val="1"/>
        </dgm:presLayoutVars>
      </dgm:prSet>
      <dgm:spPr/>
    </dgm:pt>
    <dgm:pt modelId="{EE38226D-8663-48AD-9148-64C4B375841D}" type="pres">
      <dgm:prSet presAssocID="{DC4C5A5B-11C7-421C-887D-6FF63F7E524D}" presName="spaceBetweenRectangles" presStyleCnt="0"/>
      <dgm:spPr/>
    </dgm:pt>
    <dgm:pt modelId="{181E13E8-C3BA-4F7E-9462-83C5803F9086}" type="pres">
      <dgm:prSet presAssocID="{9F27F942-2E92-43F3-B98A-33650132F965}" presName="parentLin" presStyleCnt="0"/>
      <dgm:spPr/>
    </dgm:pt>
    <dgm:pt modelId="{D638F145-2607-40BD-BC29-511FDE338FB9}" type="pres">
      <dgm:prSet presAssocID="{9F27F942-2E92-43F3-B98A-33650132F965}" presName="parentLeftMargin" presStyleLbl="node1" presStyleIdx="0" presStyleCnt="3"/>
      <dgm:spPr/>
      <dgm:t>
        <a:bodyPr/>
        <a:lstStyle/>
        <a:p>
          <a:endParaRPr lang="en-US"/>
        </a:p>
      </dgm:t>
    </dgm:pt>
    <dgm:pt modelId="{AAF8B9C8-8960-4FE8-8C2B-C511019AAE0B}" type="pres">
      <dgm:prSet presAssocID="{9F27F942-2E92-43F3-B98A-33650132F965}" presName="parentText" presStyleLbl="node1" presStyleIdx="1" presStyleCnt="3">
        <dgm:presLayoutVars>
          <dgm:chMax val="0"/>
          <dgm:bulletEnabled val="1"/>
        </dgm:presLayoutVars>
      </dgm:prSet>
      <dgm:spPr/>
      <dgm:t>
        <a:bodyPr/>
        <a:lstStyle/>
        <a:p>
          <a:endParaRPr lang="en-US"/>
        </a:p>
      </dgm:t>
    </dgm:pt>
    <dgm:pt modelId="{8B6F858C-82D6-4F5C-B3FF-3022804BE7D8}" type="pres">
      <dgm:prSet presAssocID="{9F27F942-2E92-43F3-B98A-33650132F965}" presName="negativeSpace" presStyleCnt="0"/>
      <dgm:spPr/>
    </dgm:pt>
    <dgm:pt modelId="{F69CD2DD-DD7F-4DB8-9801-8C6CC2D6FF4D}" type="pres">
      <dgm:prSet presAssocID="{9F27F942-2E92-43F3-B98A-33650132F965}" presName="childText" presStyleLbl="conFgAcc1" presStyleIdx="1" presStyleCnt="3">
        <dgm:presLayoutVars>
          <dgm:bulletEnabled val="1"/>
        </dgm:presLayoutVars>
      </dgm:prSet>
      <dgm:spPr/>
    </dgm:pt>
    <dgm:pt modelId="{DAF1788F-179E-4C86-AB1F-BDA0A2FB7EF7}" type="pres">
      <dgm:prSet presAssocID="{101E5498-CC18-4EA1-87DA-8EA6B7E4F896}" presName="spaceBetweenRectangles" presStyleCnt="0"/>
      <dgm:spPr/>
    </dgm:pt>
    <dgm:pt modelId="{A3261DF3-2BC2-42B5-9A0D-D9CA1C7D5CC4}" type="pres">
      <dgm:prSet presAssocID="{CAA5EAE4-3BFE-49E0-A91F-A4F1F010492A}" presName="parentLin" presStyleCnt="0"/>
      <dgm:spPr/>
    </dgm:pt>
    <dgm:pt modelId="{045A00A5-3D23-4272-B5FB-EAA9A9869DF0}" type="pres">
      <dgm:prSet presAssocID="{CAA5EAE4-3BFE-49E0-A91F-A4F1F010492A}" presName="parentLeftMargin" presStyleLbl="node1" presStyleIdx="1" presStyleCnt="3"/>
      <dgm:spPr/>
      <dgm:t>
        <a:bodyPr/>
        <a:lstStyle/>
        <a:p>
          <a:endParaRPr lang="en-US"/>
        </a:p>
      </dgm:t>
    </dgm:pt>
    <dgm:pt modelId="{91F2D0E5-1D0D-457A-87E5-07AC845CED1E}" type="pres">
      <dgm:prSet presAssocID="{CAA5EAE4-3BFE-49E0-A91F-A4F1F010492A}" presName="parentText" presStyleLbl="node1" presStyleIdx="2" presStyleCnt="3">
        <dgm:presLayoutVars>
          <dgm:chMax val="0"/>
          <dgm:bulletEnabled val="1"/>
        </dgm:presLayoutVars>
      </dgm:prSet>
      <dgm:spPr/>
      <dgm:t>
        <a:bodyPr/>
        <a:lstStyle/>
        <a:p>
          <a:endParaRPr lang="en-US"/>
        </a:p>
      </dgm:t>
    </dgm:pt>
    <dgm:pt modelId="{DF2610B2-966A-4BE3-9D43-D1701ADB51D8}" type="pres">
      <dgm:prSet presAssocID="{CAA5EAE4-3BFE-49E0-A91F-A4F1F010492A}" presName="negativeSpace" presStyleCnt="0"/>
      <dgm:spPr/>
    </dgm:pt>
    <dgm:pt modelId="{DD263379-3FCC-46A1-B504-B484EB4D4D46}" type="pres">
      <dgm:prSet presAssocID="{CAA5EAE4-3BFE-49E0-A91F-A4F1F010492A}" presName="childText" presStyleLbl="conFgAcc1" presStyleIdx="2" presStyleCnt="3">
        <dgm:presLayoutVars>
          <dgm:bulletEnabled val="1"/>
        </dgm:presLayoutVars>
      </dgm:prSet>
      <dgm:spPr/>
    </dgm:pt>
  </dgm:ptLst>
  <dgm:cxnLst>
    <dgm:cxn modelId="{92ADFC79-6CA4-4849-A737-11FC1DD0F313}" type="presOf" srcId="{CAA5EAE4-3BFE-49E0-A91F-A4F1F010492A}" destId="{91F2D0E5-1D0D-457A-87E5-07AC845CED1E}" srcOrd="1" destOrd="0" presId="urn:microsoft.com/office/officeart/2005/8/layout/list1"/>
    <dgm:cxn modelId="{24793682-5ABB-49F4-B94B-4001FD8409F7}" srcId="{46D9A065-D23F-4BE3-A3CB-D3A1D2F1D540}" destId="{2B422AF4-1BE7-4286-B655-4A08DC0CB152}" srcOrd="0" destOrd="0" parTransId="{6CD5383A-F4DA-4FB0-A962-7091BC758A90}" sibTransId="{DC4C5A5B-11C7-421C-887D-6FF63F7E524D}"/>
    <dgm:cxn modelId="{7695066A-D27F-4F5E-BD2E-58D650692879}" srcId="{46D9A065-D23F-4BE3-A3CB-D3A1D2F1D540}" destId="{9F27F942-2E92-43F3-B98A-33650132F965}" srcOrd="1" destOrd="0" parTransId="{0A29BF44-DBFB-4C25-9FD6-7FD90B4B8DC7}" sibTransId="{101E5498-CC18-4EA1-87DA-8EA6B7E4F896}"/>
    <dgm:cxn modelId="{760E974F-974B-4824-AD74-81620102844E}" type="presOf" srcId="{9F27F942-2E92-43F3-B98A-33650132F965}" destId="{AAF8B9C8-8960-4FE8-8C2B-C511019AAE0B}" srcOrd="1" destOrd="0" presId="urn:microsoft.com/office/officeart/2005/8/layout/list1"/>
    <dgm:cxn modelId="{F26E1CBC-D1CD-4896-97FD-3D97CFB3A619}" type="presOf" srcId="{2B422AF4-1BE7-4286-B655-4A08DC0CB152}" destId="{39C172B8-4D14-4010-8642-90A93DD5C694}" srcOrd="1" destOrd="0" presId="urn:microsoft.com/office/officeart/2005/8/layout/list1"/>
    <dgm:cxn modelId="{ABA33F27-87E5-4243-91DE-0540FDAA1110}" srcId="{46D9A065-D23F-4BE3-A3CB-D3A1D2F1D540}" destId="{CAA5EAE4-3BFE-49E0-A91F-A4F1F010492A}" srcOrd="2" destOrd="0" parTransId="{ADDE3CF0-1DBB-42C6-B58F-0FCB16E2314D}" sibTransId="{6B13E43E-D558-49E3-86B9-0D0DA286DB81}"/>
    <dgm:cxn modelId="{DC97602B-FC68-40DC-9572-064E22C17CA5}" type="presOf" srcId="{9F27F942-2E92-43F3-B98A-33650132F965}" destId="{D638F145-2607-40BD-BC29-511FDE338FB9}" srcOrd="0" destOrd="0" presId="urn:microsoft.com/office/officeart/2005/8/layout/list1"/>
    <dgm:cxn modelId="{5D68100B-F17E-42F4-96A6-53B0270D54D4}" type="presOf" srcId="{CAA5EAE4-3BFE-49E0-A91F-A4F1F010492A}" destId="{045A00A5-3D23-4272-B5FB-EAA9A9869DF0}" srcOrd="0" destOrd="0" presId="urn:microsoft.com/office/officeart/2005/8/layout/list1"/>
    <dgm:cxn modelId="{214F0279-3981-4D27-83DC-505A1BF5F326}" type="presOf" srcId="{46D9A065-D23F-4BE3-A3CB-D3A1D2F1D540}" destId="{87913472-139D-4999-91AF-A24F625F9D13}" srcOrd="0" destOrd="0" presId="urn:microsoft.com/office/officeart/2005/8/layout/list1"/>
    <dgm:cxn modelId="{1F25CEA6-83CE-437B-8021-DC5A45587740}" type="presOf" srcId="{2B422AF4-1BE7-4286-B655-4A08DC0CB152}" destId="{E0E15963-A4CF-41A2-95C9-D1E88659B814}" srcOrd="0" destOrd="0" presId="urn:microsoft.com/office/officeart/2005/8/layout/list1"/>
    <dgm:cxn modelId="{FC15418F-B67D-4924-ABDB-B972F84E5F87}" type="presParOf" srcId="{87913472-139D-4999-91AF-A24F625F9D13}" destId="{E1502A3B-ADB6-45E9-9BCF-66E65861322E}" srcOrd="0" destOrd="0" presId="urn:microsoft.com/office/officeart/2005/8/layout/list1"/>
    <dgm:cxn modelId="{04C71321-3769-4E2B-A6C2-5E54AA87F7CC}" type="presParOf" srcId="{E1502A3B-ADB6-45E9-9BCF-66E65861322E}" destId="{E0E15963-A4CF-41A2-95C9-D1E88659B814}" srcOrd="0" destOrd="0" presId="urn:microsoft.com/office/officeart/2005/8/layout/list1"/>
    <dgm:cxn modelId="{5EE9C398-B89C-40A5-969A-F91997870103}" type="presParOf" srcId="{E1502A3B-ADB6-45E9-9BCF-66E65861322E}" destId="{39C172B8-4D14-4010-8642-90A93DD5C694}" srcOrd="1" destOrd="0" presId="urn:microsoft.com/office/officeart/2005/8/layout/list1"/>
    <dgm:cxn modelId="{C826805E-E436-4900-AF22-A3FEF5C5B10A}" type="presParOf" srcId="{87913472-139D-4999-91AF-A24F625F9D13}" destId="{8CCB3086-A806-4740-945F-6B633DC53882}" srcOrd="1" destOrd="0" presId="urn:microsoft.com/office/officeart/2005/8/layout/list1"/>
    <dgm:cxn modelId="{6731A36F-C677-4B65-8A5C-B17B8A943964}" type="presParOf" srcId="{87913472-139D-4999-91AF-A24F625F9D13}" destId="{1A96274F-A5B6-4723-989B-4634A7C780E8}" srcOrd="2" destOrd="0" presId="urn:microsoft.com/office/officeart/2005/8/layout/list1"/>
    <dgm:cxn modelId="{EB78060C-6246-4AC1-82C1-2E093EF0ACF8}" type="presParOf" srcId="{87913472-139D-4999-91AF-A24F625F9D13}" destId="{EE38226D-8663-48AD-9148-64C4B375841D}" srcOrd="3" destOrd="0" presId="urn:microsoft.com/office/officeart/2005/8/layout/list1"/>
    <dgm:cxn modelId="{A90EF187-0262-4322-A25C-F39A36BDE5A0}" type="presParOf" srcId="{87913472-139D-4999-91AF-A24F625F9D13}" destId="{181E13E8-C3BA-4F7E-9462-83C5803F9086}" srcOrd="4" destOrd="0" presId="urn:microsoft.com/office/officeart/2005/8/layout/list1"/>
    <dgm:cxn modelId="{424A3C1C-49FA-4292-B9B8-588375D2D0CE}" type="presParOf" srcId="{181E13E8-C3BA-4F7E-9462-83C5803F9086}" destId="{D638F145-2607-40BD-BC29-511FDE338FB9}" srcOrd="0" destOrd="0" presId="urn:microsoft.com/office/officeart/2005/8/layout/list1"/>
    <dgm:cxn modelId="{8378E02A-5605-411E-8633-3D1792B2BEA8}" type="presParOf" srcId="{181E13E8-C3BA-4F7E-9462-83C5803F9086}" destId="{AAF8B9C8-8960-4FE8-8C2B-C511019AAE0B}" srcOrd="1" destOrd="0" presId="urn:microsoft.com/office/officeart/2005/8/layout/list1"/>
    <dgm:cxn modelId="{46E4988D-70AF-4155-836E-3C93CDCEA537}" type="presParOf" srcId="{87913472-139D-4999-91AF-A24F625F9D13}" destId="{8B6F858C-82D6-4F5C-B3FF-3022804BE7D8}" srcOrd="5" destOrd="0" presId="urn:microsoft.com/office/officeart/2005/8/layout/list1"/>
    <dgm:cxn modelId="{EAB59A99-0DBA-4D00-AE35-82674ACC592F}" type="presParOf" srcId="{87913472-139D-4999-91AF-A24F625F9D13}" destId="{F69CD2DD-DD7F-4DB8-9801-8C6CC2D6FF4D}" srcOrd="6" destOrd="0" presId="urn:microsoft.com/office/officeart/2005/8/layout/list1"/>
    <dgm:cxn modelId="{CDE11DBA-4571-435C-BBE1-7B9249E1F4D8}" type="presParOf" srcId="{87913472-139D-4999-91AF-A24F625F9D13}" destId="{DAF1788F-179E-4C86-AB1F-BDA0A2FB7EF7}" srcOrd="7" destOrd="0" presId="urn:microsoft.com/office/officeart/2005/8/layout/list1"/>
    <dgm:cxn modelId="{C436243F-BB14-48BA-A84F-2C6B70DB7F9E}" type="presParOf" srcId="{87913472-139D-4999-91AF-A24F625F9D13}" destId="{A3261DF3-2BC2-42B5-9A0D-D9CA1C7D5CC4}" srcOrd="8" destOrd="0" presId="urn:microsoft.com/office/officeart/2005/8/layout/list1"/>
    <dgm:cxn modelId="{E1495065-C25C-43B8-AEEF-E38E36C20D0C}" type="presParOf" srcId="{A3261DF3-2BC2-42B5-9A0D-D9CA1C7D5CC4}" destId="{045A00A5-3D23-4272-B5FB-EAA9A9869DF0}" srcOrd="0" destOrd="0" presId="urn:microsoft.com/office/officeart/2005/8/layout/list1"/>
    <dgm:cxn modelId="{A7A618D5-6C9B-4744-BEAA-9ABA2CDC6D1B}" type="presParOf" srcId="{A3261DF3-2BC2-42B5-9A0D-D9CA1C7D5CC4}" destId="{91F2D0E5-1D0D-457A-87E5-07AC845CED1E}" srcOrd="1" destOrd="0" presId="urn:microsoft.com/office/officeart/2005/8/layout/list1"/>
    <dgm:cxn modelId="{414F60D2-10A0-4469-830C-0133BEAD1916}" type="presParOf" srcId="{87913472-139D-4999-91AF-A24F625F9D13}" destId="{DF2610B2-966A-4BE3-9D43-D1701ADB51D8}" srcOrd="9" destOrd="0" presId="urn:microsoft.com/office/officeart/2005/8/layout/list1"/>
    <dgm:cxn modelId="{3A933811-8A24-4B10-9058-DDA5BAEC8673}" type="presParOf" srcId="{87913472-139D-4999-91AF-A24F625F9D13}" destId="{DD263379-3FCC-46A1-B504-B484EB4D4D4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D9A065-D23F-4BE3-A3CB-D3A1D2F1D54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B422AF4-1BE7-4286-B655-4A08DC0CB152}">
      <dgm:prSet phldrT="[Text]"/>
      <dgm:spPr/>
      <dgm:t>
        <a:bodyPr/>
        <a:lstStyle/>
        <a:p>
          <a:r>
            <a:rPr lang="en-US" dirty="0" smtClean="0"/>
            <a:t>General Public Transportation Systems</a:t>
          </a:r>
          <a:endParaRPr lang="en-US" dirty="0"/>
        </a:p>
      </dgm:t>
    </dgm:pt>
    <dgm:pt modelId="{6CD5383A-F4DA-4FB0-A962-7091BC758A90}" type="parTrans" cxnId="{24793682-5ABB-49F4-B94B-4001FD8409F7}">
      <dgm:prSet/>
      <dgm:spPr/>
      <dgm:t>
        <a:bodyPr/>
        <a:lstStyle/>
        <a:p>
          <a:endParaRPr lang="en-US"/>
        </a:p>
      </dgm:t>
    </dgm:pt>
    <dgm:pt modelId="{DC4C5A5B-11C7-421C-887D-6FF63F7E524D}" type="sibTrans" cxnId="{24793682-5ABB-49F4-B94B-4001FD8409F7}">
      <dgm:prSet/>
      <dgm:spPr/>
      <dgm:t>
        <a:bodyPr/>
        <a:lstStyle/>
        <a:p>
          <a:endParaRPr lang="en-US"/>
        </a:p>
      </dgm:t>
    </dgm:pt>
    <dgm:pt modelId="{9F27F942-2E92-43F3-B98A-33650132F965}">
      <dgm:prSet phldrT="[Text]"/>
      <dgm:spPr/>
      <dgm:t>
        <a:bodyPr/>
        <a:lstStyle/>
        <a:p>
          <a:r>
            <a:rPr lang="en-US" dirty="0" smtClean="0"/>
            <a:t>Transportation Disadvantaged Program</a:t>
          </a:r>
          <a:endParaRPr lang="en-US" dirty="0"/>
        </a:p>
      </dgm:t>
    </dgm:pt>
    <dgm:pt modelId="{0A29BF44-DBFB-4C25-9FD6-7FD90B4B8DC7}" type="parTrans" cxnId="{7695066A-D27F-4F5E-BD2E-58D650692879}">
      <dgm:prSet/>
      <dgm:spPr/>
      <dgm:t>
        <a:bodyPr/>
        <a:lstStyle/>
        <a:p>
          <a:endParaRPr lang="en-US"/>
        </a:p>
      </dgm:t>
    </dgm:pt>
    <dgm:pt modelId="{101E5498-CC18-4EA1-87DA-8EA6B7E4F896}" type="sibTrans" cxnId="{7695066A-D27F-4F5E-BD2E-58D650692879}">
      <dgm:prSet/>
      <dgm:spPr/>
      <dgm:t>
        <a:bodyPr/>
        <a:lstStyle/>
        <a:p>
          <a:endParaRPr lang="en-US"/>
        </a:p>
      </dgm:t>
    </dgm:pt>
    <dgm:pt modelId="{CAA5EAE4-3BFE-49E0-A91F-A4F1F010492A}">
      <dgm:prSet phldrT="[Text]"/>
      <dgm:spPr/>
      <dgm:t>
        <a:bodyPr/>
        <a:lstStyle/>
        <a:p>
          <a:r>
            <a:rPr lang="en-US" dirty="0" smtClean="0"/>
            <a:t>Specialized Social and Health Services</a:t>
          </a:r>
          <a:endParaRPr lang="en-US" dirty="0"/>
        </a:p>
      </dgm:t>
    </dgm:pt>
    <dgm:pt modelId="{ADDE3CF0-1DBB-42C6-B58F-0FCB16E2314D}" type="parTrans" cxnId="{ABA33F27-87E5-4243-91DE-0540FDAA1110}">
      <dgm:prSet/>
      <dgm:spPr/>
      <dgm:t>
        <a:bodyPr/>
        <a:lstStyle/>
        <a:p>
          <a:endParaRPr lang="en-US"/>
        </a:p>
      </dgm:t>
    </dgm:pt>
    <dgm:pt modelId="{6B13E43E-D558-49E3-86B9-0D0DA286DB81}" type="sibTrans" cxnId="{ABA33F27-87E5-4243-91DE-0540FDAA1110}">
      <dgm:prSet/>
      <dgm:spPr/>
      <dgm:t>
        <a:bodyPr/>
        <a:lstStyle/>
        <a:p>
          <a:endParaRPr lang="en-US"/>
        </a:p>
      </dgm:t>
    </dgm:pt>
    <dgm:pt modelId="{87913472-139D-4999-91AF-A24F625F9D13}" type="pres">
      <dgm:prSet presAssocID="{46D9A065-D23F-4BE3-A3CB-D3A1D2F1D540}" presName="linear" presStyleCnt="0">
        <dgm:presLayoutVars>
          <dgm:dir/>
          <dgm:animLvl val="lvl"/>
          <dgm:resizeHandles val="exact"/>
        </dgm:presLayoutVars>
      </dgm:prSet>
      <dgm:spPr/>
      <dgm:t>
        <a:bodyPr/>
        <a:lstStyle/>
        <a:p>
          <a:endParaRPr lang="en-US"/>
        </a:p>
      </dgm:t>
    </dgm:pt>
    <dgm:pt modelId="{E1502A3B-ADB6-45E9-9BCF-66E65861322E}" type="pres">
      <dgm:prSet presAssocID="{2B422AF4-1BE7-4286-B655-4A08DC0CB152}" presName="parentLin" presStyleCnt="0"/>
      <dgm:spPr/>
    </dgm:pt>
    <dgm:pt modelId="{E0E15963-A4CF-41A2-95C9-D1E88659B814}" type="pres">
      <dgm:prSet presAssocID="{2B422AF4-1BE7-4286-B655-4A08DC0CB152}" presName="parentLeftMargin" presStyleLbl="node1" presStyleIdx="0" presStyleCnt="3"/>
      <dgm:spPr/>
      <dgm:t>
        <a:bodyPr/>
        <a:lstStyle/>
        <a:p>
          <a:endParaRPr lang="en-US"/>
        </a:p>
      </dgm:t>
    </dgm:pt>
    <dgm:pt modelId="{39C172B8-4D14-4010-8642-90A93DD5C694}" type="pres">
      <dgm:prSet presAssocID="{2B422AF4-1BE7-4286-B655-4A08DC0CB152}" presName="parentText" presStyleLbl="node1" presStyleIdx="0" presStyleCnt="3">
        <dgm:presLayoutVars>
          <dgm:chMax val="0"/>
          <dgm:bulletEnabled val="1"/>
        </dgm:presLayoutVars>
      </dgm:prSet>
      <dgm:spPr/>
      <dgm:t>
        <a:bodyPr/>
        <a:lstStyle/>
        <a:p>
          <a:endParaRPr lang="en-US"/>
        </a:p>
      </dgm:t>
    </dgm:pt>
    <dgm:pt modelId="{8CCB3086-A806-4740-945F-6B633DC53882}" type="pres">
      <dgm:prSet presAssocID="{2B422AF4-1BE7-4286-B655-4A08DC0CB152}" presName="negativeSpace" presStyleCnt="0"/>
      <dgm:spPr/>
    </dgm:pt>
    <dgm:pt modelId="{1A96274F-A5B6-4723-989B-4634A7C780E8}" type="pres">
      <dgm:prSet presAssocID="{2B422AF4-1BE7-4286-B655-4A08DC0CB152}" presName="childText" presStyleLbl="conFgAcc1" presStyleIdx="0" presStyleCnt="3">
        <dgm:presLayoutVars>
          <dgm:bulletEnabled val="1"/>
        </dgm:presLayoutVars>
      </dgm:prSet>
      <dgm:spPr/>
    </dgm:pt>
    <dgm:pt modelId="{EE38226D-8663-48AD-9148-64C4B375841D}" type="pres">
      <dgm:prSet presAssocID="{DC4C5A5B-11C7-421C-887D-6FF63F7E524D}" presName="spaceBetweenRectangles" presStyleCnt="0"/>
      <dgm:spPr/>
    </dgm:pt>
    <dgm:pt modelId="{181E13E8-C3BA-4F7E-9462-83C5803F9086}" type="pres">
      <dgm:prSet presAssocID="{9F27F942-2E92-43F3-B98A-33650132F965}" presName="parentLin" presStyleCnt="0"/>
      <dgm:spPr/>
    </dgm:pt>
    <dgm:pt modelId="{D638F145-2607-40BD-BC29-511FDE338FB9}" type="pres">
      <dgm:prSet presAssocID="{9F27F942-2E92-43F3-B98A-33650132F965}" presName="parentLeftMargin" presStyleLbl="node1" presStyleIdx="0" presStyleCnt="3"/>
      <dgm:spPr/>
      <dgm:t>
        <a:bodyPr/>
        <a:lstStyle/>
        <a:p>
          <a:endParaRPr lang="en-US"/>
        </a:p>
      </dgm:t>
    </dgm:pt>
    <dgm:pt modelId="{AAF8B9C8-8960-4FE8-8C2B-C511019AAE0B}" type="pres">
      <dgm:prSet presAssocID="{9F27F942-2E92-43F3-B98A-33650132F965}" presName="parentText" presStyleLbl="node1" presStyleIdx="1" presStyleCnt="3">
        <dgm:presLayoutVars>
          <dgm:chMax val="0"/>
          <dgm:bulletEnabled val="1"/>
        </dgm:presLayoutVars>
      </dgm:prSet>
      <dgm:spPr/>
      <dgm:t>
        <a:bodyPr/>
        <a:lstStyle/>
        <a:p>
          <a:endParaRPr lang="en-US"/>
        </a:p>
      </dgm:t>
    </dgm:pt>
    <dgm:pt modelId="{8B6F858C-82D6-4F5C-B3FF-3022804BE7D8}" type="pres">
      <dgm:prSet presAssocID="{9F27F942-2E92-43F3-B98A-33650132F965}" presName="negativeSpace" presStyleCnt="0"/>
      <dgm:spPr/>
    </dgm:pt>
    <dgm:pt modelId="{F69CD2DD-DD7F-4DB8-9801-8C6CC2D6FF4D}" type="pres">
      <dgm:prSet presAssocID="{9F27F942-2E92-43F3-B98A-33650132F965}" presName="childText" presStyleLbl="conFgAcc1" presStyleIdx="1" presStyleCnt="3">
        <dgm:presLayoutVars>
          <dgm:bulletEnabled val="1"/>
        </dgm:presLayoutVars>
      </dgm:prSet>
      <dgm:spPr/>
    </dgm:pt>
    <dgm:pt modelId="{DAF1788F-179E-4C86-AB1F-BDA0A2FB7EF7}" type="pres">
      <dgm:prSet presAssocID="{101E5498-CC18-4EA1-87DA-8EA6B7E4F896}" presName="spaceBetweenRectangles" presStyleCnt="0"/>
      <dgm:spPr/>
    </dgm:pt>
    <dgm:pt modelId="{A3261DF3-2BC2-42B5-9A0D-D9CA1C7D5CC4}" type="pres">
      <dgm:prSet presAssocID="{CAA5EAE4-3BFE-49E0-A91F-A4F1F010492A}" presName="parentLin" presStyleCnt="0"/>
      <dgm:spPr/>
    </dgm:pt>
    <dgm:pt modelId="{045A00A5-3D23-4272-B5FB-EAA9A9869DF0}" type="pres">
      <dgm:prSet presAssocID="{CAA5EAE4-3BFE-49E0-A91F-A4F1F010492A}" presName="parentLeftMargin" presStyleLbl="node1" presStyleIdx="1" presStyleCnt="3"/>
      <dgm:spPr/>
      <dgm:t>
        <a:bodyPr/>
        <a:lstStyle/>
        <a:p>
          <a:endParaRPr lang="en-US"/>
        </a:p>
      </dgm:t>
    </dgm:pt>
    <dgm:pt modelId="{91F2D0E5-1D0D-457A-87E5-07AC845CED1E}" type="pres">
      <dgm:prSet presAssocID="{CAA5EAE4-3BFE-49E0-A91F-A4F1F010492A}" presName="parentText" presStyleLbl="node1" presStyleIdx="2" presStyleCnt="3">
        <dgm:presLayoutVars>
          <dgm:chMax val="0"/>
          <dgm:bulletEnabled val="1"/>
        </dgm:presLayoutVars>
      </dgm:prSet>
      <dgm:spPr/>
      <dgm:t>
        <a:bodyPr/>
        <a:lstStyle/>
        <a:p>
          <a:endParaRPr lang="en-US"/>
        </a:p>
      </dgm:t>
    </dgm:pt>
    <dgm:pt modelId="{DF2610B2-966A-4BE3-9D43-D1701ADB51D8}" type="pres">
      <dgm:prSet presAssocID="{CAA5EAE4-3BFE-49E0-A91F-A4F1F010492A}" presName="negativeSpace" presStyleCnt="0"/>
      <dgm:spPr/>
    </dgm:pt>
    <dgm:pt modelId="{DD263379-3FCC-46A1-B504-B484EB4D4D46}" type="pres">
      <dgm:prSet presAssocID="{CAA5EAE4-3BFE-49E0-A91F-A4F1F010492A}" presName="childText" presStyleLbl="conFgAcc1" presStyleIdx="2" presStyleCnt="3">
        <dgm:presLayoutVars>
          <dgm:bulletEnabled val="1"/>
        </dgm:presLayoutVars>
      </dgm:prSet>
      <dgm:spPr/>
    </dgm:pt>
  </dgm:ptLst>
  <dgm:cxnLst>
    <dgm:cxn modelId="{24793682-5ABB-49F4-B94B-4001FD8409F7}" srcId="{46D9A065-D23F-4BE3-A3CB-D3A1D2F1D540}" destId="{2B422AF4-1BE7-4286-B655-4A08DC0CB152}" srcOrd="0" destOrd="0" parTransId="{6CD5383A-F4DA-4FB0-A962-7091BC758A90}" sibTransId="{DC4C5A5B-11C7-421C-887D-6FF63F7E524D}"/>
    <dgm:cxn modelId="{62D75205-0C0C-4A9C-ABA0-3C754DACD805}" type="presOf" srcId="{2B422AF4-1BE7-4286-B655-4A08DC0CB152}" destId="{E0E15963-A4CF-41A2-95C9-D1E88659B814}" srcOrd="0" destOrd="0" presId="urn:microsoft.com/office/officeart/2005/8/layout/list1"/>
    <dgm:cxn modelId="{7695066A-D27F-4F5E-BD2E-58D650692879}" srcId="{46D9A065-D23F-4BE3-A3CB-D3A1D2F1D540}" destId="{9F27F942-2E92-43F3-B98A-33650132F965}" srcOrd="1" destOrd="0" parTransId="{0A29BF44-DBFB-4C25-9FD6-7FD90B4B8DC7}" sibTransId="{101E5498-CC18-4EA1-87DA-8EA6B7E4F896}"/>
    <dgm:cxn modelId="{91949FF6-6386-4F35-BA31-B2DD1690BB4A}" type="presOf" srcId="{CAA5EAE4-3BFE-49E0-A91F-A4F1F010492A}" destId="{91F2D0E5-1D0D-457A-87E5-07AC845CED1E}" srcOrd="1" destOrd="0" presId="urn:microsoft.com/office/officeart/2005/8/layout/list1"/>
    <dgm:cxn modelId="{3D2D808E-F4E4-4564-A6D8-DEC7A04E0BD7}" type="presOf" srcId="{46D9A065-D23F-4BE3-A3CB-D3A1D2F1D540}" destId="{87913472-139D-4999-91AF-A24F625F9D13}" srcOrd="0" destOrd="0" presId="urn:microsoft.com/office/officeart/2005/8/layout/list1"/>
    <dgm:cxn modelId="{1E59B4D5-6227-4000-8931-E6835DD2BE38}" type="presOf" srcId="{CAA5EAE4-3BFE-49E0-A91F-A4F1F010492A}" destId="{045A00A5-3D23-4272-B5FB-EAA9A9869DF0}" srcOrd="0" destOrd="0" presId="urn:microsoft.com/office/officeart/2005/8/layout/list1"/>
    <dgm:cxn modelId="{ABA33F27-87E5-4243-91DE-0540FDAA1110}" srcId="{46D9A065-D23F-4BE3-A3CB-D3A1D2F1D540}" destId="{CAA5EAE4-3BFE-49E0-A91F-A4F1F010492A}" srcOrd="2" destOrd="0" parTransId="{ADDE3CF0-1DBB-42C6-B58F-0FCB16E2314D}" sibTransId="{6B13E43E-D558-49E3-86B9-0D0DA286DB81}"/>
    <dgm:cxn modelId="{F7529E12-3FA1-414F-A405-6E417452AF34}" type="presOf" srcId="{9F27F942-2E92-43F3-B98A-33650132F965}" destId="{AAF8B9C8-8960-4FE8-8C2B-C511019AAE0B}" srcOrd="1" destOrd="0" presId="urn:microsoft.com/office/officeart/2005/8/layout/list1"/>
    <dgm:cxn modelId="{D0EB9A4E-03F4-4EB4-B045-DBFC120F9DD8}" type="presOf" srcId="{2B422AF4-1BE7-4286-B655-4A08DC0CB152}" destId="{39C172B8-4D14-4010-8642-90A93DD5C694}" srcOrd="1" destOrd="0" presId="urn:microsoft.com/office/officeart/2005/8/layout/list1"/>
    <dgm:cxn modelId="{CB66F2ED-5B7F-470A-9917-5A05C19FB670}" type="presOf" srcId="{9F27F942-2E92-43F3-B98A-33650132F965}" destId="{D638F145-2607-40BD-BC29-511FDE338FB9}" srcOrd="0" destOrd="0" presId="urn:microsoft.com/office/officeart/2005/8/layout/list1"/>
    <dgm:cxn modelId="{BCE5A4BF-DE7E-4F2A-8BB7-F9C4373242D8}" type="presParOf" srcId="{87913472-139D-4999-91AF-A24F625F9D13}" destId="{E1502A3B-ADB6-45E9-9BCF-66E65861322E}" srcOrd="0" destOrd="0" presId="urn:microsoft.com/office/officeart/2005/8/layout/list1"/>
    <dgm:cxn modelId="{D844B963-24AF-4C16-B97E-DF1572B8D048}" type="presParOf" srcId="{E1502A3B-ADB6-45E9-9BCF-66E65861322E}" destId="{E0E15963-A4CF-41A2-95C9-D1E88659B814}" srcOrd="0" destOrd="0" presId="urn:microsoft.com/office/officeart/2005/8/layout/list1"/>
    <dgm:cxn modelId="{8650A5C5-4869-471D-913A-8A9B5620848E}" type="presParOf" srcId="{E1502A3B-ADB6-45E9-9BCF-66E65861322E}" destId="{39C172B8-4D14-4010-8642-90A93DD5C694}" srcOrd="1" destOrd="0" presId="urn:microsoft.com/office/officeart/2005/8/layout/list1"/>
    <dgm:cxn modelId="{FBA67F72-F569-42A8-B58E-ED74B9F51724}" type="presParOf" srcId="{87913472-139D-4999-91AF-A24F625F9D13}" destId="{8CCB3086-A806-4740-945F-6B633DC53882}" srcOrd="1" destOrd="0" presId="urn:microsoft.com/office/officeart/2005/8/layout/list1"/>
    <dgm:cxn modelId="{58833220-B4C1-45D0-AC97-5661DED61B6B}" type="presParOf" srcId="{87913472-139D-4999-91AF-A24F625F9D13}" destId="{1A96274F-A5B6-4723-989B-4634A7C780E8}" srcOrd="2" destOrd="0" presId="urn:microsoft.com/office/officeart/2005/8/layout/list1"/>
    <dgm:cxn modelId="{44A6862F-8FEA-419E-8A90-9F850A8ED3CE}" type="presParOf" srcId="{87913472-139D-4999-91AF-A24F625F9D13}" destId="{EE38226D-8663-48AD-9148-64C4B375841D}" srcOrd="3" destOrd="0" presId="urn:microsoft.com/office/officeart/2005/8/layout/list1"/>
    <dgm:cxn modelId="{F3C5952F-E47F-40B7-9E39-B10C6FE3364C}" type="presParOf" srcId="{87913472-139D-4999-91AF-A24F625F9D13}" destId="{181E13E8-C3BA-4F7E-9462-83C5803F9086}" srcOrd="4" destOrd="0" presId="urn:microsoft.com/office/officeart/2005/8/layout/list1"/>
    <dgm:cxn modelId="{126FC5AA-EC79-4182-BCFA-FEBC59C431B6}" type="presParOf" srcId="{181E13E8-C3BA-4F7E-9462-83C5803F9086}" destId="{D638F145-2607-40BD-BC29-511FDE338FB9}" srcOrd="0" destOrd="0" presId="urn:microsoft.com/office/officeart/2005/8/layout/list1"/>
    <dgm:cxn modelId="{4FE14D53-28D6-4470-9044-C3E69FAE51CF}" type="presParOf" srcId="{181E13E8-C3BA-4F7E-9462-83C5803F9086}" destId="{AAF8B9C8-8960-4FE8-8C2B-C511019AAE0B}" srcOrd="1" destOrd="0" presId="urn:microsoft.com/office/officeart/2005/8/layout/list1"/>
    <dgm:cxn modelId="{170EE1D3-80A6-4C6A-AE9F-DC208340B69A}" type="presParOf" srcId="{87913472-139D-4999-91AF-A24F625F9D13}" destId="{8B6F858C-82D6-4F5C-B3FF-3022804BE7D8}" srcOrd="5" destOrd="0" presId="urn:microsoft.com/office/officeart/2005/8/layout/list1"/>
    <dgm:cxn modelId="{EFC5CC1C-CD4C-4B67-A29A-B1B02D1D57BA}" type="presParOf" srcId="{87913472-139D-4999-91AF-A24F625F9D13}" destId="{F69CD2DD-DD7F-4DB8-9801-8C6CC2D6FF4D}" srcOrd="6" destOrd="0" presId="urn:microsoft.com/office/officeart/2005/8/layout/list1"/>
    <dgm:cxn modelId="{CF91FE70-C858-432A-BFC3-706C0E3AB763}" type="presParOf" srcId="{87913472-139D-4999-91AF-A24F625F9D13}" destId="{DAF1788F-179E-4C86-AB1F-BDA0A2FB7EF7}" srcOrd="7" destOrd="0" presId="urn:microsoft.com/office/officeart/2005/8/layout/list1"/>
    <dgm:cxn modelId="{EFF71AAB-4018-465D-AB7C-35F6D1AC52B7}" type="presParOf" srcId="{87913472-139D-4999-91AF-A24F625F9D13}" destId="{A3261DF3-2BC2-42B5-9A0D-D9CA1C7D5CC4}" srcOrd="8" destOrd="0" presId="urn:microsoft.com/office/officeart/2005/8/layout/list1"/>
    <dgm:cxn modelId="{EECF14BB-327E-48C2-8AC8-4162A6FAA7BE}" type="presParOf" srcId="{A3261DF3-2BC2-42B5-9A0D-D9CA1C7D5CC4}" destId="{045A00A5-3D23-4272-B5FB-EAA9A9869DF0}" srcOrd="0" destOrd="0" presId="urn:microsoft.com/office/officeart/2005/8/layout/list1"/>
    <dgm:cxn modelId="{536F0208-1A79-46B9-9008-1A2C9F0A044B}" type="presParOf" srcId="{A3261DF3-2BC2-42B5-9A0D-D9CA1C7D5CC4}" destId="{91F2D0E5-1D0D-457A-87E5-07AC845CED1E}" srcOrd="1" destOrd="0" presId="urn:microsoft.com/office/officeart/2005/8/layout/list1"/>
    <dgm:cxn modelId="{3930A5D0-5FB8-4DD0-9CAC-24B3C52AFCF8}" type="presParOf" srcId="{87913472-139D-4999-91AF-A24F625F9D13}" destId="{DF2610B2-966A-4BE3-9D43-D1701ADB51D8}" srcOrd="9" destOrd="0" presId="urn:microsoft.com/office/officeart/2005/8/layout/list1"/>
    <dgm:cxn modelId="{4D27DAA6-C913-45B9-8597-82431D95F1B2}" type="presParOf" srcId="{87913472-139D-4999-91AF-A24F625F9D13}" destId="{DD263379-3FCC-46A1-B504-B484EB4D4D4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7199F9-F51B-483E-804B-32E499BF38A5}"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F032FC6E-CCB0-47DC-9B20-49C2E84B1CE3}">
      <dgm:prSet phldrT="[Text]"/>
      <dgm:spPr/>
      <dgm:t>
        <a:bodyPr/>
        <a:lstStyle/>
        <a:p>
          <a:r>
            <a:rPr lang="en-US" dirty="0" smtClean="0"/>
            <a:t>Funding Source</a:t>
          </a:r>
          <a:endParaRPr lang="en-US" dirty="0"/>
        </a:p>
      </dgm:t>
    </dgm:pt>
    <dgm:pt modelId="{D06E95AA-3319-4AF2-BC84-5CD9D091873A}" type="parTrans" cxnId="{B4FAE422-1B27-41D5-B315-C67CD828A305}">
      <dgm:prSet/>
      <dgm:spPr/>
      <dgm:t>
        <a:bodyPr/>
        <a:lstStyle/>
        <a:p>
          <a:endParaRPr lang="en-US"/>
        </a:p>
      </dgm:t>
    </dgm:pt>
    <dgm:pt modelId="{CA49B656-930A-42B0-920B-A53F642A7BDA}" type="sibTrans" cxnId="{B4FAE422-1B27-41D5-B315-C67CD828A305}">
      <dgm:prSet/>
      <dgm:spPr/>
      <dgm:t>
        <a:bodyPr/>
        <a:lstStyle/>
        <a:p>
          <a:endParaRPr lang="en-US"/>
        </a:p>
      </dgm:t>
    </dgm:pt>
    <dgm:pt modelId="{4A2BDFBE-C840-429C-B8A7-04EE2AFE3D39}">
      <dgm:prSet phldrT="[Text]"/>
      <dgm:spPr/>
      <dgm:t>
        <a:bodyPr/>
        <a:lstStyle/>
        <a:p>
          <a:r>
            <a:rPr lang="en-US" dirty="0" smtClean="0"/>
            <a:t>Federal Health Programs / Medicaid</a:t>
          </a:r>
          <a:endParaRPr lang="en-US" dirty="0"/>
        </a:p>
      </dgm:t>
    </dgm:pt>
    <dgm:pt modelId="{6AAED46C-94DD-49B3-9745-105DBDCCF51B}" type="parTrans" cxnId="{0ECFAA8D-8164-40AA-872F-EF885343758E}">
      <dgm:prSet/>
      <dgm:spPr/>
      <dgm:t>
        <a:bodyPr/>
        <a:lstStyle/>
        <a:p>
          <a:endParaRPr lang="en-US"/>
        </a:p>
      </dgm:t>
    </dgm:pt>
    <dgm:pt modelId="{C26A5D72-388D-4AA3-BBA2-B8A147A2A478}" type="sibTrans" cxnId="{0ECFAA8D-8164-40AA-872F-EF885343758E}">
      <dgm:prSet/>
      <dgm:spPr/>
      <dgm:t>
        <a:bodyPr/>
        <a:lstStyle/>
        <a:p>
          <a:endParaRPr lang="en-US"/>
        </a:p>
      </dgm:t>
    </dgm:pt>
    <dgm:pt modelId="{44DF5A25-E07E-49BF-837B-995BF88BABFD}">
      <dgm:prSet phldrT="[Text]"/>
      <dgm:spPr/>
      <dgm:t>
        <a:bodyPr/>
        <a:lstStyle/>
        <a:p>
          <a:r>
            <a:rPr lang="en-US" dirty="0" smtClean="0"/>
            <a:t>AHCA</a:t>
          </a:r>
          <a:endParaRPr lang="en-US" dirty="0"/>
        </a:p>
      </dgm:t>
    </dgm:pt>
    <dgm:pt modelId="{346ABBC4-55E5-41CE-A2A9-0EF6F5838AA7}" type="parTrans" cxnId="{D05BD41D-3A8E-4C73-A082-673B649668C7}">
      <dgm:prSet/>
      <dgm:spPr/>
      <dgm:t>
        <a:bodyPr/>
        <a:lstStyle/>
        <a:p>
          <a:endParaRPr lang="en-US"/>
        </a:p>
      </dgm:t>
    </dgm:pt>
    <dgm:pt modelId="{D95F5F2D-3E02-46DE-95B5-020317AABE92}" type="sibTrans" cxnId="{D05BD41D-3A8E-4C73-A082-673B649668C7}">
      <dgm:prSet/>
      <dgm:spPr/>
      <dgm:t>
        <a:bodyPr/>
        <a:lstStyle/>
        <a:p>
          <a:endParaRPr lang="en-US"/>
        </a:p>
      </dgm:t>
    </dgm:pt>
    <dgm:pt modelId="{F0EFABFF-95A1-4526-BE3A-356A1599D53F}">
      <dgm:prSet phldrT="[Text]"/>
      <dgm:spPr/>
      <dgm:t>
        <a:bodyPr/>
        <a:lstStyle/>
        <a:p>
          <a:r>
            <a:rPr lang="en-US" dirty="0" smtClean="0"/>
            <a:t>APD</a:t>
          </a:r>
          <a:endParaRPr lang="en-US" dirty="0"/>
        </a:p>
      </dgm:t>
    </dgm:pt>
    <dgm:pt modelId="{CDA99F0D-28BB-41E9-B81B-902DD8E278EE}" type="parTrans" cxnId="{D6A82A1A-6739-4AE5-86CB-0C3A4AF7A774}">
      <dgm:prSet/>
      <dgm:spPr/>
      <dgm:t>
        <a:bodyPr/>
        <a:lstStyle/>
        <a:p>
          <a:endParaRPr lang="en-US"/>
        </a:p>
      </dgm:t>
    </dgm:pt>
    <dgm:pt modelId="{56259611-EFC5-41F2-93D4-0FEB766B880A}" type="sibTrans" cxnId="{D6A82A1A-6739-4AE5-86CB-0C3A4AF7A774}">
      <dgm:prSet/>
      <dgm:spPr/>
      <dgm:t>
        <a:bodyPr/>
        <a:lstStyle/>
        <a:p>
          <a:endParaRPr lang="en-US"/>
        </a:p>
      </dgm:t>
    </dgm:pt>
    <dgm:pt modelId="{5DA8F836-83A9-43B7-B5AA-D191BDC26629}">
      <dgm:prSet phldrT="[Text]"/>
      <dgm:spPr/>
      <dgm:t>
        <a:bodyPr/>
        <a:lstStyle/>
        <a:p>
          <a:r>
            <a:rPr lang="en-US" dirty="0" smtClean="0"/>
            <a:t>CTD</a:t>
          </a:r>
          <a:endParaRPr lang="en-US" dirty="0"/>
        </a:p>
      </dgm:t>
    </dgm:pt>
    <dgm:pt modelId="{CD9AE69B-CC07-4F1D-BC29-C25D70ECCEB5}" type="parTrans" cxnId="{CC68CFDB-7697-4206-86CD-4355FEC43586}">
      <dgm:prSet/>
      <dgm:spPr/>
      <dgm:t>
        <a:bodyPr/>
        <a:lstStyle/>
        <a:p>
          <a:endParaRPr lang="en-US"/>
        </a:p>
      </dgm:t>
    </dgm:pt>
    <dgm:pt modelId="{9070FDBB-654B-4CBC-80E8-F489F70A4372}" type="sibTrans" cxnId="{CC68CFDB-7697-4206-86CD-4355FEC43586}">
      <dgm:prSet/>
      <dgm:spPr/>
      <dgm:t>
        <a:bodyPr/>
        <a:lstStyle/>
        <a:p>
          <a:endParaRPr lang="en-US"/>
        </a:p>
      </dgm:t>
    </dgm:pt>
    <dgm:pt modelId="{CEAE864B-5AE6-478E-A8B1-EA2EBBC79173}">
      <dgm:prSet phldrT="[Text]"/>
      <dgm:spPr/>
      <dgm:t>
        <a:bodyPr/>
        <a:lstStyle/>
        <a:p>
          <a:r>
            <a:rPr lang="en-US" dirty="0" smtClean="0"/>
            <a:t>Federal Transit Administration</a:t>
          </a:r>
          <a:endParaRPr lang="en-US" dirty="0"/>
        </a:p>
      </dgm:t>
    </dgm:pt>
    <dgm:pt modelId="{D98F5C7A-6909-49A7-AEDE-5E19FEA928BB}" type="parTrans" cxnId="{EC26318C-0036-4EF4-96C0-70CEACB3E3EA}">
      <dgm:prSet/>
      <dgm:spPr/>
      <dgm:t>
        <a:bodyPr/>
        <a:lstStyle/>
        <a:p>
          <a:endParaRPr lang="en-US"/>
        </a:p>
      </dgm:t>
    </dgm:pt>
    <dgm:pt modelId="{4633BC95-5558-452E-BCE5-399A825B3EF0}" type="sibTrans" cxnId="{EC26318C-0036-4EF4-96C0-70CEACB3E3EA}">
      <dgm:prSet/>
      <dgm:spPr/>
      <dgm:t>
        <a:bodyPr/>
        <a:lstStyle/>
        <a:p>
          <a:endParaRPr lang="en-US"/>
        </a:p>
      </dgm:t>
    </dgm:pt>
    <dgm:pt modelId="{70A4B557-B946-45CA-87D8-9E8FACB23A66}">
      <dgm:prSet phldrT="[Text]" custT="1"/>
      <dgm:spPr/>
      <dgm:t>
        <a:bodyPr/>
        <a:lstStyle/>
        <a:p>
          <a:r>
            <a:rPr lang="en-US" sz="2800" dirty="0" smtClean="0"/>
            <a:t>Urban </a:t>
          </a:r>
          <a:r>
            <a:rPr lang="en-US" sz="1600" dirty="0" smtClean="0"/>
            <a:t>5307 / 5310</a:t>
          </a:r>
          <a:endParaRPr lang="en-US" sz="1600" dirty="0"/>
        </a:p>
      </dgm:t>
    </dgm:pt>
    <dgm:pt modelId="{2FFA9D4A-961C-4733-9194-D2D836951D3E}" type="parTrans" cxnId="{39FE8749-0002-4E04-B4BA-ACB5806B615C}">
      <dgm:prSet/>
      <dgm:spPr/>
      <dgm:t>
        <a:bodyPr/>
        <a:lstStyle/>
        <a:p>
          <a:endParaRPr lang="en-US"/>
        </a:p>
      </dgm:t>
    </dgm:pt>
    <dgm:pt modelId="{D48BCA7E-6CD6-4C1C-A172-EE6FC5A03068}" type="sibTrans" cxnId="{39FE8749-0002-4E04-B4BA-ACB5806B615C}">
      <dgm:prSet/>
      <dgm:spPr/>
      <dgm:t>
        <a:bodyPr/>
        <a:lstStyle/>
        <a:p>
          <a:endParaRPr lang="en-US"/>
        </a:p>
      </dgm:t>
    </dgm:pt>
    <dgm:pt modelId="{CE218F0E-B484-45DB-83C5-B6F51BC543C8}">
      <dgm:prSet phldrT="[Text]" custT="1"/>
      <dgm:spPr/>
      <dgm:t>
        <a:bodyPr/>
        <a:lstStyle/>
        <a:p>
          <a:r>
            <a:rPr lang="en-US" sz="2800" dirty="0" smtClean="0"/>
            <a:t>Rural </a:t>
          </a:r>
          <a:r>
            <a:rPr lang="en-US" sz="1600" dirty="0" smtClean="0"/>
            <a:t>5311 / 5310</a:t>
          </a:r>
          <a:endParaRPr lang="en-US" sz="1600" dirty="0"/>
        </a:p>
      </dgm:t>
    </dgm:pt>
    <dgm:pt modelId="{400A94BE-5EC0-4AED-B8D0-4BF08C01F1BA}" type="parTrans" cxnId="{DB1EF0BF-6BD4-43CA-807B-F395B53640DD}">
      <dgm:prSet/>
      <dgm:spPr/>
      <dgm:t>
        <a:bodyPr/>
        <a:lstStyle/>
        <a:p>
          <a:endParaRPr lang="en-US"/>
        </a:p>
      </dgm:t>
    </dgm:pt>
    <dgm:pt modelId="{EBACA965-40D0-4F59-BAFD-17B2BDDB1C8D}" type="sibTrans" cxnId="{DB1EF0BF-6BD4-43CA-807B-F395B53640DD}">
      <dgm:prSet/>
      <dgm:spPr/>
      <dgm:t>
        <a:bodyPr/>
        <a:lstStyle/>
        <a:p>
          <a:endParaRPr lang="en-US"/>
        </a:p>
      </dgm:t>
    </dgm:pt>
    <dgm:pt modelId="{0BCA5000-F2B9-4638-A947-23F1A24AEC59}">
      <dgm:prSet phldrT="[Text]"/>
      <dgm:spPr/>
      <dgm:t>
        <a:bodyPr/>
        <a:lstStyle/>
        <a:p>
          <a:r>
            <a:rPr lang="en-US" dirty="0" smtClean="0"/>
            <a:t>FDOT Transit</a:t>
          </a:r>
          <a:endParaRPr lang="en-US" dirty="0"/>
        </a:p>
      </dgm:t>
    </dgm:pt>
    <dgm:pt modelId="{2F97E7D0-8740-42EB-ADEE-9A1808C8F5F5}" type="parTrans" cxnId="{2B095D0F-6A40-4CC9-B1FA-44ED7E55EBCF}">
      <dgm:prSet/>
      <dgm:spPr/>
      <dgm:t>
        <a:bodyPr/>
        <a:lstStyle/>
        <a:p>
          <a:endParaRPr lang="en-US"/>
        </a:p>
      </dgm:t>
    </dgm:pt>
    <dgm:pt modelId="{F8962DAC-5E0A-4B8E-B614-4B897B38C476}" type="sibTrans" cxnId="{2B095D0F-6A40-4CC9-B1FA-44ED7E55EBCF}">
      <dgm:prSet/>
      <dgm:spPr/>
      <dgm:t>
        <a:bodyPr/>
        <a:lstStyle/>
        <a:p>
          <a:endParaRPr lang="en-US"/>
        </a:p>
      </dgm:t>
    </dgm:pt>
    <dgm:pt modelId="{8AF4D3D0-9E6C-4767-AC1D-C137FFC98F69}">
      <dgm:prSet phldrT="[Text]"/>
      <dgm:spPr/>
      <dgm:t>
        <a:bodyPr/>
        <a:lstStyle/>
        <a:p>
          <a:r>
            <a:rPr lang="en-US" dirty="0" smtClean="0"/>
            <a:t>Florida State Programs</a:t>
          </a:r>
          <a:endParaRPr lang="en-US" dirty="0"/>
        </a:p>
      </dgm:t>
    </dgm:pt>
    <dgm:pt modelId="{344CE22C-4420-43A3-B1BD-3E8F6571E65E}" type="sibTrans" cxnId="{EE11BCA7-3E10-4787-A99C-C7C9BFF5EC6D}">
      <dgm:prSet/>
      <dgm:spPr/>
      <dgm:t>
        <a:bodyPr/>
        <a:lstStyle/>
        <a:p>
          <a:endParaRPr lang="en-US"/>
        </a:p>
      </dgm:t>
    </dgm:pt>
    <dgm:pt modelId="{A71B1561-0001-4BD9-8A89-90EFB6AB3281}" type="parTrans" cxnId="{EE11BCA7-3E10-4787-A99C-C7C9BFF5EC6D}">
      <dgm:prSet/>
      <dgm:spPr/>
      <dgm:t>
        <a:bodyPr/>
        <a:lstStyle/>
        <a:p>
          <a:endParaRPr lang="en-US"/>
        </a:p>
      </dgm:t>
    </dgm:pt>
    <dgm:pt modelId="{12F03F51-2A7C-4503-A8BD-A11426BBF103}">
      <dgm:prSet phldrT="[Text]"/>
      <dgm:spPr/>
      <dgm:t>
        <a:bodyPr/>
        <a:lstStyle/>
        <a:p>
          <a:r>
            <a:rPr lang="en-US" dirty="0" smtClean="0"/>
            <a:t>AHCA (NET)</a:t>
          </a:r>
          <a:endParaRPr lang="en-US" dirty="0"/>
        </a:p>
      </dgm:t>
    </dgm:pt>
    <dgm:pt modelId="{D19DC05B-DE4C-4074-9A45-496A9E51731B}" type="parTrans" cxnId="{1D51BF13-DF48-45DC-9205-536A07E26AE8}">
      <dgm:prSet/>
      <dgm:spPr/>
      <dgm:t>
        <a:bodyPr/>
        <a:lstStyle/>
        <a:p>
          <a:endParaRPr lang="en-US"/>
        </a:p>
      </dgm:t>
    </dgm:pt>
    <dgm:pt modelId="{BDE84EDD-D1D1-495E-B3E4-5274B0581D3B}" type="sibTrans" cxnId="{1D51BF13-DF48-45DC-9205-536A07E26AE8}">
      <dgm:prSet/>
      <dgm:spPr/>
      <dgm:t>
        <a:bodyPr/>
        <a:lstStyle/>
        <a:p>
          <a:endParaRPr lang="en-US"/>
        </a:p>
      </dgm:t>
    </dgm:pt>
    <dgm:pt modelId="{A2795E8C-0181-40BE-B7DB-C9D1B3EDB026}" type="pres">
      <dgm:prSet presAssocID="{4D7199F9-F51B-483E-804B-32E499BF38A5}" presName="Name0" presStyleCnt="0">
        <dgm:presLayoutVars>
          <dgm:chPref val="1"/>
          <dgm:dir/>
          <dgm:animOne val="branch"/>
          <dgm:animLvl val="lvl"/>
          <dgm:resizeHandles/>
        </dgm:presLayoutVars>
      </dgm:prSet>
      <dgm:spPr/>
      <dgm:t>
        <a:bodyPr/>
        <a:lstStyle/>
        <a:p>
          <a:endParaRPr lang="en-US"/>
        </a:p>
      </dgm:t>
    </dgm:pt>
    <dgm:pt modelId="{5A49763E-70E8-43C3-991D-F055C1FE349B}" type="pres">
      <dgm:prSet presAssocID="{F032FC6E-CCB0-47DC-9B20-49C2E84B1CE3}" presName="vertOne" presStyleCnt="0"/>
      <dgm:spPr/>
    </dgm:pt>
    <dgm:pt modelId="{7BF0B8A7-3FFB-40F4-9D56-F15A53E16A1A}" type="pres">
      <dgm:prSet presAssocID="{F032FC6E-CCB0-47DC-9B20-49C2E84B1CE3}" presName="txOne" presStyleLbl="node0" presStyleIdx="0" presStyleCnt="1">
        <dgm:presLayoutVars>
          <dgm:chPref val="3"/>
        </dgm:presLayoutVars>
      </dgm:prSet>
      <dgm:spPr/>
      <dgm:t>
        <a:bodyPr/>
        <a:lstStyle/>
        <a:p>
          <a:endParaRPr lang="en-US"/>
        </a:p>
      </dgm:t>
    </dgm:pt>
    <dgm:pt modelId="{C358A959-7EAD-4122-B592-9DDFAACBA0E7}" type="pres">
      <dgm:prSet presAssocID="{F032FC6E-CCB0-47DC-9B20-49C2E84B1CE3}" presName="parTransOne" presStyleCnt="0"/>
      <dgm:spPr/>
    </dgm:pt>
    <dgm:pt modelId="{C4264B98-03E2-4A06-A78D-44F70D1FAFD5}" type="pres">
      <dgm:prSet presAssocID="{F032FC6E-CCB0-47DC-9B20-49C2E84B1CE3}" presName="horzOne" presStyleCnt="0"/>
      <dgm:spPr/>
    </dgm:pt>
    <dgm:pt modelId="{08D37B05-8D16-4C42-9E7A-D5A31220906E}" type="pres">
      <dgm:prSet presAssocID="{4A2BDFBE-C840-429C-B8A7-04EE2AFE3D39}" presName="vertTwo" presStyleCnt="0"/>
      <dgm:spPr/>
    </dgm:pt>
    <dgm:pt modelId="{9A541597-C0DE-46E3-8731-3EFE5B3FE72D}" type="pres">
      <dgm:prSet presAssocID="{4A2BDFBE-C840-429C-B8A7-04EE2AFE3D39}" presName="txTwo" presStyleLbl="node2" presStyleIdx="0" presStyleCnt="3">
        <dgm:presLayoutVars>
          <dgm:chPref val="3"/>
        </dgm:presLayoutVars>
      </dgm:prSet>
      <dgm:spPr/>
      <dgm:t>
        <a:bodyPr/>
        <a:lstStyle/>
        <a:p>
          <a:endParaRPr lang="en-US"/>
        </a:p>
      </dgm:t>
    </dgm:pt>
    <dgm:pt modelId="{F3F993EE-36B1-4143-BBDC-781A54328B5B}" type="pres">
      <dgm:prSet presAssocID="{4A2BDFBE-C840-429C-B8A7-04EE2AFE3D39}" presName="parTransTwo" presStyleCnt="0"/>
      <dgm:spPr/>
    </dgm:pt>
    <dgm:pt modelId="{2C5DF732-8F1A-4DC2-AD1A-19C863BBA05F}" type="pres">
      <dgm:prSet presAssocID="{4A2BDFBE-C840-429C-B8A7-04EE2AFE3D39}" presName="horzTwo" presStyleCnt="0"/>
      <dgm:spPr/>
    </dgm:pt>
    <dgm:pt modelId="{2BA06696-F481-4662-AB36-E55AEEA6D7C7}" type="pres">
      <dgm:prSet presAssocID="{44DF5A25-E07E-49BF-837B-995BF88BABFD}" presName="vertThree" presStyleCnt="0"/>
      <dgm:spPr/>
    </dgm:pt>
    <dgm:pt modelId="{F469B318-6D07-40F1-889D-BE8A303A4D27}" type="pres">
      <dgm:prSet presAssocID="{44DF5A25-E07E-49BF-837B-995BF88BABFD}" presName="txThree" presStyleLbl="node3" presStyleIdx="0" presStyleCnt="7">
        <dgm:presLayoutVars>
          <dgm:chPref val="3"/>
        </dgm:presLayoutVars>
      </dgm:prSet>
      <dgm:spPr/>
      <dgm:t>
        <a:bodyPr/>
        <a:lstStyle/>
        <a:p>
          <a:endParaRPr lang="en-US"/>
        </a:p>
      </dgm:t>
    </dgm:pt>
    <dgm:pt modelId="{6CFD0981-84E1-45E4-A113-8868A3FD780D}" type="pres">
      <dgm:prSet presAssocID="{44DF5A25-E07E-49BF-837B-995BF88BABFD}" presName="horzThree" presStyleCnt="0"/>
      <dgm:spPr/>
    </dgm:pt>
    <dgm:pt modelId="{935EE8F4-4DFA-48B5-8557-7C64F8EF3748}" type="pres">
      <dgm:prSet presAssocID="{D95F5F2D-3E02-46DE-95B5-020317AABE92}" presName="sibSpaceThree" presStyleCnt="0"/>
      <dgm:spPr/>
    </dgm:pt>
    <dgm:pt modelId="{C7063BCF-C627-494A-A4D2-713ABB8279A7}" type="pres">
      <dgm:prSet presAssocID="{F0EFABFF-95A1-4526-BE3A-356A1599D53F}" presName="vertThree" presStyleCnt="0"/>
      <dgm:spPr/>
    </dgm:pt>
    <dgm:pt modelId="{95043D88-D3FF-4125-B64D-9CBA3ED718CC}" type="pres">
      <dgm:prSet presAssocID="{F0EFABFF-95A1-4526-BE3A-356A1599D53F}" presName="txThree" presStyleLbl="node3" presStyleIdx="1" presStyleCnt="7">
        <dgm:presLayoutVars>
          <dgm:chPref val="3"/>
        </dgm:presLayoutVars>
      </dgm:prSet>
      <dgm:spPr/>
      <dgm:t>
        <a:bodyPr/>
        <a:lstStyle/>
        <a:p>
          <a:endParaRPr lang="en-US"/>
        </a:p>
      </dgm:t>
    </dgm:pt>
    <dgm:pt modelId="{A3FE99FF-57F3-4A8A-8B9A-6C29AC534C7E}" type="pres">
      <dgm:prSet presAssocID="{F0EFABFF-95A1-4526-BE3A-356A1599D53F}" presName="horzThree" presStyleCnt="0"/>
      <dgm:spPr/>
    </dgm:pt>
    <dgm:pt modelId="{D6DDFFAD-CBF9-4056-B4B5-2303C2AF745A}" type="pres">
      <dgm:prSet presAssocID="{56259611-EFC5-41F2-93D4-0FEB766B880A}" presName="sibSpaceThree" presStyleCnt="0"/>
      <dgm:spPr/>
    </dgm:pt>
    <dgm:pt modelId="{DCAC9F8A-3B47-4AEE-91F3-24A9271114D1}" type="pres">
      <dgm:prSet presAssocID="{12F03F51-2A7C-4503-A8BD-A11426BBF103}" presName="vertThree" presStyleCnt="0"/>
      <dgm:spPr/>
    </dgm:pt>
    <dgm:pt modelId="{48CDA778-A968-4BF6-B5C2-BC65FE18B6B9}" type="pres">
      <dgm:prSet presAssocID="{12F03F51-2A7C-4503-A8BD-A11426BBF103}" presName="txThree" presStyleLbl="node3" presStyleIdx="2" presStyleCnt="7">
        <dgm:presLayoutVars>
          <dgm:chPref val="3"/>
        </dgm:presLayoutVars>
      </dgm:prSet>
      <dgm:spPr/>
      <dgm:t>
        <a:bodyPr/>
        <a:lstStyle/>
        <a:p>
          <a:endParaRPr lang="en-US"/>
        </a:p>
      </dgm:t>
    </dgm:pt>
    <dgm:pt modelId="{F805874C-556D-45E2-A227-75BFF2C54DB3}" type="pres">
      <dgm:prSet presAssocID="{12F03F51-2A7C-4503-A8BD-A11426BBF103}" presName="horzThree" presStyleCnt="0"/>
      <dgm:spPr/>
    </dgm:pt>
    <dgm:pt modelId="{AB31B6CF-0F07-4859-87DD-238CF293EC26}" type="pres">
      <dgm:prSet presAssocID="{C26A5D72-388D-4AA3-BBA2-B8A147A2A478}" presName="sibSpaceTwo" presStyleCnt="0"/>
      <dgm:spPr/>
    </dgm:pt>
    <dgm:pt modelId="{D1582762-FC32-470D-B54D-C4C59FF8C06A}" type="pres">
      <dgm:prSet presAssocID="{8AF4D3D0-9E6C-4767-AC1D-C137FFC98F69}" presName="vertTwo" presStyleCnt="0"/>
      <dgm:spPr/>
    </dgm:pt>
    <dgm:pt modelId="{36EE7646-4AEB-4D71-9737-E6F220402847}" type="pres">
      <dgm:prSet presAssocID="{8AF4D3D0-9E6C-4767-AC1D-C137FFC98F69}" presName="txTwo" presStyleLbl="node2" presStyleIdx="1" presStyleCnt="3">
        <dgm:presLayoutVars>
          <dgm:chPref val="3"/>
        </dgm:presLayoutVars>
      </dgm:prSet>
      <dgm:spPr/>
      <dgm:t>
        <a:bodyPr/>
        <a:lstStyle/>
        <a:p>
          <a:endParaRPr lang="en-US"/>
        </a:p>
      </dgm:t>
    </dgm:pt>
    <dgm:pt modelId="{FC870FBD-3C52-4992-B7EB-7AFFDE3B5179}" type="pres">
      <dgm:prSet presAssocID="{8AF4D3D0-9E6C-4767-AC1D-C137FFC98F69}" presName="parTransTwo" presStyleCnt="0"/>
      <dgm:spPr/>
    </dgm:pt>
    <dgm:pt modelId="{632DEADB-C4C9-4E01-BA70-BC6409239E7F}" type="pres">
      <dgm:prSet presAssocID="{8AF4D3D0-9E6C-4767-AC1D-C137FFC98F69}" presName="horzTwo" presStyleCnt="0"/>
      <dgm:spPr/>
    </dgm:pt>
    <dgm:pt modelId="{BB16AD8D-E1AF-47EB-AC18-1E6E19793D7C}" type="pres">
      <dgm:prSet presAssocID="{5DA8F836-83A9-43B7-B5AA-D191BDC26629}" presName="vertThree" presStyleCnt="0"/>
      <dgm:spPr/>
    </dgm:pt>
    <dgm:pt modelId="{5FDB8186-ECE0-4FD2-9C95-042C3B87DC49}" type="pres">
      <dgm:prSet presAssocID="{5DA8F836-83A9-43B7-B5AA-D191BDC26629}" presName="txThree" presStyleLbl="node3" presStyleIdx="3" presStyleCnt="7">
        <dgm:presLayoutVars>
          <dgm:chPref val="3"/>
        </dgm:presLayoutVars>
      </dgm:prSet>
      <dgm:spPr/>
      <dgm:t>
        <a:bodyPr/>
        <a:lstStyle/>
        <a:p>
          <a:endParaRPr lang="en-US"/>
        </a:p>
      </dgm:t>
    </dgm:pt>
    <dgm:pt modelId="{C233BE9A-8C92-4130-BD33-2A20BCB12DD4}" type="pres">
      <dgm:prSet presAssocID="{5DA8F836-83A9-43B7-B5AA-D191BDC26629}" presName="horzThree" presStyleCnt="0"/>
      <dgm:spPr/>
    </dgm:pt>
    <dgm:pt modelId="{64BB21B5-68BA-44CA-8E73-B4D3FBBEED66}" type="pres">
      <dgm:prSet presAssocID="{9070FDBB-654B-4CBC-80E8-F489F70A4372}" presName="sibSpaceThree" presStyleCnt="0"/>
      <dgm:spPr/>
    </dgm:pt>
    <dgm:pt modelId="{E04B8956-0D79-4879-8EB2-2357CE809D26}" type="pres">
      <dgm:prSet presAssocID="{0BCA5000-F2B9-4638-A947-23F1A24AEC59}" presName="vertThree" presStyleCnt="0"/>
      <dgm:spPr/>
    </dgm:pt>
    <dgm:pt modelId="{0AD2B5A6-38A5-4984-9DC5-DB7847109AFF}" type="pres">
      <dgm:prSet presAssocID="{0BCA5000-F2B9-4638-A947-23F1A24AEC59}" presName="txThree" presStyleLbl="node3" presStyleIdx="4" presStyleCnt="7">
        <dgm:presLayoutVars>
          <dgm:chPref val="3"/>
        </dgm:presLayoutVars>
      </dgm:prSet>
      <dgm:spPr/>
      <dgm:t>
        <a:bodyPr/>
        <a:lstStyle/>
        <a:p>
          <a:endParaRPr lang="en-US"/>
        </a:p>
      </dgm:t>
    </dgm:pt>
    <dgm:pt modelId="{8F1CC90A-CB5F-4443-B278-65FB515AE318}" type="pres">
      <dgm:prSet presAssocID="{0BCA5000-F2B9-4638-A947-23F1A24AEC59}" presName="horzThree" presStyleCnt="0"/>
      <dgm:spPr/>
    </dgm:pt>
    <dgm:pt modelId="{F201DAC6-A5E4-4401-B516-52E1BCD72DEE}" type="pres">
      <dgm:prSet presAssocID="{344CE22C-4420-43A3-B1BD-3E8F6571E65E}" presName="sibSpaceTwo" presStyleCnt="0"/>
      <dgm:spPr/>
    </dgm:pt>
    <dgm:pt modelId="{8E84A5E2-E04D-449A-A286-38D94F844105}" type="pres">
      <dgm:prSet presAssocID="{CEAE864B-5AE6-478E-A8B1-EA2EBBC79173}" presName="vertTwo" presStyleCnt="0"/>
      <dgm:spPr/>
    </dgm:pt>
    <dgm:pt modelId="{F52C2E9E-84BF-4D20-BFBA-9241181E08E7}" type="pres">
      <dgm:prSet presAssocID="{CEAE864B-5AE6-478E-A8B1-EA2EBBC79173}" presName="txTwo" presStyleLbl="node2" presStyleIdx="2" presStyleCnt="3">
        <dgm:presLayoutVars>
          <dgm:chPref val="3"/>
        </dgm:presLayoutVars>
      </dgm:prSet>
      <dgm:spPr/>
      <dgm:t>
        <a:bodyPr/>
        <a:lstStyle/>
        <a:p>
          <a:endParaRPr lang="en-US"/>
        </a:p>
      </dgm:t>
    </dgm:pt>
    <dgm:pt modelId="{4038C9E3-1CBF-449B-9A6D-886ED3F8D7AE}" type="pres">
      <dgm:prSet presAssocID="{CEAE864B-5AE6-478E-A8B1-EA2EBBC79173}" presName="parTransTwo" presStyleCnt="0"/>
      <dgm:spPr/>
    </dgm:pt>
    <dgm:pt modelId="{74269C13-7C12-4F77-88F6-3204AF9BDD30}" type="pres">
      <dgm:prSet presAssocID="{CEAE864B-5AE6-478E-A8B1-EA2EBBC79173}" presName="horzTwo" presStyleCnt="0"/>
      <dgm:spPr/>
    </dgm:pt>
    <dgm:pt modelId="{1A62AD70-3BD2-495B-A2B3-E1C190D041DB}" type="pres">
      <dgm:prSet presAssocID="{70A4B557-B946-45CA-87D8-9E8FACB23A66}" presName="vertThree" presStyleCnt="0"/>
      <dgm:spPr/>
    </dgm:pt>
    <dgm:pt modelId="{88829824-C7E7-4476-809F-A0A1ED9F5398}" type="pres">
      <dgm:prSet presAssocID="{70A4B557-B946-45CA-87D8-9E8FACB23A66}" presName="txThree" presStyleLbl="node3" presStyleIdx="5" presStyleCnt="7" custScaleX="111745">
        <dgm:presLayoutVars>
          <dgm:chPref val="3"/>
        </dgm:presLayoutVars>
      </dgm:prSet>
      <dgm:spPr/>
      <dgm:t>
        <a:bodyPr/>
        <a:lstStyle/>
        <a:p>
          <a:endParaRPr lang="en-US"/>
        </a:p>
      </dgm:t>
    </dgm:pt>
    <dgm:pt modelId="{BA8CD0F8-08CA-40F1-93A5-B6B50769525D}" type="pres">
      <dgm:prSet presAssocID="{70A4B557-B946-45CA-87D8-9E8FACB23A66}" presName="horzThree" presStyleCnt="0"/>
      <dgm:spPr/>
    </dgm:pt>
    <dgm:pt modelId="{FC8D0833-AC55-41CA-A388-0823CC1F56EA}" type="pres">
      <dgm:prSet presAssocID="{D48BCA7E-6CD6-4C1C-A172-EE6FC5A03068}" presName="sibSpaceThree" presStyleCnt="0"/>
      <dgm:spPr/>
    </dgm:pt>
    <dgm:pt modelId="{6E305EBC-6C32-4B79-813A-81CF4DDEAB4C}" type="pres">
      <dgm:prSet presAssocID="{CE218F0E-B484-45DB-83C5-B6F51BC543C8}" presName="vertThree" presStyleCnt="0"/>
      <dgm:spPr/>
    </dgm:pt>
    <dgm:pt modelId="{A27621C8-AF4F-4278-BCD5-F42DA122F47D}" type="pres">
      <dgm:prSet presAssocID="{CE218F0E-B484-45DB-83C5-B6F51BC543C8}" presName="txThree" presStyleLbl="node3" presStyleIdx="6" presStyleCnt="7">
        <dgm:presLayoutVars>
          <dgm:chPref val="3"/>
        </dgm:presLayoutVars>
      </dgm:prSet>
      <dgm:spPr/>
      <dgm:t>
        <a:bodyPr/>
        <a:lstStyle/>
        <a:p>
          <a:endParaRPr lang="en-US"/>
        </a:p>
      </dgm:t>
    </dgm:pt>
    <dgm:pt modelId="{C9D9636A-EEA9-44F8-A73E-2583B437DA32}" type="pres">
      <dgm:prSet presAssocID="{CE218F0E-B484-45DB-83C5-B6F51BC543C8}" presName="horzThree" presStyleCnt="0"/>
      <dgm:spPr/>
    </dgm:pt>
  </dgm:ptLst>
  <dgm:cxnLst>
    <dgm:cxn modelId="{2E0FC74E-FBF4-411E-9BA8-3395094046D6}" type="presOf" srcId="{CE218F0E-B484-45DB-83C5-B6F51BC543C8}" destId="{A27621C8-AF4F-4278-BCD5-F42DA122F47D}" srcOrd="0" destOrd="0" presId="urn:microsoft.com/office/officeart/2005/8/layout/architecture"/>
    <dgm:cxn modelId="{CDF37B93-A050-4F1D-AAF5-F12FF4053284}" type="presOf" srcId="{F0EFABFF-95A1-4526-BE3A-356A1599D53F}" destId="{95043D88-D3FF-4125-B64D-9CBA3ED718CC}" srcOrd="0" destOrd="0" presId="urn:microsoft.com/office/officeart/2005/8/layout/architecture"/>
    <dgm:cxn modelId="{EC26318C-0036-4EF4-96C0-70CEACB3E3EA}" srcId="{F032FC6E-CCB0-47DC-9B20-49C2E84B1CE3}" destId="{CEAE864B-5AE6-478E-A8B1-EA2EBBC79173}" srcOrd="2" destOrd="0" parTransId="{D98F5C7A-6909-49A7-AEDE-5E19FEA928BB}" sibTransId="{4633BC95-5558-452E-BCE5-399A825B3EF0}"/>
    <dgm:cxn modelId="{A6A688BB-A210-4BB7-98F2-4657E090484F}" type="presOf" srcId="{5DA8F836-83A9-43B7-B5AA-D191BDC26629}" destId="{5FDB8186-ECE0-4FD2-9C95-042C3B87DC49}" srcOrd="0" destOrd="0" presId="urn:microsoft.com/office/officeart/2005/8/layout/architecture"/>
    <dgm:cxn modelId="{6AF5A474-C963-4F77-98EA-2B276CF539FA}" type="presOf" srcId="{0BCA5000-F2B9-4638-A947-23F1A24AEC59}" destId="{0AD2B5A6-38A5-4984-9DC5-DB7847109AFF}" srcOrd="0" destOrd="0" presId="urn:microsoft.com/office/officeart/2005/8/layout/architecture"/>
    <dgm:cxn modelId="{4C4B8C9D-1DE0-4822-982D-93EAB190D235}" type="presOf" srcId="{70A4B557-B946-45CA-87D8-9E8FACB23A66}" destId="{88829824-C7E7-4476-809F-A0A1ED9F5398}" srcOrd="0" destOrd="0" presId="urn:microsoft.com/office/officeart/2005/8/layout/architecture"/>
    <dgm:cxn modelId="{CB4C621E-1B0E-4EE2-B158-8C7272550CEA}" type="presOf" srcId="{8AF4D3D0-9E6C-4767-AC1D-C137FFC98F69}" destId="{36EE7646-4AEB-4D71-9737-E6F220402847}" srcOrd="0" destOrd="0" presId="urn:microsoft.com/office/officeart/2005/8/layout/architecture"/>
    <dgm:cxn modelId="{A6B85DD7-7BF5-4A9D-9D79-45F263A9685B}" type="presOf" srcId="{4D7199F9-F51B-483E-804B-32E499BF38A5}" destId="{A2795E8C-0181-40BE-B7DB-C9D1B3EDB026}" srcOrd="0" destOrd="0" presId="urn:microsoft.com/office/officeart/2005/8/layout/architecture"/>
    <dgm:cxn modelId="{D05BD41D-3A8E-4C73-A082-673B649668C7}" srcId="{4A2BDFBE-C840-429C-B8A7-04EE2AFE3D39}" destId="{44DF5A25-E07E-49BF-837B-995BF88BABFD}" srcOrd="0" destOrd="0" parTransId="{346ABBC4-55E5-41CE-A2A9-0EF6F5838AA7}" sibTransId="{D95F5F2D-3E02-46DE-95B5-020317AABE92}"/>
    <dgm:cxn modelId="{B4FAE422-1B27-41D5-B315-C67CD828A305}" srcId="{4D7199F9-F51B-483E-804B-32E499BF38A5}" destId="{F032FC6E-CCB0-47DC-9B20-49C2E84B1CE3}" srcOrd="0" destOrd="0" parTransId="{D06E95AA-3319-4AF2-BC84-5CD9D091873A}" sibTransId="{CA49B656-930A-42B0-920B-A53F642A7BDA}"/>
    <dgm:cxn modelId="{108AB75C-EBF2-448F-B5FC-B235622A8480}" type="presOf" srcId="{12F03F51-2A7C-4503-A8BD-A11426BBF103}" destId="{48CDA778-A968-4BF6-B5C2-BC65FE18B6B9}" srcOrd="0" destOrd="0" presId="urn:microsoft.com/office/officeart/2005/8/layout/architecture"/>
    <dgm:cxn modelId="{24BD67F1-1C51-4391-9E7A-BD8C09A4036F}" type="presOf" srcId="{F032FC6E-CCB0-47DC-9B20-49C2E84B1CE3}" destId="{7BF0B8A7-3FFB-40F4-9D56-F15A53E16A1A}" srcOrd="0" destOrd="0" presId="urn:microsoft.com/office/officeart/2005/8/layout/architecture"/>
    <dgm:cxn modelId="{D6A82A1A-6739-4AE5-86CB-0C3A4AF7A774}" srcId="{4A2BDFBE-C840-429C-B8A7-04EE2AFE3D39}" destId="{F0EFABFF-95A1-4526-BE3A-356A1599D53F}" srcOrd="1" destOrd="0" parTransId="{CDA99F0D-28BB-41E9-B81B-902DD8E278EE}" sibTransId="{56259611-EFC5-41F2-93D4-0FEB766B880A}"/>
    <dgm:cxn modelId="{0ECFAA8D-8164-40AA-872F-EF885343758E}" srcId="{F032FC6E-CCB0-47DC-9B20-49C2E84B1CE3}" destId="{4A2BDFBE-C840-429C-B8A7-04EE2AFE3D39}" srcOrd="0" destOrd="0" parTransId="{6AAED46C-94DD-49B3-9745-105DBDCCF51B}" sibTransId="{C26A5D72-388D-4AA3-BBA2-B8A147A2A478}"/>
    <dgm:cxn modelId="{1D51BF13-DF48-45DC-9205-536A07E26AE8}" srcId="{4A2BDFBE-C840-429C-B8A7-04EE2AFE3D39}" destId="{12F03F51-2A7C-4503-A8BD-A11426BBF103}" srcOrd="2" destOrd="0" parTransId="{D19DC05B-DE4C-4074-9A45-496A9E51731B}" sibTransId="{BDE84EDD-D1D1-495E-B3E4-5274B0581D3B}"/>
    <dgm:cxn modelId="{EE11BCA7-3E10-4787-A99C-C7C9BFF5EC6D}" srcId="{F032FC6E-CCB0-47DC-9B20-49C2E84B1CE3}" destId="{8AF4D3D0-9E6C-4767-AC1D-C137FFC98F69}" srcOrd="1" destOrd="0" parTransId="{A71B1561-0001-4BD9-8A89-90EFB6AB3281}" sibTransId="{344CE22C-4420-43A3-B1BD-3E8F6571E65E}"/>
    <dgm:cxn modelId="{39FE8749-0002-4E04-B4BA-ACB5806B615C}" srcId="{CEAE864B-5AE6-478E-A8B1-EA2EBBC79173}" destId="{70A4B557-B946-45CA-87D8-9E8FACB23A66}" srcOrd="0" destOrd="0" parTransId="{2FFA9D4A-961C-4733-9194-D2D836951D3E}" sibTransId="{D48BCA7E-6CD6-4C1C-A172-EE6FC5A03068}"/>
    <dgm:cxn modelId="{DB1EF0BF-6BD4-43CA-807B-F395B53640DD}" srcId="{CEAE864B-5AE6-478E-A8B1-EA2EBBC79173}" destId="{CE218F0E-B484-45DB-83C5-B6F51BC543C8}" srcOrd="1" destOrd="0" parTransId="{400A94BE-5EC0-4AED-B8D0-4BF08C01F1BA}" sibTransId="{EBACA965-40D0-4F59-BAFD-17B2BDDB1C8D}"/>
    <dgm:cxn modelId="{2B095D0F-6A40-4CC9-B1FA-44ED7E55EBCF}" srcId="{8AF4D3D0-9E6C-4767-AC1D-C137FFC98F69}" destId="{0BCA5000-F2B9-4638-A947-23F1A24AEC59}" srcOrd="1" destOrd="0" parTransId="{2F97E7D0-8740-42EB-ADEE-9A1808C8F5F5}" sibTransId="{F8962DAC-5E0A-4B8E-B614-4B897B38C476}"/>
    <dgm:cxn modelId="{CC68CFDB-7697-4206-86CD-4355FEC43586}" srcId="{8AF4D3D0-9E6C-4767-AC1D-C137FFC98F69}" destId="{5DA8F836-83A9-43B7-B5AA-D191BDC26629}" srcOrd="0" destOrd="0" parTransId="{CD9AE69B-CC07-4F1D-BC29-C25D70ECCEB5}" sibTransId="{9070FDBB-654B-4CBC-80E8-F489F70A4372}"/>
    <dgm:cxn modelId="{EF52F890-7FB8-4137-8C64-58C2BA1B7EF5}" type="presOf" srcId="{44DF5A25-E07E-49BF-837B-995BF88BABFD}" destId="{F469B318-6D07-40F1-889D-BE8A303A4D27}" srcOrd="0" destOrd="0" presId="urn:microsoft.com/office/officeart/2005/8/layout/architecture"/>
    <dgm:cxn modelId="{AE8C2A53-56F8-4D18-92EA-9384CB285152}" type="presOf" srcId="{4A2BDFBE-C840-429C-B8A7-04EE2AFE3D39}" destId="{9A541597-C0DE-46E3-8731-3EFE5B3FE72D}" srcOrd="0" destOrd="0" presId="urn:microsoft.com/office/officeart/2005/8/layout/architecture"/>
    <dgm:cxn modelId="{E90A1855-EB2D-48B4-BAB6-A594703502E1}" type="presOf" srcId="{CEAE864B-5AE6-478E-A8B1-EA2EBBC79173}" destId="{F52C2E9E-84BF-4D20-BFBA-9241181E08E7}" srcOrd="0" destOrd="0" presId="urn:microsoft.com/office/officeart/2005/8/layout/architecture"/>
    <dgm:cxn modelId="{0263E065-0CFF-4095-9057-27BD2E6FF9F2}" type="presParOf" srcId="{A2795E8C-0181-40BE-B7DB-C9D1B3EDB026}" destId="{5A49763E-70E8-43C3-991D-F055C1FE349B}" srcOrd="0" destOrd="0" presId="urn:microsoft.com/office/officeart/2005/8/layout/architecture"/>
    <dgm:cxn modelId="{2B45D624-3DF4-4213-9E7C-8781C3143646}" type="presParOf" srcId="{5A49763E-70E8-43C3-991D-F055C1FE349B}" destId="{7BF0B8A7-3FFB-40F4-9D56-F15A53E16A1A}" srcOrd="0" destOrd="0" presId="urn:microsoft.com/office/officeart/2005/8/layout/architecture"/>
    <dgm:cxn modelId="{83737B45-ED8B-424B-861D-E527A89A1E30}" type="presParOf" srcId="{5A49763E-70E8-43C3-991D-F055C1FE349B}" destId="{C358A959-7EAD-4122-B592-9DDFAACBA0E7}" srcOrd="1" destOrd="0" presId="urn:microsoft.com/office/officeart/2005/8/layout/architecture"/>
    <dgm:cxn modelId="{BB3F51AE-69CD-4568-8DE0-6425F5D92309}" type="presParOf" srcId="{5A49763E-70E8-43C3-991D-F055C1FE349B}" destId="{C4264B98-03E2-4A06-A78D-44F70D1FAFD5}" srcOrd="2" destOrd="0" presId="urn:microsoft.com/office/officeart/2005/8/layout/architecture"/>
    <dgm:cxn modelId="{907F662B-5941-4F0B-A668-9228FAFF8F6F}" type="presParOf" srcId="{C4264B98-03E2-4A06-A78D-44F70D1FAFD5}" destId="{08D37B05-8D16-4C42-9E7A-D5A31220906E}" srcOrd="0" destOrd="0" presId="urn:microsoft.com/office/officeart/2005/8/layout/architecture"/>
    <dgm:cxn modelId="{A97FA057-350A-479C-9C68-F55FFAD4A952}" type="presParOf" srcId="{08D37B05-8D16-4C42-9E7A-D5A31220906E}" destId="{9A541597-C0DE-46E3-8731-3EFE5B3FE72D}" srcOrd="0" destOrd="0" presId="urn:microsoft.com/office/officeart/2005/8/layout/architecture"/>
    <dgm:cxn modelId="{40EC4880-31E9-4210-973E-CA72D3528CA0}" type="presParOf" srcId="{08D37B05-8D16-4C42-9E7A-D5A31220906E}" destId="{F3F993EE-36B1-4143-BBDC-781A54328B5B}" srcOrd="1" destOrd="0" presId="urn:microsoft.com/office/officeart/2005/8/layout/architecture"/>
    <dgm:cxn modelId="{ED611CD2-291E-4810-8A0D-9DF5EDA7903A}" type="presParOf" srcId="{08D37B05-8D16-4C42-9E7A-D5A31220906E}" destId="{2C5DF732-8F1A-4DC2-AD1A-19C863BBA05F}" srcOrd="2" destOrd="0" presId="urn:microsoft.com/office/officeart/2005/8/layout/architecture"/>
    <dgm:cxn modelId="{49CC210B-C97F-4C8B-86EE-2DE53E732A40}" type="presParOf" srcId="{2C5DF732-8F1A-4DC2-AD1A-19C863BBA05F}" destId="{2BA06696-F481-4662-AB36-E55AEEA6D7C7}" srcOrd="0" destOrd="0" presId="urn:microsoft.com/office/officeart/2005/8/layout/architecture"/>
    <dgm:cxn modelId="{0B8B02F0-5098-4481-B46D-2D017C722355}" type="presParOf" srcId="{2BA06696-F481-4662-AB36-E55AEEA6D7C7}" destId="{F469B318-6D07-40F1-889D-BE8A303A4D27}" srcOrd="0" destOrd="0" presId="urn:microsoft.com/office/officeart/2005/8/layout/architecture"/>
    <dgm:cxn modelId="{9F999BAE-7BE5-4203-BC9F-DB48416ACD40}" type="presParOf" srcId="{2BA06696-F481-4662-AB36-E55AEEA6D7C7}" destId="{6CFD0981-84E1-45E4-A113-8868A3FD780D}" srcOrd="1" destOrd="0" presId="urn:microsoft.com/office/officeart/2005/8/layout/architecture"/>
    <dgm:cxn modelId="{62FC8115-B102-421A-8B99-28BD4D3C3EDA}" type="presParOf" srcId="{2C5DF732-8F1A-4DC2-AD1A-19C863BBA05F}" destId="{935EE8F4-4DFA-48B5-8557-7C64F8EF3748}" srcOrd="1" destOrd="0" presId="urn:microsoft.com/office/officeart/2005/8/layout/architecture"/>
    <dgm:cxn modelId="{C13125B6-8863-457E-8E23-E0DC6DE06802}" type="presParOf" srcId="{2C5DF732-8F1A-4DC2-AD1A-19C863BBA05F}" destId="{C7063BCF-C627-494A-A4D2-713ABB8279A7}" srcOrd="2" destOrd="0" presId="urn:microsoft.com/office/officeart/2005/8/layout/architecture"/>
    <dgm:cxn modelId="{10807675-7F7F-4B1C-A3E9-6770F1AC55AE}" type="presParOf" srcId="{C7063BCF-C627-494A-A4D2-713ABB8279A7}" destId="{95043D88-D3FF-4125-B64D-9CBA3ED718CC}" srcOrd="0" destOrd="0" presId="urn:microsoft.com/office/officeart/2005/8/layout/architecture"/>
    <dgm:cxn modelId="{9599B341-BDC0-453C-809F-3DC87E5C2B2F}" type="presParOf" srcId="{C7063BCF-C627-494A-A4D2-713ABB8279A7}" destId="{A3FE99FF-57F3-4A8A-8B9A-6C29AC534C7E}" srcOrd="1" destOrd="0" presId="urn:microsoft.com/office/officeart/2005/8/layout/architecture"/>
    <dgm:cxn modelId="{4A6C58D5-8819-47BF-9B22-772B15316DB5}" type="presParOf" srcId="{2C5DF732-8F1A-4DC2-AD1A-19C863BBA05F}" destId="{D6DDFFAD-CBF9-4056-B4B5-2303C2AF745A}" srcOrd="3" destOrd="0" presId="urn:microsoft.com/office/officeart/2005/8/layout/architecture"/>
    <dgm:cxn modelId="{529AC82A-18E9-43B7-BA0F-931F63F07C0C}" type="presParOf" srcId="{2C5DF732-8F1A-4DC2-AD1A-19C863BBA05F}" destId="{DCAC9F8A-3B47-4AEE-91F3-24A9271114D1}" srcOrd="4" destOrd="0" presId="urn:microsoft.com/office/officeart/2005/8/layout/architecture"/>
    <dgm:cxn modelId="{E66FB427-8723-4792-92F5-287D596007E6}" type="presParOf" srcId="{DCAC9F8A-3B47-4AEE-91F3-24A9271114D1}" destId="{48CDA778-A968-4BF6-B5C2-BC65FE18B6B9}" srcOrd="0" destOrd="0" presId="urn:microsoft.com/office/officeart/2005/8/layout/architecture"/>
    <dgm:cxn modelId="{CD1A4BFB-5D5A-415C-B5E0-19280BC47997}" type="presParOf" srcId="{DCAC9F8A-3B47-4AEE-91F3-24A9271114D1}" destId="{F805874C-556D-45E2-A227-75BFF2C54DB3}" srcOrd="1" destOrd="0" presId="urn:microsoft.com/office/officeart/2005/8/layout/architecture"/>
    <dgm:cxn modelId="{6BA7535A-29AD-4B1A-8DB6-97F692E8786C}" type="presParOf" srcId="{C4264B98-03E2-4A06-A78D-44F70D1FAFD5}" destId="{AB31B6CF-0F07-4859-87DD-238CF293EC26}" srcOrd="1" destOrd="0" presId="urn:microsoft.com/office/officeart/2005/8/layout/architecture"/>
    <dgm:cxn modelId="{A0A542B0-45CC-4731-8334-D66C13820168}" type="presParOf" srcId="{C4264B98-03E2-4A06-A78D-44F70D1FAFD5}" destId="{D1582762-FC32-470D-B54D-C4C59FF8C06A}" srcOrd="2" destOrd="0" presId="urn:microsoft.com/office/officeart/2005/8/layout/architecture"/>
    <dgm:cxn modelId="{7884AC0B-0D0A-4AEF-9193-CFED11859FBB}" type="presParOf" srcId="{D1582762-FC32-470D-B54D-C4C59FF8C06A}" destId="{36EE7646-4AEB-4D71-9737-E6F220402847}" srcOrd="0" destOrd="0" presId="urn:microsoft.com/office/officeart/2005/8/layout/architecture"/>
    <dgm:cxn modelId="{AFC62A94-1D3A-47E8-B907-8426E4AA9F96}" type="presParOf" srcId="{D1582762-FC32-470D-B54D-C4C59FF8C06A}" destId="{FC870FBD-3C52-4992-B7EB-7AFFDE3B5179}" srcOrd="1" destOrd="0" presId="urn:microsoft.com/office/officeart/2005/8/layout/architecture"/>
    <dgm:cxn modelId="{1A2565EF-5613-4265-ABEF-EF0D125D3F48}" type="presParOf" srcId="{D1582762-FC32-470D-B54D-C4C59FF8C06A}" destId="{632DEADB-C4C9-4E01-BA70-BC6409239E7F}" srcOrd="2" destOrd="0" presId="urn:microsoft.com/office/officeart/2005/8/layout/architecture"/>
    <dgm:cxn modelId="{DBCA4A7F-1537-467D-A6DE-C2D3C00E0673}" type="presParOf" srcId="{632DEADB-C4C9-4E01-BA70-BC6409239E7F}" destId="{BB16AD8D-E1AF-47EB-AC18-1E6E19793D7C}" srcOrd="0" destOrd="0" presId="urn:microsoft.com/office/officeart/2005/8/layout/architecture"/>
    <dgm:cxn modelId="{97F60C4A-439C-4AFF-A552-B360DF5DBBC1}" type="presParOf" srcId="{BB16AD8D-E1AF-47EB-AC18-1E6E19793D7C}" destId="{5FDB8186-ECE0-4FD2-9C95-042C3B87DC49}" srcOrd="0" destOrd="0" presId="urn:microsoft.com/office/officeart/2005/8/layout/architecture"/>
    <dgm:cxn modelId="{110D61B8-23F7-4DE2-B69A-5AFB509C921C}" type="presParOf" srcId="{BB16AD8D-E1AF-47EB-AC18-1E6E19793D7C}" destId="{C233BE9A-8C92-4130-BD33-2A20BCB12DD4}" srcOrd="1" destOrd="0" presId="urn:microsoft.com/office/officeart/2005/8/layout/architecture"/>
    <dgm:cxn modelId="{0C9F4F79-0552-470B-AA11-4CC5F53C805D}" type="presParOf" srcId="{632DEADB-C4C9-4E01-BA70-BC6409239E7F}" destId="{64BB21B5-68BA-44CA-8E73-B4D3FBBEED66}" srcOrd="1" destOrd="0" presId="urn:microsoft.com/office/officeart/2005/8/layout/architecture"/>
    <dgm:cxn modelId="{866A8211-2F03-4B68-804B-4A753CC318B3}" type="presParOf" srcId="{632DEADB-C4C9-4E01-BA70-BC6409239E7F}" destId="{E04B8956-0D79-4879-8EB2-2357CE809D26}" srcOrd="2" destOrd="0" presId="urn:microsoft.com/office/officeart/2005/8/layout/architecture"/>
    <dgm:cxn modelId="{BF0C6A7C-E2B8-4421-8343-F724271A22CF}" type="presParOf" srcId="{E04B8956-0D79-4879-8EB2-2357CE809D26}" destId="{0AD2B5A6-38A5-4984-9DC5-DB7847109AFF}" srcOrd="0" destOrd="0" presId="urn:microsoft.com/office/officeart/2005/8/layout/architecture"/>
    <dgm:cxn modelId="{6FA8113F-89F0-4197-9E16-027B11E8ED4D}" type="presParOf" srcId="{E04B8956-0D79-4879-8EB2-2357CE809D26}" destId="{8F1CC90A-CB5F-4443-B278-65FB515AE318}" srcOrd="1" destOrd="0" presId="urn:microsoft.com/office/officeart/2005/8/layout/architecture"/>
    <dgm:cxn modelId="{6582F99E-9129-4C0C-96E5-4DF3DA5FDC87}" type="presParOf" srcId="{C4264B98-03E2-4A06-A78D-44F70D1FAFD5}" destId="{F201DAC6-A5E4-4401-B516-52E1BCD72DEE}" srcOrd="3" destOrd="0" presId="urn:microsoft.com/office/officeart/2005/8/layout/architecture"/>
    <dgm:cxn modelId="{3F7082F3-4EF3-400B-A729-6D31D350B615}" type="presParOf" srcId="{C4264B98-03E2-4A06-A78D-44F70D1FAFD5}" destId="{8E84A5E2-E04D-449A-A286-38D94F844105}" srcOrd="4" destOrd="0" presId="urn:microsoft.com/office/officeart/2005/8/layout/architecture"/>
    <dgm:cxn modelId="{EF692A91-285A-4E69-BC54-372C45009BE9}" type="presParOf" srcId="{8E84A5E2-E04D-449A-A286-38D94F844105}" destId="{F52C2E9E-84BF-4D20-BFBA-9241181E08E7}" srcOrd="0" destOrd="0" presId="urn:microsoft.com/office/officeart/2005/8/layout/architecture"/>
    <dgm:cxn modelId="{37B64F3F-CAD1-4358-A6B4-DE764735E969}" type="presParOf" srcId="{8E84A5E2-E04D-449A-A286-38D94F844105}" destId="{4038C9E3-1CBF-449B-9A6D-886ED3F8D7AE}" srcOrd="1" destOrd="0" presId="urn:microsoft.com/office/officeart/2005/8/layout/architecture"/>
    <dgm:cxn modelId="{F9A670B4-0450-46D5-BD9C-5B1A07FAA42B}" type="presParOf" srcId="{8E84A5E2-E04D-449A-A286-38D94F844105}" destId="{74269C13-7C12-4F77-88F6-3204AF9BDD30}" srcOrd="2" destOrd="0" presId="urn:microsoft.com/office/officeart/2005/8/layout/architecture"/>
    <dgm:cxn modelId="{F20BAA90-F5A7-4E68-B98E-E5FA7B162AD0}" type="presParOf" srcId="{74269C13-7C12-4F77-88F6-3204AF9BDD30}" destId="{1A62AD70-3BD2-495B-A2B3-E1C190D041DB}" srcOrd="0" destOrd="0" presId="urn:microsoft.com/office/officeart/2005/8/layout/architecture"/>
    <dgm:cxn modelId="{ACA48C6B-FBF9-4171-8C40-AA295903E2D1}" type="presParOf" srcId="{1A62AD70-3BD2-495B-A2B3-E1C190D041DB}" destId="{88829824-C7E7-4476-809F-A0A1ED9F5398}" srcOrd="0" destOrd="0" presId="urn:microsoft.com/office/officeart/2005/8/layout/architecture"/>
    <dgm:cxn modelId="{F77B1279-7DA3-4F9A-9EC4-1ECE41A4F0D8}" type="presParOf" srcId="{1A62AD70-3BD2-495B-A2B3-E1C190D041DB}" destId="{BA8CD0F8-08CA-40F1-93A5-B6B50769525D}" srcOrd="1" destOrd="0" presId="urn:microsoft.com/office/officeart/2005/8/layout/architecture"/>
    <dgm:cxn modelId="{D5A6EAE3-9CC1-40A8-8A34-D3E1BFB591BA}" type="presParOf" srcId="{74269C13-7C12-4F77-88F6-3204AF9BDD30}" destId="{FC8D0833-AC55-41CA-A388-0823CC1F56EA}" srcOrd="1" destOrd="0" presId="urn:microsoft.com/office/officeart/2005/8/layout/architecture"/>
    <dgm:cxn modelId="{24553728-F278-4AFF-8804-26B97E288C2E}" type="presParOf" srcId="{74269C13-7C12-4F77-88F6-3204AF9BDD30}" destId="{6E305EBC-6C32-4B79-813A-81CF4DDEAB4C}" srcOrd="2" destOrd="0" presId="urn:microsoft.com/office/officeart/2005/8/layout/architecture"/>
    <dgm:cxn modelId="{5B075680-A141-4FB1-B6F7-39D78E5FF29E}" type="presParOf" srcId="{6E305EBC-6C32-4B79-813A-81CF4DDEAB4C}" destId="{A27621C8-AF4F-4278-BCD5-F42DA122F47D}" srcOrd="0" destOrd="0" presId="urn:microsoft.com/office/officeart/2005/8/layout/architecture"/>
    <dgm:cxn modelId="{B24A5D26-E669-4D64-AFA0-9CD297C76D5D}" type="presParOf" srcId="{6E305EBC-6C32-4B79-813A-81CF4DDEAB4C}" destId="{C9D9636A-EEA9-44F8-A73E-2583B437DA32}"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38DE15-DDE0-4BD3-9A41-7F3CECCC42A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C261DEAC-F7AA-47A3-BAF6-A4204FAF521E}">
      <dgm:prSet phldrT="[Text]"/>
      <dgm:spPr/>
      <dgm:t>
        <a:bodyPr/>
        <a:lstStyle/>
        <a:p>
          <a:r>
            <a:rPr lang="en-US" dirty="0" smtClean="0"/>
            <a:t>Environment</a:t>
          </a:r>
          <a:endParaRPr lang="en-US" dirty="0"/>
        </a:p>
      </dgm:t>
    </dgm:pt>
    <dgm:pt modelId="{EDDF7D22-8765-495F-BC7C-25D836DFA5D2}" type="parTrans" cxnId="{1182A2D9-E680-42C7-95D1-D9726A588D70}">
      <dgm:prSet/>
      <dgm:spPr/>
      <dgm:t>
        <a:bodyPr/>
        <a:lstStyle/>
        <a:p>
          <a:endParaRPr lang="en-US"/>
        </a:p>
      </dgm:t>
    </dgm:pt>
    <dgm:pt modelId="{2E9CCF7E-A926-4E1C-99C8-2877BDF6135F}" type="sibTrans" cxnId="{1182A2D9-E680-42C7-95D1-D9726A588D70}">
      <dgm:prSet/>
      <dgm:spPr/>
      <dgm:t>
        <a:bodyPr/>
        <a:lstStyle/>
        <a:p>
          <a:endParaRPr lang="en-US"/>
        </a:p>
      </dgm:t>
    </dgm:pt>
    <dgm:pt modelId="{E1212E1E-F826-445A-849B-C1D082C4DC92}">
      <dgm:prSet phldrT="[Text]"/>
      <dgm:spPr/>
      <dgm:t>
        <a:bodyPr/>
        <a:lstStyle/>
        <a:p>
          <a:r>
            <a:rPr lang="en-US" dirty="0" smtClean="0"/>
            <a:t>Urban vs Rural</a:t>
          </a:r>
          <a:endParaRPr lang="en-US" dirty="0"/>
        </a:p>
      </dgm:t>
    </dgm:pt>
    <dgm:pt modelId="{544B8DDC-87FF-4492-95BF-118F4EE79ABD}" type="parTrans" cxnId="{B66D5BAD-EEDF-4832-A591-3C6883CE4AFF}">
      <dgm:prSet/>
      <dgm:spPr/>
      <dgm:t>
        <a:bodyPr/>
        <a:lstStyle/>
        <a:p>
          <a:endParaRPr lang="en-US"/>
        </a:p>
      </dgm:t>
    </dgm:pt>
    <dgm:pt modelId="{B09215D4-0012-476F-9A8F-B9AEE587EAD8}" type="sibTrans" cxnId="{B66D5BAD-EEDF-4832-A591-3C6883CE4AFF}">
      <dgm:prSet/>
      <dgm:spPr/>
      <dgm:t>
        <a:bodyPr/>
        <a:lstStyle/>
        <a:p>
          <a:endParaRPr lang="en-US"/>
        </a:p>
      </dgm:t>
    </dgm:pt>
    <dgm:pt modelId="{2F5F6F64-6CD0-4131-B071-0363E05F3683}">
      <dgm:prSet phldrT="[Text]"/>
      <dgm:spPr/>
      <dgm:t>
        <a:bodyPr/>
        <a:lstStyle/>
        <a:p>
          <a:r>
            <a:rPr lang="en-US" dirty="0" smtClean="0"/>
            <a:t>Service Area Coverage / Inter-County / Regional Connections</a:t>
          </a:r>
          <a:endParaRPr lang="en-US" dirty="0"/>
        </a:p>
      </dgm:t>
    </dgm:pt>
    <dgm:pt modelId="{CBC22D9C-7EBA-4DCC-B1A5-F7ECB01E8D63}" type="parTrans" cxnId="{A30228B7-ABB2-4939-A9C6-187BD1F3D66A}">
      <dgm:prSet/>
      <dgm:spPr/>
      <dgm:t>
        <a:bodyPr/>
        <a:lstStyle/>
        <a:p>
          <a:endParaRPr lang="en-US"/>
        </a:p>
      </dgm:t>
    </dgm:pt>
    <dgm:pt modelId="{755FCA89-B533-4ADC-9491-E334F35038FC}" type="sibTrans" cxnId="{A30228B7-ABB2-4939-A9C6-187BD1F3D66A}">
      <dgm:prSet/>
      <dgm:spPr/>
      <dgm:t>
        <a:bodyPr/>
        <a:lstStyle/>
        <a:p>
          <a:endParaRPr lang="en-US"/>
        </a:p>
      </dgm:t>
    </dgm:pt>
    <dgm:pt modelId="{B2731352-CE2E-4D3C-9586-8C615781532A}">
      <dgm:prSet phldrT="[Text]"/>
      <dgm:spPr/>
      <dgm:t>
        <a:bodyPr/>
        <a:lstStyle/>
        <a:p>
          <a:r>
            <a:rPr lang="en-US" dirty="0" smtClean="0"/>
            <a:t>Operations</a:t>
          </a:r>
          <a:endParaRPr lang="en-US" dirty="0"/>
        </a:p>
      </dgm:t>
    </dgm:pt>
    <dgm:pt modelId="{8A9AB21A-B3A7-4E27-BE50-F1448683CDED}" type="parTrans" cxnId="{F1DE7ABD-BC21-437F-9019-1ACFA232931E}">
      <dgm:prSet/>
      <dgm:spPr/>
      <dgm:t>
        <a:bodyPr/>
        <a:lstStyle/>
        <a:p>
          <a:endParaRPr lang="en-US"/>
        </a:p>
      </dgm:t>
    </dgm:pt>
    <dgm:pt modelId="{EEAE1464-C637-431F-8966-8546D2169717}" type="sibTrans" cxnId="{F1DE7ABD-BC21-437F-9019-1ACFA232931E}">
      <dgm:prSet/>
      <dgm:spPr/>
      <dgm:t>
        <a:bodyPr/>
        <a:lstStyle/>
        <a:p>
          <a:endParaRPr lang="en-US"/>
        </a:p>
      </dgm:t>
    </dgm:pt>
    <dgm:pt modelId="{1F5BAE68-43F5-4370-B551-5C77DE611030}">
      <dgm:prSet phldrT="[Text]"/>
      <dgm:spPr/>
      <dgm:t>
        <a:bodyPr/>
        <a:lstStyle/>
        <a:p>
          <a:r>
            <a:rPr lang="en-US" dirty="0" smtClean="0"/>
            <a:t>Service Type</a:t>
          </a:r>
          <a:endParaRPr lang="en-US" dirty="0"/>
        </a:p>
      </dgm:t>
    </dgm:pt>
    <dgm:pt modelId="{56CDFBAE-1C1F-4CEE-89DF-921E246FE5FE}" type="parTrans" cxnId="{0CD6F7CD-6EAC-4AC6-9336-4C570BD194E4}">
      <dgm:prSet/>
      <dgm:spPr/>
      <dgm:t>
        <a:bodyPr/>
        <a:lstStyle/>
        <a:p>
          <a:endParaRPr lang="en-US"/>
        </a:p>
      </dgm:t>
    </dgm:pt>
    <dgm:pt modelId="{25EEEB6A-80D1-4014-8A2D-A53250F50251}" type="sibTrans" cxnId="{0CD6F7CD-6EAC-4AC6-9336-4C570BD194E4}">
      <dgm:prSet/>
      <dgm:spPr/>
      <dgm:t>
        <a:bodyPr/>
        <a:lstStyle/>
        <a:p>
          <a:endParaRPr lang="en-US"/>
        </a:p>
      </dgm:t>
    </dgm:pt>
    <dgm:pt modelId="{365C1E1B-A041-4C5D-815C-558477ECA4FE}">
      <dgm:prSet phldrT="[Text]"/>
      <dgm:spPr/>
      <dgm:t>
        <a:bodyPr/>
        <a:lstStyle/>
        <a:p>
          <a:r>
            <a:rPr lang="en-US" dirty="0" smtClean="0"/>
            <a:t>Contracting</a:t>
          </a:r>
          <a:endParaRPr lang="en-US" dirty="0"/>
        </a:p>
      </dgm:t>
    </dgm:pt>
    <dgm:pt modelId="{76E00501-9E82-457E-9072-510391AEFE1E}" type="parTrans" cxnId="{ACBEA620-D934-435A-A6A8-49225A9A2392}">
      <dgm:prSet/>
      <dgm:spPr/>
      <dgm:t>
        <a:bodyPr/>
        <a:lstStyle/>
        <a:p>
          <a:endParaRPr lang="en-US"/>
        </a:p>
      </dgm:t>
    </dgm:pt>
    <dgm:pt modelId="{AE2FB7DF-6CF0-4CA0-9277-55202EE2FCAA}" type="sibTrans" cxnId="{ACBEA620-D934-435A-A6A8-49225A9A2392}">
      <dgm:prSet/>
      <dgm:spPr/>
      <dgm:t>
        <a:bodyPr/>
        <a:lstStyle/>
        <a:p>
          <a:endParaRPr lang="en-US"/>
        </a:p>
      </dgm:t>
    </dgm:pt>
    <dgm:pt modelId="{C45F2A56-E256-44F7-B5A8-E35C6CCA39C1}">
      <dgm:prSet phldrT="[Text]"/>
      <dgm:spPr/>
      <dgm:t>
        <a:bodyPr/>
        <a:lstStyle/>
        <a:p>
          <a:r>
            <a:rPr lang="en-US" dirty="0" smtClean="0"/>
            <a:t>Fare Systems</a:t>
          </a:r>
          <a:endParaRPr lang="en-US" dirty="0"/>
        </a:p>
      </dgm:t>
    </dgm:pt>
    <dgm:pt modelId="{C5FB5E69-42C2-4F9D-A8C8-DDEC5EF55E75}" type="parTrans" cxnId="{C7B65269-E4D1-41D4-AA69-BA26E0830E95}">
      <dgm:prSet/>
      <dgm:spPr/>
      <dgm:t>
        <a:bodyPr/>
        <a:lstStyle/>
        <a:p>
          <a:endParaRPr lang="en-US"/>
        </a:p>
      </dgm:t>
    </dgm:pt>
    <dgm:pt modelId="{FBF4A9F5-8A1E-491E-A455-1C2950A27553}" type="sibTrans" cxnId="{C7B65269-E4D1-41D4-AA69-BA26E0830E95}">
      <dgm:prSet/>
      <dgm:spPr/>
      <dgm:t>
        <a:bodyPr/>
        <a:lstStyle/>
        <a:p>
          <a:endParaRPr lang="en-US"/>
        </a:p>
      </dgm:t>
    </dgm:pt>
    <dgm:pt modelId="{A4F639DE-08EC-4CB6-B39F-0A52EE5C0B2A}">
      <dgm:prSet phldrT="[Text]"/>
      <dgm:spPr/>
      <dgm:t>
        <a:bodyPr/>
        <a:lstStyle/>
        <a:p>
          <a:r>
            <a:rPr lang="en-US" dirty="0" smtClean="0"/>
            <a:t>Fares</a:t>
          </a:r>
          <a:endParaRPr lang="en-US" dirty="0"/>
        </a:p>
      </dgm:t>
    </dgm:pt>
    <dgm:pt modelId="{82A19928-E713-4C2B-8A04-F42FE86471AA}" type="parTrans" cxnId="{D2096A83-6307-40BF-B8B7-156703F26234}">
      <dgm:prSet/>
      <dgm:spPr/>
      <dgm:t>
        <a:bodyPr/>
        <a:lstStyle/>
        <a:p>
          <a:endParaRPr lang="en-US"/>
        </a:p>
      </dgm:t>
    </dgm:pt>
    <dgm:pt modelId="{06D5577B-6DAE-4692-A836-98587BC5AF8F}" type="sibTrans" cxnId="{D2096A83-6307-40BF-B8B7-156703F26234}">
      <dgm:prSet/>
      <dgm:spPr/>
      <dgm:t>
        <a:bodyPr/>
        <a:lstStyle/>
        <a:p>
          <a:endParaRPr lang="en-US"/>
        </a:p>
      </dgm:t>
    </dgm:pt>
    <dgm:pt modelId="{49FE54C1-1A77-4868-86E8-0173D896505D}">
      <dgm:prSet phldrT="[Text]"/>
      <dgm:spPr/>
      <dgm:t>
        <a:bodyPr/>
        <a:lstStyle/>
        <a:p>
          <a:r>
            <a:rPr lang="en-US" dirty="0" smtClean="0"/>
            <a:t>Media</a:t>
          </a:r>
          <a:endParaRPr lang="en-US" dirty="0"/>
        </a:p>
      </dgm:t>
    </dgm:pt>
    <dgm:pt modelId="{279110D0-7B0F-43FA-851F-B852AAA8E0D0}" type="parTrans" cxnId="{16A934E5-DCC9-41D5-A400-710C36B65789}">
      <dgm:prSet/>
      <dgm:spPr/>
      <dgm:t>
        <a:bodyPr/>
        <a:lstStyle/>
        <a:p>
          <a:endParaRPr lang="en-US"/>
        </a:p>
      </dgm:t>
    </dgm:pt>
    <dgm:pt modelId="{92C45FC6-8689-4084-901C-A4461288C02E}" type="sibTrans" cxnId="{16A934E5-DCC9-41D5-A400-710C36B65789}">
      <dgm:prSet/>
      <dgm:spPr/>
      <dgm:t>
        <a:bodyPr/>
        <a:lstStyle/>
        <a:p>
          <a:endParaRPr lang="en-US"/>
        </a:p>
      </dgm:t>
    </dgm:pt>
    <dgm:pt modelId="{0DCCC5B0-C886-4A70-9067-626C3591DBA2}">
      <dgm:prSet phldrT="[Text]"/>
      <dgm:spPr/>
      <dgm:t>
        <a:bodyPr/>
        <a:lstStyle/>
        <a:p>
          <a:r>
            <a:rPr lang="en-US" dirty="0" smtClean="0"/>
            <a:t>Access</a:t>
          </a:r>
          <a:endParaRPr lang="en-US" dirty="0"/>
        </a:p>
      </dgm:t>
    </dgm:pt>
    <dgm:pt modelId="{9EE22757-3CDC-4FC9-9799-62AD8E3C7735}" type="parTrans" cxnId="{5840D2CF-3FEE-4B6B-A832-EC257DE8EC09}">
      <dgm:prSet/>
      <dgm:spPr/>
      <dgm:t>
        <a:bodyPr/>
        <a:lstStyle/>
        <a:p>
          <a:endParaRPr lang="en-US"/>
        </a:p>
      </dgm:t>
    </dgm:pt>
    <dgm:pt modelId="{EEAF3D34-BF1F-43ED-82F1-1B5B914FC9F9}" type="sibTrans" cxnId="{5840D2CF-3FEE-4B6B-A832-EC257DE8EC09}">
      <dgm:prSet/>
      <dgm:spPr/>
      <dgm:t>
        <a:bodyPr/>
        <a:lstStyle/>
        <a:p>
          <a:endParaRPr lang="en-US"/>
        </a:p>
      </dgm:t>
    </dgm:pt>
    <dgm:pt modelId="{EACD1832-986B-44DB-95F0-ED0281AD98F0}">
      <dgm:prSet phldrT="[Text]"/>
      <dgm:spPr/>
      <dgm:t>
        <a:bodyPr/>
        <a:lstStyle/>
        <a:p>
          <a:r>
            <a:rPr lang="en-US" dirty="0" smtClean="0"/>
            <a:t>Local Traffic Conditions</a:t>
          </a:r>
          <a:endParaRPr lang="en-US" dirty="0"/>
        </a:p>
      </dgm:t>
    </dgm:pt>
    <dgm:pt modelId="{34F0F9E7-93BC-4662-9CEC-B67837058D95}" type="parTrans" cxnId="{E9FD0DEB-465E-4ACB-A900-A47FDED740F0}">
      <dgm:prSet/>
      <dgm:spPr/>
      <dgm:t>
        <a:bodyPr/>
        <a:lstStyle/>
        <a:p>
          <a:endParaRPr lang="en-US"/>
        </a:p>
      </dgm:t>
    </dgm:pt>
    <dgm:pt modelId="{98FFAA28-4683-4C7F-BC00-717F7AC7390E}" type="sibTrans" cxnId="{E9FD0DEB-465E-4ACB-A900-A47FDED740F0}">
      <dgm:prSet/>
      <dgm:spPr/>
      <dgm:t>
        <a:bodyPr/>
        <a:lstStyle/>
        <a:p>
          <a:endParaRPr lang="en-US"/>
        </a:p>
      </dgm:t>
    </dgm:pt>
    <dgm:pt modelId="{5D9455EA-F6BF-49FC-B96D-DA96695F8944}">
      <dgm:prSet phldrT="[Text]"/>
      <dgm:spPr/>
      <dgm:t>
        <a:bodyPr/>
        <a:lstStyle/>
        <a:p>
          <a:r>
            <a:rPr lang="en-US" dirty="0" smtClean="0"/>
            <a:t>Identification</a:t>
          </a:r>
          <a:endParaRPr lang="en-US" dirty="0"/>
        </a:p>
      </dgm:t>
    </dgm:pt>
    <dgm:pt modelId="{84965FC8-B869-4B6C-9CB9-5495A20F91FB}" type="parTrans" cxnId="{E5D286D8-65E1-4B36-8BDF-ED93C2D743F8}">
      <dgm:prSet/>
      <dgm:spPr/>
      <dgm:t>
        <a:bodyPr/>
        <a:lstStyle/>
        <a:p>
          <a:endParaRPr lang="en-US"/>
        </a:p>
      </dgm:t>
    </dgm:pt>
    <dgm:pt modelId="{814086B8-3FE5-492B-928E-AB96A5A60CA7}" type="sibTrans" cxnId="{E5D286D8-65E1-4B36-8BDF-ED93C2D743F8}">
      <dgm:prSet/>
      <dgm:spPr/>
      <dgm:t>
        <a:bodyPr/>
        <a:lstStyle/>
        <a:p>
          <a:endParaRPr lang="en-US"/>
        </a:p>
      </dgm:t>
    </dgm:pt>
    <dgm:pt modelId="{197A849D-4C8D-4C93-AD46-41229B7D54E4}" type="pres">
      <dgm:prSet presAssocID="{A938DE15-DDE0-4BD3-9A41-7F3CECCC42AF}" presName="linear" presStyleCnt="0">
        <dgm:presLayoutVars>
          <dgm:dir/>
          <dgm:resizeHandles val="exact"/>
        </dgm:presLayoutVars>
      </dgm:prSet>
      <dgm:spPr/>
      <dgm:t>
        <a:bodyPr/>
        <a:lstStyle/>
        <a:p>
          <a:endParaRPr lang="en-US"/>
        </a:p>
      </dgm:t>
    </dgm:pt>
    <dgm:pt modelId="{12E7F687-1131-4630-9713-24A4F5D09789}" type="pres">
      <dgm:prSet presAssocID="{C261DEAC-F7AA-47A3-BAF6-A4204FAF521E}" presName="comp" presStyleCnt="0"/>
      <dgm:spPr/>
    </dgm:pt>
    <dgm:pt modelId="{855C9A97-6F48-443D-9F26-AA7483329344}" type="pres">
      <dgm:prSet presAssocID="{C261DEAC-F7AA-47A3-BAF6-A4204FAF521E}" presName="box" presStyleLbl="node1" presStyleIdx="0" presStyleCnt="3"/>
      <dgm:spPr/>
      <dgm:t>
        <a:bodyPr/>
        <a:lstStyle/>
        <a:p>
          <a:endParaRPr lang="en-US"/>
        </a:p>
      </dgm:t>
    </dgm:pt>
    <dgm:pt modelId="{33671D0D-6BE3-4B17-905A-ED8ECF573226}" type="pres">
      <dgm:prSet presAssocID="{C261DEAC-F7AA-47A3-BAF6-A4204FAF521E}"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C8D47D19-D730-4AD0-B37B-6A4F3ECC3FE3}" type="pres">
      <dgm:prSet presAssocID="{C261DEAC-F7AA-47A3-BAF6-A4204FAF521E}" presName="text" presStyleLbl="node1" presStyleIdx="0" presStyleCnt="3">
        <dgm:presLayoutVars>
          <dgm:bulletEnabled val="1"/>
        </dgm:presLayoutVars>
      </dgm:prSet>
      <dgm:spPr/>
      <dgm:t>
        <a:bodyPr/>
        <a:lstStyle/>
        <a:p>
          <a:endParaRPr lang="en-US"/>
        </a:p>
      </dgm:t>
    </dgm:pt>
    <dgm:pt modelId="{F8A4BBE7-EA22-468F-A8F6-71D562524554}" type="pres">
      <dgm:prSet presAssocID="{2E9CCF7E-A926-4E1C-99C8-2877BDF6135F}" presName="spacer" presStyleCnt="0"/>
      <dgm:spPr/>
    </dgm:pt>
    <dgm:pt modelId="{5A0B6931-B606-4166-8D64-28128C3A6816}" type="pres">
      <dgm:prSet presAssocID="{B2731352-CE2E-4D3C-9586-8C615781532A}" presName="comp" presStyleCnt="0"/>
      <dgm:spPr/>
    </dgm:pt>
    <dgm:pt modelId="{EDC0C229-DDB6-4011-A0C6-246147DE4AC3}" type="pres">
      <dgm:prSet presAssocID="{B2731352-CE2E-4D3C-9586-8C615781532A}" presName="box" presStyleLbl="node1" presStyleIdx="1" presStyleCnt="3"/>
      <dgm:spPr/>
      <dgm:t>
        <a:bodyPr/>
        <a:lstStyle/>
        <a:p>
          <a:endParaRPr lang="en-US"/>
        </a:p>
      </dgm:t>
    </dgm:pt>
    <dgm:pt modelId="{95AE0D3B-61F7-4AE7-A37E-9C5EED43486F}" type="pres">
      <dgm:prSet presAssocID="{B2731352-CE2E-4D3C-9586-8C615781532A}"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95101171-77DC-4523-83ED-303C957497FC}" type="pres">
      <dgm:prSet presAssocID="{B2731352-CE2E-4D3C-9586-8C615781532A}" presName="text" presStyleLbl="node1" presStyleIdx="1" presStyleCnt="3">
        <dgm:presLayoutVars>
          <dgm:bulletEnabled val="1"/>
        </dgm:presLayoutVars>
      </dgm:prSet>
      <dgm:spPr/>
      <dgm:t>
        <a:bodyPr/>
        <a:lstStyle/>
        <a:p>
          <a:endParaRPr lang="en-US"/>
        </a:p>
      </dgm:t>
    </dgm:pt>
    <dgm:pt modelId="{357980A1-8BED-42DF-99DF-F17CFAFAE65E}" type="pres">
      <dgm:prSet presAssocID="{EEAE1464-C637-431F-8966-8546D2169717}" presName="spacer" presStyleCnt="0"/>
      <dgm:spPr/>
    </dgm:pt>
    <dgm:pt modelId="{90DD4F20-986F-4162-BF2A-4EE297F5EA60}" type="pres">
      <dgm:prSet presAssocID="{C45F2A56-E256-44F7-B5A8-E35C6CCA39C1}" presName="comp" presStyleCnt="0"/>
      <dgm:spPr/>
    </dgm:pt>
    <dgm:pt modelId="{C6349C5C-C93B-4C4F-9A9A-A7387364047C}" type="pres">
      <dgm:prSet presAssocID="{C45F2A56-E256-44F7-B5A8-E35C6CCA39C1}" presName="box" presStyleLbl="node1" presStyleIdx="2" presStyleCnt="3"/>
      <dgm:spPr/>
      <dgm:t>
        <a:bodyPr/>
        <a:lstStyle/>
        <a:p>
          <a:endParaRPr lang="en-US"/>
        </a:p>
      </dgm:t>
    </dgm:pt>
    <dgm:pt modelId="{6FDD5D12-3B8B-4E1F-B812-183DB758A4F7}" type="pres">
      <dgm:prSet presAssocID="{C45F2A56-E256-44F7-B5A8-E35C6CCA39C1}"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dgm:spPr>
      <dgm:t>
        <a:bodyPr/>
        <a:lstStyle/>
        <a:p>
          <a:endParaRPr lang="en-US"/>
        </a:p>
      </dgm:t>
    </dgm:pt>
    <dgm:pt modelId="{0ABB6E61-492B-47E7-A11C-B31E0BCCB93E}" type="pres">
      <dgm:prSet presAssocID="{C45F2A56-E256-44F7-B5A8-E35C6CCA39C1}" presName="text" presStyleLbl="node1" presStyleIdx="2" presStyleCnt="3">
        <dgm:presLayoutVars>
          <dgm:bulletEnabled val="1"/>
        </dgm:presLayoutVars>
      </dgm:prSet>
      <dgm:spPr/>
      <dgm:t>
        <a:bodyPr/>
        <a:lstStyle/>
        <a:p>
          <a:endParaRPr lang="en-US"/>
        </a:p>
      </dgm:t>
    </dgm:pt>
  </dgm:ptLst>
  <dgm:cxnLst>
    <dgm:cxn modelId="{04B5642C-C065-4FA0-AB89-B3E21F15B3BD}" type="presOf" srcId="{0DCCC5B0-C886-4A70-9067-626C3591DBA2}" destId="{C8D47D19-D730-4AD0-B37B-6A4F3ECC3FE3}" srcOrd="1" destOrd="3" presId="urn:microsoft.com/office/officeart/2005/8/layout/vList4"/>
    <dgm:cxn modelId="{E5D286D8-65E1-4B36-8BDF-ED93C2D743F8}" srcId="{C45F2A56-E256-44F7-B5A8-E35C6CCA39C1}" destId="{5D9455EA-F6BF-49FC-B96D-DA96695F8944}" srcOrd="2" destOrd="0" parTransId="{84965FC8-B869-4B6C-9CB9-5495A20F91FB}" sibTransId="{814086B8-3FE5-492B-928E-AB96A5A60CA7}"/>
    <dgm:cxn modelId="{13C0E54C-6012-42BF-A9AE-B96DA7EF3ED6}" type="presOf" srcId="{1F5BAE68-43F5-4370-B551-5C77DE611030}" destId="{95101171-77DC-4523-83ED-303C957497FC}" srcOrd="1" destOrd="1" presId="urn:microsoft.com/office/officeart/2005/8/layout/vList4"/>
    <dgm:cxn modelId="{7D33667F-0A50-451A-898A-468A23AB7DCE}" type="presOf" srcId="{B2731352-CE2E-4D3C-9586-8C615781532A}" destId="{EDC0C229-DDB6-4011-A0C6-246147DE4AC3}" srcOrd="0" destOrd="0" presId="urn:microsoft.com/office/officeart/2005/8/layout/vList4"/>
    <dgm:cxn modelId="{D2096A83-6307-40BF-B8B7-156703F26234}" srcId="{C45F2A56-E256-44F7-B5A8-E35C6CCA39C1}" destId="{A4F639DE-08EC-4CB6-B39F-0A52EE5C0B2A}" srcOrd="0" destOrd="0" parTransId="{82A19928-E713-4C2B-8A04-F42FE86471AA}" sibTransId="{06D5577B-6DAE-4692-A836-98587BC5AF8F}"/>
    <dgm:cxn modelId="{10DAF8F4-9949-49C4-9E22-37ED22ADB896}" type="presOf" srcId="{C45F2A56-E256-44F7-B5A8-E35C6CCA39C1}" destId="{0ABB6E61-492B-47E7-A11C-B31E0BCCB93E}" srcOrd="1" destOrd="0" presId="urn:microsoft.com/office/officeart/2005/8/layout/vList4"/>
    <dgm:cxn modelId="{ACBEA620-D934-435A-A6A8-49225A9A2392}" srcId="{B2731352-CE2E-4D3C-9586-8C615781532A}" destId="{365C1E1B-A041-4C5D-815C-558477ECA4FE}" srcOrd="2" destOrd="0" parTransId="{76E00501-9E82-457E-9072-510391AEFE1E}" sibTransId="{AE2FB7DF-6CF0-4CA0-9277-55202EE2FCAA}"/>
    <dgm:cxn modelId="{C0A3BDDE-9430-4578-BF3B-D6E1E2DE3CD5}" type="presOf" srcId="{1F5BAE68-43F5-4370-B551-5C77DE611030}" destId="{EDC0C229-DDB6-4011-A0C6-246147DE4AC3}" srcOrd="0" destOrd="1" presId="urn:microsoft.com/office/officeart/2005/8/layout/vList4"/>
    <dgm:cxn modelId="{C6A68FB6-B45C-4049-AEA8-916C39A7FEAC}" type="presOf" srcId="{E1212E1E-F826-445A-849B-C1D082C4DC92}" destId="{C8D47D19-D730-4AD0-B37B-6A4F3ECC3FE3}" srcOrd="1" destOrd="1" presId="urn:microsoft.com/office/officeart/2005/8/layout/vList4"/>
    <dgm:cxn modelId="{80B47F8C-E1E2-4A4B-8811-982A5C1D4401}" type="presOf" srcId="{5D9455EA-F6BF-49FC-B96D-DA96695F8944}" destId="{0ABB6E61-492B-47E7-A11C-B31E0BCCB93E}" srcOrd="1" destOrd="3" presId="urn:microsoft.com/office/officeart/2005/8/layout/vList4"/>
    <dgm:cxn modelId="{A30228B7-ABB2-4939-A9C6-187BD1F3D66A}" srcId="{C261DEAC-F7AA-47A3-BAF6-A4204FAF521E}" destId="{2F5F6F64-6CD0-4131-B071-0363E05F3683}" srcOrd="1" destOrd="0" parTransId="{CBC22D9C-7EBA-4DCC-B1A5-F7ECB01E8D63}" sibTransId="{755FCA89-B533-4ADC-9491-E334F35038FC}"/>
    <dgm:cxn modelId="{6096D892-E509-4E76-B6FC-BA596C5E5344}" type="presOf" srcId="{C45F2A56-E256-44F7-B5A8-E35C6CCA39C1}" destId="{C6349C5C-C93B-4C4F-9A9A-A7387364047C}" srcOrd="0" destOrd="0" presId="urn:microsoft.com/office/officeart/2005/8/layout/vList4"/>
    <dgm:cxn modelId="{C8BE62E4-41DD-45D2-B5DF-37B1168CA8AA}" type="presOf" srcId="{49FE54C1-1A77-4868-86E8-0173D896505D}" destId="{C6349C5C-C93B-4C4F-9A9A-A7387364047C}" srcOrd="0" destOrd="2" presId="urn:microsoft.com/office/officeart/2005/8/layout/vList4"/>
    <dgm:cxn modelId="{D937AD3D-AC95-4E95-82D4-98E4D22DA214}" type="presOf" srcId="{A4F639DE-08EC-4CB6-B39F-0A52EE5C0B2A}" destId="{C6349C5C-C93B-4C4F-9A9A-A7387364047C}" srcOrd="0" destOrd="1" presId="urn:microsoft.com/office/officeart/2005/8/layout/vList4"/>
    <dgm:cxn modelId="{20BD0959-DC6D-40F0-ACC2-A607A250522E}" type="presOf" srcId="{B2731352-CE2E-4D3C-9586-8C615781532A}" destId="{95101171-77DC-4523-83ED-303C957497FC}" srcOrd="1" destOrd="0" presId="urn:microsoft.com/office/officeart/2005/8/layout/vList4"/>
    <dgm:cxn modelId="{CE8EF951-AFD4-4B57-8EF0-49DBA00F5E64}" type="presOf" srcId="{49FE54C1-1A77-4868-86E8-0173D896505D}" destId="{0ABB6E61-492B-47E7-A11C-B31E0BCCB93E}" srcOrd="1" destOrd="2" presId="urn:microsoft.com/office/officeart/2005/8/layout/vList4"/>
    <dgm:cxn modelId="{E8445EA6-8F87-4271-9561-585329C5FA05}" type="presOf" srcId="{365C1E1B-A041-4C5D-815C-558477ECA4FE}" destId="{95101171-77DC-4523-83ED-303C957497FC}" srcOrd="1" destOrd="3" presId="urn:microsoft.com/office/officeart/2005/8/layout/vList4"/>
    <dgm:cxn modelId="{39C34BB7-23D6-45EB-B863-F0DA801613DE}" type="presOf" srcId="{0DCCC5B0-C886-4A70-9067-626C3591DBA2}" destId="{855C9A97-6F48-443D-9F26-AA7483329344}" srcOrd="0" destOrd="3" presId="urn:microsoft.com/office/officeart/2005/8/layout/vList4"/>
    <dgm:cxn modelId="{DBD6E333-19ED-433E-A003-82B735B3D5EC}" type="presOf" srcId="{C261DEAC-F7AA-47A3-BAF6-A4204FAF521E}" destId="{855C9A97-6F48-443D-9F26-AA7483329344}" srcOrd="0" destOrd="0" presId="urn:microsoft.com/office/officeart/2005/8/layout/vList4"/>
    <dgm:cxn modelId="{4CC7F351-E8C4-40F5-99BA-549B7674831F}" type="presOf" srcId="{E1212E1E-F826-445A-849B-C1D082C4DC92}" destId="{855C9A97-6F48-443D-9F26-AA7483329344}" srcOrd="0" destOrd="1" presId="urn:microsoft.com/office/officeart/2005/8/layout/vList4"/>
    <dgm:cxn modelId="{A1BB6783-2F38-49C0-A425-27E2BA16B2FB}" type="presOf" srcId="{5D9455EA-F6BF-49FC-B96D-DA96695F8944}" destId="{C6349C5C-C93B-4C4F-9A9A-A7387364047C}" srcOrd="0" destOrd="3" presId="urn:microsoft.com/office/officeart/2005/8/layout/vList4"/>
    <dgm:cxn modelId="{0F17A33E-5EE1-4F11-85BB-13F05C929698}" type="presOf" srcId="{EACD1832-986B-44DB-95F0-ED0281AD98F0}" destId="{EDC0C229-DDB6-4011-A0C6-246147DE4AC3}" srcOrd="0" destOrd="2" presId="urn:microsoft.com/office/officeart/2005/8/layout/vList4"/>
    <dgm:cxn modelId="{C7B65269-E4D1-41D4-AA69-BA26E0830E95}" srcId="{A938DE15-DDE0-4BD3-9A41-7F3CECCC42AF}" destId="{C45F2A56-E256-44F7-B5A8-E35C6CCA39C1}" srcOrd="2" destOrd="0" parTransId="{C5FB5E69-42C2-4F9D-A8C8-DDEC5EF55E75}" sibTransId="{FBF4A9F5-8A1E-491E-A455-1C2950A27553}"/>
    <dgm:cxn modelId="{F1DE7ABD-BC21-437F-9019-1ACFA232931E}" srcId="{A938DE15-DDE0-4BD3-9A41-7F3CECCC42AF}" destId="{B2731352-CE2E-4D3C-9586-8C615781532A}" srcOrd="1" destOrd="0" parTransId="{8A9AB21A-B3A7-4E27-BE50-F1448683CDED}" sibTransId="{EEAE1464-C637-431F-8966-8546D2169717}"/>
    <dgm:cxn modelId="{2D1CBFCD-3B59-4E9B-8B7B-C9D4EFA24D0C}" type="presOf" srcId="{2F5F6F64-6CD0-4131-B071-0363E05F3683}" destId="{C8D47D19-D730-4AD0-B37B-6A4F3ECC3FE3}" srcOrd="1" destOrd="2" presId="urn:microsoft.com/office/officeart/2005/8/layout/vList4"/>
    <dgm:cxn modelId="{F4585961-0C33-455B-9CB3-5DF797561BD2}" type="presOf" srcId="{365C1E1B-A041-4C5D-815C-558477ECA4FE}" destId="{EDC0C229-DDB6-4011-A0C6-246147DE4AC3}" srcOrd="0" destOrd="3" presId="urn:microsoft.com/office/officeart/2005/8/layout/vList4"/>
    <dgm:cxn modelId="{5FAD1F6E-2E27-4A7F-A038-45AB44A1F5E9}" type="presOf" srcId="{A4F639DE-08EC-4CB6-B39F-0A52EE5C0B2A}" destId="{0ABB6E61-492B-47E7-A11C-B31E0BCCB93E}" srcOrd="1" destOrd="1" presId="urn:microsoft.com/office/officeart/2005/8/layout/vList4"/>
    <dgm:cxn modelId="{06543337-A823-4A39-878B-542C51072936}" type="presOf" srcId="{C261DEAC-F7AA-47A3-BAF6-A4204FAF521E}" destId="{C8D47D19-D730-4AD0-B37B-6A4F3ECC3FE3}" srcOrd="1" destOrd="0" presId="urn:microsoft.com/office/officeart/2005/8/layout/vList4"/>
    <dgm:cxn modelId="{1182A2D9-E680-42C7-95D1-D9726A588D70}" srcId="{A938DE15-DDE0-4BD3-9A41-7F3CECCC42AF}" destId="{C261DEAC-F7AA-47A3-BAF6-A4204FAF521E}" srcOrd="0" destOrd="0" parTransId="{EDDF7D22-8765-495F-BC7C-25D836DFA5D2}" sibTransId="{2E9CCF7E-A926-4E1C-99C8-2877BDF6135F}"/>
    <dgm:cxn modelId="{5B5FCE12-A4CD-4F4D-B643-10CC96D92A28}" type="presOf" srcId="{A938DE15-DDE0-4BD3-9A41-7F3CECCC42AF}" destId="{197A849D-4C8D-4C93-AD46-41229B7D54E4}" srcOrd="0" destOrd="0" presId="urn:microsoft.com/office/officeart/2005/8/layout/vList4"/>
    <dgm:cxn modelId="{16A934E5-DCC9-41D5-A400-710C36B65789}" srcId="{C45F2A56-E256-44F7-B5A8-E35C6CCA39C1}" destId="{49FE54C1-1A77-4868-86E8-0173D896505D}" srcOrd="1" destOrd="0" parTransId="{279110D0-7B0F-43FA-851F-B852AAA8E0D0}" sibTransId="{92C45FC6-8689-4084-901C-A4461288C02E}"/>
    <dgm:cxn modelId="{1BF9DEB8-9455-446A-B203-EEA9D5D8D2DF}" type="presOf" srcId="{EACD1832-986B-44DB-95F0-ED0281AD98F0}" destId="{95101171-77DC-4523-83ED-303C957497FC}" srcOrd="1" destOrd="2" presId="urn:microsoft.com/office/officeart/2005/8/layout/vList4"/>
    <dgm:cxn modelId="{0CD6F7CD-6EAC-4AC6-9336-4C570BD194E4}" srcId="{B2731352-CE2E-4D3C-9586-8C615781532A}" destId="{1F5BAE68-43F5-4370-B551-5C77DE611030}" srcOrd="0" destOrd="0" parTransId="{56CDFBAE-1C1F-4CEE-89DF-921E246FE5FE}" sibTransId="{25EEEB6A-80D1-4014-8A2D-A53250F50251}"/>
    <dgm:cxn modelId="{A95E2076-F93D-401E-9CCC-BC58715C51D4}" type="presOf" srcId="{2F5F6F64-6CD0-4131-B071-0363E05F3683}" destId="{855C9A97-6F48-443D-9F26-AA7483329344}" srcOrd="0" destOrd="2" presId="urn:microsoft.com/office/officeart/2005/8/layout/vList4"/>
    <dgm:cxn modelId="{B66D5BAD-EEDF-4832-A591-3C6883CE4AFF}" srcId="{C261DEAC-F7AA-47A3-BAF6-A4204FAF521E}" destId="{E1212E1E-F826-445A-849B-C1D082C4DC92}" srcOrd="0" destOrd="0" parTransId="{544B8DDC-87FF-4492-95BF-118F4EE79ABD}" sibTransId="{B09215D4-0012-476F-9A8F-B9AEE587EAD8}"/>
    <dgm:cxn modelId="{E9FD0DEB-465E-4ACB-A900-A47FDED740F0}" srcId="{B2731352-CE2E-4D3C-9586-8C615781532A}" destId="{EACD1832-986B-44DB-95F0-ED0281AD98F0}" srcOrd="1" destOrd="0" parTransId="{34F0F9E7-93BC-4662-9CEC-B67837058D95}" sibTransId="{98FFAA28-4683-4C7F-BC00-717F7AC7390E}"/>
    <dgm:cxn modelId="{5840D2CF-3FEE-4B6B-A832-EC257DE8EC09}" srcId="{C261DEAC-F7AA-47A3-BAF6-A4204FAF521E}" destId="{0DCCC5B0-C886-4A70-9067-626C3591DBA2}" srcOrd="2" destOrd="0" parTransId="{9EE22757-3CDC-4FC9-9799-62AD8E3C7735}" sibTransId="{EEAF3D34-BF1F-43ED-82F1-1B5B914FC9F9}"/>
    <dgm:cxn modelId="{01E167BA-C3E5-476F-8DD0-41E349BD0A03}" type="presParOf" srcId="{197A849D-4C8D-4C93-AD46-41229B7D54E4}" destId="{12E7F687-1131-4630-9713-24A4F5D09789}" srcOrd="0" destOrd="0" presId="urn:microsoft.com/office/officeart/2005/8/layout/vList4"/>
    <dgm:cxn modelId="{D888A944-6C4B-4635-9A4D-8F80684034DB}" type="presParOf" srcId="{12E7F687-1131-4630-9713-24A4F5D09789}" destId="{855C9A97-6F48-443D-9F26-AA7483329344}" srcOrd="0" destOrd="0" presId="urn:microsoft.com/office/officeart/2005/8/layout/vList4"/>
    <dgm:cxn modelId="{9BD1BCD4-6E97-4A3A-864C-26CA7CE886F2}" type="presParOf" srcId="{12E7F687-1131-4630-9713-24A4F5D09789}" destId="{33671D0D-6BE3-4B17-905A-ED8ECF573226}" srcOrd="1" destOrd="0" presId="urn:microsoft.com/office/officeart/2005/8/layout/vList4"/>
    <dgm:cxn modelId="{20297AEB-AECC-4FEE-AE89-9540E6242916}" type="presParOf" srcId="{12E7F687-1131-4630-9713-24A4F5D09789}" destId="{C8D47D19-D730-4AD0-B37B-6A4F3ECC3FE3}" srcOrd="2" destOrd="0" presId="urn:microsoft.com/office/officeart/2005/8/layout/vList4"/>
    <dgm:cxn modelId="{EF29695F-2AAF-43E4-B90A-0CE477363B16}" type="presParOf" srcId="{197A849D-4C8D-4C93-AD46-41229B7D54E4}" destId="{F8A4BBE7-EA22-468F-A8F6-71D562524554}" srcOrd="1" destOrd="0" presId="urn:microsoft.com/office/officeart/2005/8/layout/vList4"/>
    <dgm:cxn modelId="{3DB5E541-A1DD-49B4-A25C-9361346C3A14}" type="presParOf" srcId="{197A849D-4C8D-4C93-AD46-41229B7D54E4}" destId="{5A0B6931-B606-4166-8D64-28128C3A6816}" srcOrd="2" destOrd="0" presId="urn:microsoft.com/office/officeart/2005/8/layout/vList4"/>
    <dgm:cxn modelId="{CCF8407E-86D2-46B6-8EFD-F1691C74A47C}" type="presParOf" srcId="{5A0B6931-B606-4166-8D64-28128C3A6816}" destId="{EDC0C229-DDB6-4011-A0C6-246147DE4AC3}" srcOrd="0" destOrd="0" presId="urn:microsoft.com/office/officeart/2005/8/layout/vList4"/>
    <dgm:cxn modelId="{72621DC1-6790-402F-B4A5-C77990613777}" type="presParOf" srcId="{5A0B6931-B606-4166-8D64-28128C3A6816}" destId="{95AE0D3B-61F7-4AE7-A37E-9C5EED43486F}" srcOrd="1" destOrd="0" presId="urn:microsoft.com/office/officeart/2005/8/layout/vList4"/>
    <dgm:cxn modelId="{B25E4086-A871-4A4F-B62F-49368EDD1B4D}" type="presParOf" srcId="{5A0B6931-B606-4166-8D64-28128C3A6816}" destId="{95101171-77DC-4523-83ED-303C957497FC}" srcOrd="2" destOrd="0" presId="urn:microsoft.com/office/officeart/2005/8/layout/vList4"/>
    <dgm:cxn modelId="{018ECDDB-125A-4749-9AC0-8F4944D5CAAC}" type="presParOf" srcId="{197A849D-4C8D-4C93-AD46-41229B7D54E4}" destId="{357980A1-8BED-42DF-99DF-F17CFAFAE65E}" srcOrd="3" destOrd="0" presId="urn:microsoft.com/office/officeart/2005/8/layout/vList4"/>
    <dgm:cxn modelId="{9CC5C083-234C-45FE-9481-283B55A6CE20}" type="presParOf" srcId="{197A849D-4C8D-4C93-AD46-41229B7D54E4}" destId="{90DD4F20-986F-4162-BF2A-4EE297F5EA60}" srcOrd="4" destOrd="0" presId="urn:microsoft.com/office/officeart/2005/8/layout/vList4"/>
    <dgm:cxn modelId="{3344F7DF-B1B2-4EA5-8CB3-299546DA3C40}" type="presParOf" srcId="{90DD4F20-986F-4162-BF2A-4EE297F5EA60}" destId="{C6349C5C-C93B-4C4F-9A9A-A7387364047C}" srcOrd="0" destOrd="0" presId="urn:microsoft.com/office/officeart/2005/8/layout/vList4"/>
    <dgm:cxn modelId="{68D10429-9E34-4A5E-A668-A3DB6DBE2B44}" type="presParOf" srcId="{90DD4F20-986F-4162-BF2A-4EE297F5EA60}" destId="{6FDD5D12-3B8B-4E1F-B812-183DB758A4F7}" srcOrd="1" destOrd="0" presId="urn:microsoft.com/office/officeart/2005/8/layout/vList4"/>
    <dgm:cxn modelId="{F76ED693-2A9E-44F1-848F-43231A659016}" type="presParOf" srcId="{90DD4F20-986F-4162-BF2A-4EE297F5EA60}" destId="{0ABB6E61-492B-47E7-A11C-B31E0BCCB93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938DE15-DDE0-4BD3-9A41-7F3CECCC42AF}" type="doc">
      <dgm:prSet loTypeId="urn:microsoft.com/office/officeart/2005/8/layout/vList4" loCatId="list" qsTypeId="urn:microsoft.com/office/officeart/2005/8/quickstyle/simple1" qsCatId="simple" csTypeId="urn:microsoft.com/office/officeart/2005/8/colors/accent5_2" csCatId="accent5" phldr="1"/>
      <dgm:spPr/>
      <dgm:t>
        <a:bodyPr/>
        <a:lstStyle/>
        <a:p>
          <a:endParaRPr lang="en-US"/>
        </a:p>
      </dgm:t>
    </dgm:pt>
    <dgm:pt modelId="{C261DEAC-F7AA-47A3-BAF6-A4204FAF521E}">
      <dgm:prSet phldrT="[Text]"/>
      <dgm:spPr/>
      <dgm:t>
        <a:bodyPr/>
        <a:lstStyle/>
        <a:p>
          <a:r>
            <a:rPr lang="en-US" dirty="0" smtClean="0"/>
            <a:t>Customer Experience</a:t>
          </a:r>
          <a:endParaRPr lang="en-US" dirty="0"/>
        </a:p>
      </dgm:t>
    </dgm:pt>
    <dgm:pt modelId="{EDDF7D22-8765-495F-BC7C-25D836DFA5D2}" type="parTrans" cxnId="{1182A2D9-E680-42C7-95D1-D9726A588D70}">
      <dgm:prSet/>
      <dgm:spPr/>
      <dgm:t>
        <a:bodyPr/>
        <a:lstStyle/>
        <a:p>
          <a:endParaRPr lang="en-US"/>
        </a:p>
      </dgm:t>
    </dgm:pt>
    <dgm:pt modelId="{2E9CCF7E-A926-4E1C-99C8-2877BDF6135F}" type="sibTrans" cxnId="{1182A2D9-E680-42C7-95D1-D9726A588D70}">
      <dgm:prSet/>
      <dgm:spPr/>
      <dgm:t>
        <a:bodyPr/>
        <a:lstStyle/>
        <a:p>
          <a:endParaRPr lang="en-US"/>
        </a:p>
      </dgm:t>
    </dgm:pt>
    <dgm:pt modelId="{E1212E1E-F826-445A-849B-C1D082C4DC92}">
      <dgm:prSet phldrT="[Text]"/>
      <dgm:spPr/>
      <dgm:t>
        <a:bodyPr/>
        <a:lstStyle/>
        <a:p>
          <a:r>
            <a:rPr lang="en-US" dirty="0" smtClean="0"/>
            <a:t>Eligibility</a:t>
          </a:r>
          <a:endParaRPr lang="en-US" dirty="0"/>
        </a:p>
      </dgm:t>
    </dgm:pt>
    <dgm:pt modelId="{544B8DDC-87FF-4492-95BF-118F4EE79ABD}" type="parTrans" cxnId="{B66D5BAD-EEDF-4832-A591-3C6883CE4AFF}">
      <dgm:prSet/>
      <dgm:spPr/>
      <dgm:t>
        <a:bodyPr/>
        <a:lstStyle/>
        <a:p>
          <a:endParaRPr lang="en-US"/>
        </a:p>
      </dgm:t>
    </dgm:pt>
    <dgm:pt modelId="{B09215D4-0012-476F-9A8F-B9AEE587EAD8}" type="sibTrans" cxnId="{B66D5BAD-EEDF-4832-A591-3C6883CE4AFF}">
      <dgm:prSet/>
      <dgm:spPr/>
      <dgm:t>
        <a:bodyPr/>
        <a:lstStyle/>
        <a:p>
          <a:endParaRPr lang="en-US"/>
        </a:p>
      </dgm:t>
    </dgm:pt>
    <dgm:pt modelId="{2F5F6F64-6CD0-4131-B071-0363E05F3683}">
      <dgm:prSet phldrT="[Text]"/>
      <dgm:spPr/>
      <dgm:t>
        <a:bodyPr/>
        <a:lstStyle/>
        <a:p>
          <a:r>
            <a:rPr lang="en-US" dirty="0" smtClean="0"/>
            <a:t>Communication</a:t>
          </a:r>
          <a:endParaRPr lang="en-US" dirty="0"/>
        </a:p>
      </dgm:t>
    </dgm:pt>
    <dgm:pt modelId="{CBC22D9C-7EBA-4DCC-B1A5-F7ECB01E8D63}" type="parTrans" cxnId="{A30228B7-ABB2-4939-A9C6-187BD1F3D66A}">
      <dgm:prSet/>
      <dgm:spPr/>
      <dgm:t>
        <a:bodyPr/>
        <a:lstStyle/>
        <a:p>
          <a:endParaRPr lang="en-US"/>
        </a:p>
      </dgm:t>
    </dgm:pt>
    <dgm:pt modelId="{755FCA89-B533-4ADC-9491-E334F35038FC}" type="sibTrans" cxnId="{A30228B7-ABB2-4939-A9C6-187BD1F3D66A}">
      <dgm:prSet/>
      <dgm:spPr/>
      <dgm:t>
        <a:bodyPr/>
        <a:lstStyle/>
        <a:p>
          <a:endParaRPr lang="en-US"/>
        </a:p>
      </dgm:t>
    </dgm:pt>
    <dgm:pt modelId="{B2731352-CE2E-4D3C-9586-8C615781532A}">
      <dgm:prSet phldrT="[Text]"/>
      <dgm:spPr/>
      <dgm:t>
        <a:bodyPr/>
        <a:lstStyle/>
        <a:p>
          <a:r>
            <a:rPr lang="en-US" dirty="0" smtClean="0"/>
            <a:t>Coordination</a:t>
          </a:r>
          <a:endParaRPr lang="en-US" dirty="0"/>
        </a:p>
      </dgm:t>
    </dgm:pt>
    <dgm:pt modelId="{8A9AB21A-B3A7-4E27-BE50-F1448683CDED}" type="parTrans" cxnId="{F1DE7ABD-BC21-437F-9019-1ACFA232931E}">
      <dgm:prSet/>
      <dgm:spPr/>
      <dgm:t>
        <a:bodyPr/>
        <a:lstStyle/>
        <a:p>
          <a:endParaRPr lang="en-US"/>
        </a:p>
      </dgm:t>
    </dgm:pt>
    <dgm:pt modelId="{EEAE1464-C637-431F-8966-8546D2169717}" type="sibTrans" cxnId="{F1DE7ABD-BC21-437F-9019-1ACFA232931E}">
      <dgm:prSet/>
      <dgm:spPr/>
      <dgm:t>
        <a:bodyPr/>
        <a:lstStyle/>
        <a:p>
          <a:endParaRPr lang="en-US"/>
        </a:p>
      </dgm:t>
    </dgm:pt>
    <dgm:pt modelId="{1F5BAE68-43F5-4370-B551-5C77DE611030}">
      <dgm:prSet phldrT="[Text]"/>
      <dgm:spPr/>
      <dgm:t>
        <a:bodyPr/>
        <a:lstStyle/>
        <a:p>
          <a:r>
            <a:rPr lang="en-US" dirty="0" smtClean="0"/>
            <a:t>Service Type</a:t>
          </a:r>
          <a:endParaRPr lang="en-US" dirty="0"/>
        </a:p>
      </dgm:t>
    </dgm:pt>
    <dgm:pt modelId="{56CDFBAE-1C1F-4CEE-89DF-921E246FE5FE}" type="parTrans" cxnId="{0CD6F7CD-6EAC-4AC6-9336-4C570BD194E4}">
      <dgm:prSet/>
      <dgm:spPr/>
      <dgm:t>
        <a:bodyPr/>
        <a:lstStyle/>
        <a:p>
          <a:endParaRPr lang="en-US"/>
        </a:p>
      </dgm:t>
    </dgm:pt>
    <dgm:pt modelId="{25EEEB6A-80D1-4014-8A2D-A53250F50251}" type="sibTrans" cxnId="{0CD6F7CD-6EAC-4AC6-9336-4C570BD194E4}">
      <dgm:prSet/>
      <dgm:spPr/>
      <dgm:t>
        <a:bodyPr/>
        <a:lstStyle/>
        <a:p>
          <a:endParaRPr lang="en-US"/>
        </a:p>
      </dgm:t>
    </dgm:pt>
    <dgm:pt modelId="{365C1E1B-A041-4C5D-815C-558477ECA4FE}">
      <dgm:prSet phldrT="[Text]"/>
      <dgm:spPr/>
      <dgm:t>
        <a:bodyPr/>
        <a:lstStyle/>
        <a:p>
          <a:r>
            <a:rPr lang="en-US" dirty="0" smtClean="0"/>
            <a:t>Contracting</a:t>
          </a:r>
          <a:endParaRPr lang="en-US" dirty="0"/>
        </a:p>
      </dgm:t>
    </dgm:pt>
    <dgm:pt modelId="{76E00501-9E82-457E-9072-510391AEFE1E}" type="parTrans" cxnId="{ACBEA620-D934-435A-A6A8-49225A9A2392}">
      <dgm:prSet/>
      <dgm:spPr/>
      <dgm:t>
        <a:bodyPr/>
        <a:lstStyle/>
        <a:p>
          <a:endParaRPr lang="en-US"/>
        </a:p>
      </dgm:t>
    </dgm:pt>
    <dgm:pt modelId="{AE2FB7DF-6CF0-4CA0-9277-55202EE2FCAA}" type="sibTrans" cxnId="{ACBEA620-D934-435A-A6A8-49225A9A2392}">
      <dgm:prSet/>
      <dgm:spPr/>
      <dgm:t>
        <a:bodyPr/>
        <a:lstStyle/>
        <a:p>
          <a:endParaRPr lang="en-US"/>
        </a:p>
      </dgm:t>
    </dgm:pt>
    <dgm:pt modelId="{C45F2A56-E256-44F7-B5A8-E35C6CCA39C1}">
      <dgm:prSet phldrT="[Text]"/>
      <dgm:spPr/>
      <dgm:t>
        <a:bodyPr/>
        <a:lstStyle/>
        <a:p>
          <a:r>
            <a:rPr lang="en-US" dirty="0" smtClean="0"/>
            <a:t>Policy</a:t>
          </a:r>
          <a:endParaRPr lang="en-US" dirty="0"/>
        </a:p>
      </dgm:t>
    </dgm:pt>
    <dgm:pt modelId="{C5FB5E69-42C2-4F9D-A8C8-DDEC5EF55E75}" type="parTrans" cxnId="{C7B65269-E4D1-41D4-AA69-BA26E0830E95}">
      <dgm:prSet/>
      <dgm:spPr/>
      <dgm:t>
        <a:bodyPr/>
        <a:lstStyle/>
        <a:p>
          <a:endParaRPr lang="en-US"/>
        </a:p>
      </dgm:t>
    </dgm:pt>
    <dgm:pt modelId="{FBF4A9F5-8A1E-491E-A455-1C2950A27553}" type="sibTrans" cxnId="{C7B65269-E4D1-41D4-AA69-BA26E0830E95}">
      <dgm:prSet/>
      <dgm:spPr/>
      <dgm:t>
        <a:bodyPr/>
        <a:lstStyle/>
        <a:p>
          <a:endParaRPr lang="en-US"/>
        </a:p>
      </dgm:t>
    </dgm:pt>
    <dgm:pt modelId="{A4F639DE-08EC-4CB6-B39F-0A52EE5C0B2A}">
      <dgm:prSet phldrT="[Text]"/>
      <dgm:spPr/>
      <dgm:t>
        <a:bodyPr/>
        <a:lstStyle/>
        <a:p>
          <a:r>
            <a:rPr lang="en-US" dirty="0" smtClean="0"/>
            <a:t>Fares</a:t>
          </a:r>
          <a:endParaRPr lang="en-US" dirty="0"/>
        </a:p>
      </dgm:t>
    </dgm:pt>
    <dgm:pt modelId="{82A19928-E713-4C2B-8A04-F42FE86471AA}" type="parTrans" cxnId="{D2096A83-6307-40BF-B8B7-156703F26234}">
      <dgm:prSet/>
      <dgm:spPr/>
      <dgm:t>
        <a:bodyPr/>
        <a:lstStyle/>
        <a:p>
          <a:endParaRPr lang="en-US"/>
        </a:p>
      </dgm:t>
    </dgm:pt>
    <dgm:pt modelId="{06D5577B-6DAE-4692-A836-98587BC5AF8F}" type="sibTrans" cxnId="{D2096A83-6307-40BF-B8B7-156703F26234}">
      <dgm:prSet/>
      <dgm:spPr/>
      <dgm:t>
        <a:bodyPr/>
        <a:lstStyle/>
        <a:p>
          <a:endParaRPr lang="en-US"/>
        </a:p>
      </dgm:t>
    </dgm:pt>
    <dgm:pt modelId="{49FE54C1-1A77-4868-86E8-0173D896505D}">
      <dgm:prSet phldrT="[Text]"/>
      <dgm:spPr/>
      <dgm:t>
        <a:bodyPr/>
        <a:lstStyle/>
        <a:p>
          <a:r>
            <a:rPr lang="en-US" dirty="0" smtClean="0"/>
            <a:t>Media</a:t>
          </a:r>
          <a:endParaRPr lang="en-US" dirty="0"/>
        </a:p>
      </dgm:t>
    </dgm:pt>
    <dgm:pt modelId="{279110D0-7B0F-43FA-851F-B852AAA8E0D0}" type="parTrans" cxnId="{16A934E5-DCC9-41D5-A400-710C36B65789}">
      <dgm:prSet/>
      <dgm:spPr/>
      <dgm:t>
        <a:bodyPr/>
        <a:lstStyle/>
        <a:p>
          <a:endParaRPr lang="en-US"/>
        </a:p>
      </dgm:t>
    </dgm:pt>
    <dgm:pt modelId="{92C45FC6-8689-4084-901C-A4461288C02E}" type="sibTrans" cxnId="{16A934E5-DCC9-41D5-A400-710C36B65789}">
      <dgm:prSet/>
      <dgm:spPr/>
      <dgm:t>
        <a:bodyPr/>
        <a:lstStyle/>
        <a:p>
          <a:endParaRPr lang="en-US"/>
        </a:p>
      </dgm:t>
    </dgm:pt>
    <dgm:pt modelId="{0DCCC5B0-C886-4A70-9067-626C3591DBA2}">
      <dgm:prSet phldrT="[Text]"/>
      <dgm:spPr/>
      <dgm:t>
        <a:bodyPr/>
        <a:lstStyle/>
        <a:p>
          <a:r>
            <a:rPr lang="en-US" dirty="0" smtClean="0"/>
            <a:t>Access</a:t>
          </a:r>
          <a:endParaRPr lang="en-US" dirty="0"/>
        </a:p>
      </dgm:t>
    </dgm:pt>
    <dgm:pt modelId="{9EE22757-3CDC-4FC9-9799-62AD8E3C7735}" type="parTrans" cxnId="{5840D2CF-3FEE-4B6B-A832-EC257DE8EC09}">
      <dgm:prSet/>
      <dgm:spPr/>
      <dgm:t>
        <a:bodyPr/>
        <a:lstStyle/>
        <a:p>
          <a:endParaRPr lang="en-US"/>
        </a:p>
      </dgm:t>
    </dgm:pt>
    <dgm:pt modelId="{EEAF3D34-BF1F-43ED-82F1-1B5B914FC9F9}" type="sibTrans" cxnId="{5840D2CF-3FEE-4B6B-A832-EC257DE8EC09}">
      <dgm:prSet/>
      <dgm:spPr/>
      <dgm:t>
        <a:bodyPr/>
        <a:lstStyle/>
        <a:p>
          <a:endParaRPr lang="en-US"/>
        </a:p>
      </dgm:t>
    </dgm:pt>
    <dgm:pt modelId="{0931FE5F-AB88-4D43-96D5-1453A71A5656}">
      <dgm:prSet phldrT="[Text]"/>
      <dgm:spPr/>
      <dgm:t>
        <a:bodyPr/>
        <a:lstStyle/>
        <a:p>
          <a:r>
            <a:rPr lang="en-US" dirty="0" smtClean="0"/>
            <a:t>Awareness</a:t>
          </a:r>
          <a:endParaRPr lang="en-US" dirty="0"/>
        </a:p>
      </dgm:t>
    </dgm:pt>
    <dgm:pt modelId="{9BEEA425-5A4A-42E0-8D25-810B9EBE4C4D}" type="parTrans" cxnId="{874D96D7-870B-4A61-9ADC-F95C7D72139C}">
      <dgm:prSet/>
      <dgm:spPr/>
      <dgm:t>
        <a:bodyPr/>
        <a:lstStyle/>
        <a:p>
          <a:endParaRPr lang="en-US"/>
        </a:p>
      </dgm:t>
    </dgm:pt>
    <dgm:pt modelId="{C9DDA6BC-762C-42EB-A710-352B385CE78B}" type="sibTrans" cxnId="{874D96D7-870B-4A61-9ADC-F95C7D72139C}">
      <dgm:prSet/>
      <dgm:spPr/>
      <dgm:t>
        <a:bodyPr/>
        <a:lstStyle/>
        <a:p>
          <a:endParaRPr lang="en-US"/>
        </a:p>
      </dgm:t>
    </dgm:pt>
    <dgm:pt modelId="{29BEFCBA-F62A-4053-BB87-341BF488B83E}">
      <dgm:prSet phldrT="[Text]"/>
      <dgm:spPr/>
      <dgm:t>
        <a:bodyPr/>
        <a:lstStyle/>
        <a:p>
          <a:r>
            <a:rPr lang="en-US" dirty="0" smtClean="0"/>
            <a:t>Travel Time</a:t>
          </a:r>
          <a:endParaRPr lang="en-US" dirty="0"/>
        </a:p>
      </dgm:t>
    </dgm:pt>
    <dgm:pt modelId="{2B8646D2-5786-4B48-8D6C-FF5BA289AB3F}" type="parTrans" cxnId="{880DE2DC-A482-46FC-8A9D-AEEAB46F517F}">
      <dgm:prSet/>
      <dgm:spPr/>
      <dgm:t>
        <a:bodyPr/>
        <a:lstStyle/>
        <a:p>
          <a:endParaRPr lang="en-US"/>
        </a:p>
      </dgm:t>
    </dgm:pt>
    <dgm:pt modelId="{7816AB87-6A30-4EAD-A6F2-6E949B08E7D2}" type="sibTrans" cxnId="{880DE2DC-A482-46FC-8A9D-AEEAB46F517F}">
      <dgm:prSet/>
      <dgm:spPr/>
      <dgm:t>
        <a:bodyPr/>
        <a:lstStyle/>
        <a:p>
          <a:endParaRPr lang="en-US"/>
        </a:p>
      </dgm:t>
    </dgm:pt>
    <dgm:pt modelId="{3E4CF5D2-1A29-4AE3-B0E6-DD7D0AA00274}">
      <dgm:prSet phldrT="[Text]"/>
      <dgm:spPr/>
      <dgm:t>
        <a:bodyPr/>
        <a:lstStyle/>
        <a:p>
          <a:r>
            <a:rPr lang="en-US" dirty="0" smtClean="0"/>
            <a:t>Regional</a:t>
          </a:r>
          <a:endParaRPr lang="en-US" dirty="0"/>
        </a:p>
      </dgm:t>
    </dgm:pt>
    <dgm:pt modelId="{2310051A-B493-4053-AA71-E3A25DF947F4}" type="parTrans" cxnId="{49A9B779-074F-4EED-A928-9EE1B4601060}">
      <dgm:prSet/>
      <dgm:spPr/>
      <dgm:t>
        <a:bodyPr/>
        <a:lstStyle/>
        <a:p>
          <a:endParaRPr lang="en-US"/>
        </a:p>
      </dgm:t>
    </dgm:pt>
    <dgm:pt modelId="{270F5DE0-49F9-43C7-AB76-73B6999C626B}" type="sibTrans" cxnId="{49A9B779-074F-4EED-A928-9EE1B4601060}">
      <dgm:prSet/>
      <dgm:spPr/>
      <dgm:t>
        <a:bodyPr/>
        <a:lstStyle/>
        <a:p>
          <a:endParaRPr lang="en-US"/>
        </a:p>
      </dgm:t>
    </dgm:pt>
    <dgm:pt modelId="{197A849D-4C8D-4C93-AD46-41229B7D54E4}" type="pres">
      <dgm:prSet presAssocID="{A938DE15-DDE0-4BD3-9A41-7F3CECCC42AF}" presName="linear" presStyleCnt="0">
        <dgm:presLayoutVars>
          <dgm:dir/>
          <dgm:resizeHandles val="exact"/>
        </dgm:presLayoutVars>
      </dgm:prSet>
      <dgm:spPr/>
      <dgm:t>
        <a:bodyPr/>
        <a:lstStyle/>
        <a:p>
          <a:endParaRPr lang="en-US"/>
        </a:p>
      </dgm:t>
    </dgm:pt>
    <dgm:pt modelId="{12E7F687-1131-4630-9713-24A4F5D09789}" type="pres">
      <dgm:prSet presAssocID="{C261DEAC-F7AA-47A3-BAF6-A4204FAF521E}" presName="comp" presStyleCnt="0"/>
      <dgm:spPr/>
    </dgm:pt>
    <dgm:pt modelId="{855C9A97-6F48-443D-9F26-AA7483329344}" type="pres">
      <dgm:prSet presAssocID="{C261DEAC-F7AA-47A3-BAF6-A4204FAF521E}" presName="box" presStyleLbl="node1" presStyleIdx="0" presStyleCnt="3"/>
      <dgm:spPr/>
      <dgm:t>
        <a:bodyPr/>
        <a:lstStyle/>
        <a:p>
          <a:endParaRPr lang="en-US"/>
        </a:p>
      </dgm:t>
    </dgm:pt>
    <dgm:pt modelId="{33671D0D-6BE3-4B17-905A-ED8ECF573226}" type="pres">
      <dgm:prSet presAssocID="{C261DEAC-F7AA-47A3-BAF6-A4204FAF521E}"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C8D47D19-D730-4AD0-B37B-6A4F3ECC3FE3}" type="pres">
      <dgm:prSet presAssocID="{C261DEAC-F7AA-47A3-BAF6-A4204FAF521E}" presName="text" presStyleLbl="node1" presStyleIdx="0" presStyleCnt="3">
        <dgm:presLayoutVars>
          <dgm:bulletEnabled val="1"/>
        </dgm:presLayoutVars>
      </dgm:prSet>
      <dgm:spPr/>
      <dgm:t>
        <a:bodyPr/>
        <a:lstStyle/>
        <a:p>
          <a:endParaRPr lang="en-US"/>
        </a:p>
      </dgm:t>
    </dgm:pt>
    <dgm:pt modelId="{F8A4BBE7-EA22-468F-A8F6-71D562524554}" type="pres">
      <dgm:prSet presAssocID="{2E9CCF7E-A926-4E1C-99C8-2877BDF6135F}" presName="spacer" presStyleCnt="0"/>
      <dgm:spPr/>
    </dgm:pt>
    <dgm:pt modelId="{5A0B6931-B606-4166-8D64-28128C3A6816}" type="pres">
      <dgm:prSet presAssocID="{B2731352-CE2E-4D3C-9586-8C615781532A}" presName="comp" presStyleCnt="0"/>
      <dgm:spPr/>
    </dgm:pt>
    <dgm:pt modelId="{EDC0C229-DDB6-4011-A0C6-246147DE4AC3}" type="pres">
      <dgm:prSet presAssocID="{B2731352-CE2E-4D3C-9586-8C615781532A}" presName="box" presStyleLbl="node1" presStyleIdx="1" presStyleCnt="3"/>
      <dgm:spPr/>
      <dgm:t>
        <a:bodyPr/>
        <a:lstStyle/>
        <a:p>
          <a:endParaRPr lang="en-US"/>
        </a:p>
      </dgm:t>
    </dgm:pt>
    <dgm:pt modelId="{95AE0D3B-61F7-4AE7-A37E-9C5EED43486F}" type="pres">
      <dgm:prSet presAssocID="{B2731352-CE2E-4D3C-9586-8C615781532A}"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95101171-77DC-4523-83ED-303C957497FC}" type="pres">
      <dgm:prSet presAssocID="{B2731352-CE2E-4D3C-9586-8C615781532A}" presName="text" presStyleLbl="node1" presStyleIdx="1" presStyleCnt="3">
        <dgm:presLayoutVars>
          <dgm:bulletEnabled val="1"/>
        </dgm:presLayoutVars>
      </dgm:prSet>
      <dgm:spPr/>
      <dgm:t>
        <a:bodyPr/>
        <a:lstStyle/>
        <a:p>
          <a:endParaRPr lang="en-US"/>
        </a:p>
      </dgm:t>
    </dgm:pt>
    <dgm:pt modelId="{357980A1-8BED-42DF-99DF-F17CFAFAE65E}" type="pres">
      <dgm:prSet presAssocID="{EEAE1464-C637-431F-8966-8546D2169717}" presName="spacer" presStyleCnt="0"/>
      <dgm:spPr/>
    </dgm:pt>
    <dgm:pt modelId="{90DD4F20-986F-4162-BF2A-4EE297F5EA60}" type="pres">
      <dgm:prSet presAssocID="{C45F2A56-E256-44F7-B5A8-E35C6CCA39C1}" presName="comp" presStyleCnt="0"/>
      <dgm:spPr/>
    </dgm:pt>
    <dgm:pt modelId="{C6349C5C-C93B-4C4F-9A9A-A7387364047C}" type="pres">
      <dgm:prSet presAssocID="{C45F2A56-E256-44F7-B5A8-E35C6CCA39C1}" presName="box" presStyleLbl="node1" presStyleIdx="2" presStyleCnt="3"/>
      <dgm:spPr/>
      <dgm:t>
        <a:bodyPr/>
        <a:lstStyle/>
        <a:p>
          <a:endParaRPr lang="en-US"/>
        </a:p>
      </dgm:t>
    </dgm:pt>
    <dgm:pt modelId="{6FDD5D12-3B8B-4E1F-B812-183DB758A4F7}" type="pres">
      <dgm:prSet presAssocID="{C45F2A56-E256-44F7-B5A8-E35C6CCA39C1}"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0000" b="-30000"/>
          </a:stretch>
        </a:blipFill>
      </dgm:spPr>
      <dgm:t>
        <a:bodyPr/>
        <a:lstStyle/>
        <a:p>
          <a:endParaRPr lang="en-US"/>
        </a:p>
      </dgm:t>
    </dgm:pt>
    <dgm:pt modelId="{0ABB6E61-492B-47E7-A11C-B31E0BCCB93E}" type="pres">
      <dgm:prSet presAssocID="{C45F2A56-E256-44F7-B5A8-E35C6CCA39C1}" presName="text" presStyleLbl="node1" presStyleIdx="2" presStyleCnt="3">
        <dgm:presLayoutVars>
          <dgm:bulletEnabled val="1"/>
        </dgm:presLayoutVars>
      </dgm:prSet>
      <dgm:spPr/>
      <dgm:t>
        <a:bodyPr/>
        <a:lstStyle/>
        <a:p>
          <a:endParaRPr lang="en-US"/>
        </a:p>
      </dgm:t>
    </dgm:pt>
  </dgm:ptLst>
  <dgm:cxnLst>
    <dgm:cxn modelId="{63896111-A6C9-4A00-8192-B194467F4B62}" type="presOf" srcId="{0931FE5F-AB88-4D43-96D5-1453A71A5656}" destId="{855C9A97-6F48-443D-9F26-AA7483329344}" srcOrd="0" destOrd="4" presId="urn:microsoft.com/office/officeart/2005/8/layout/vList4"/>
    <dgm:cxn modelId="{DF6CAF9A-58C6-4387-8F1F-8177A50E52BB}" type="presOf" srcId="{1F5BAE68-43F5-4370-B551-5C77DE611030}" destId="{95101171-77DC-4523-83ED-303C957497FC}" srcOrd="1" destOrd="1" presId="urn:microsoft.com/office/officeart/2005/8/layout/vList4"/>
    <dgm:cxn modelId="{099FA922-DCF1-4A11-A48A-0B5D9ECBE00C}" type="presOf" srcId="{B2731352-CE2E-4D3C-9586-8C615781532A}" destId="{EDC0C229-DDB6-4011-A0C6-246147DE4AC3}" srcOrd="0" destOrd="0" presId="urn:microsoft.com/office/officeart/2005/8/layout/vList4"/>
    <dgm:cxn modelId="{969E4BCE-94E3-4382-8A11-40A39F253D30}" type="presOf" srcId="{49FE54C1-1A77-4868-86E8-0173D896505D}" destId="{0ABB6E61-492B-47E7-A11C-B31E0BCCB93E}" srcOrd="1" destOrd="2" presId="urn:microsoft.com/office/officeart/2005/8/layout/vList4"/>
    <dgm:cxn modelId="{D2096A83-6307-40BF-B8B7-156703F26234}" srcId="{C45F2A56-E256-44F7-B5A8-E35C6CCA39C1}" destId="{A4F639DE-08EC-4CB6-B39F-0A52EE5C0B2A}" srcOrd="0" destOrd="0" parTransId="{82A19928-E713-4C2B-8A04-F42FE86471AA}" sibTransId="{06D5577B-6DAE-4692-A836-98587BC5AF8F}"/>
    <dgm:cxn modelId="{ACBEA620-D934-435A-A6A8-49225A9A2392}" srcId="{B2731352-CE2E-4D3C-9586-8C615781532A}" destId="{365C1E1B-A041-4C5D-815C-558477ECA4FE}" srcOrd="2" destOrd="0" parTransId="{76E00501-9E82-457E-9072-510391AEFE1E}" sibTransId="{AE2FB7DF-6CF0-4CA0-9277-55202EE2FCAA}"/>
    <dgm:cxn modelId="{91852D12-08BC-4CBA-B339-5CBAA1D91908}" type="presOf" srcId="{C45F2A56-E256-44F7-B5A8-E35C6CCA39C1}" destId="{C6349C5C-C93B-4C4F-9A9A-A7387364047C}" srcOrd="0" destOrd="0" presId="urn:microsoft.com/office/officeart/2005/8/layout/vList4"/>
    <dgm:cxn modelId="{BE278EC4-C896-4418-9F34-77B0EAEA20E6}" type="presOf" srcId="{3E4CF5D2-1A29-4AE3-B0E6-DD7D0AA00274}" destId="{C6349C5C-C93B-4C4F-9A9A-A7387364047C}" srcOrd="0" destOrd="3" presId="urn:microsoft.com/office/officeart/2005/8/layout/vList4"/>
    <dgm:cxn modelId="{D63F115A-2D3F-4841-A459-64AC66B759F6}" type="presOf" srcId="{B2731352-CE2E-4D3C-9586-8C615781532A}" destId="{95101171-77DC-4523-83ED-303C957497FC}" srcOrd="1" destOrd="0" presId="urn:microsoft.com/office/officeart/2005/8/layout/vList4"/>
    <dgm:cxn modelId="{A30228B7-ABB2-4939-A9C6-187BD1F3D66A}" srcId="{C261DEAC-F7AA-47A3-BAF6-A4204FAF521E}" destId="{2F5F6F64-6CD0-4131-B071-0363E05F3683}" srcOrd="1" destOrd="0" parTransId="{CBC22D9C-7EBA-4DCC-B1A5-F7ECB01E8D63}" sibTransId="{755FCA89-B533-4ADC-9491-E334F35038FC}"/>
    <dgm:cxn modelId="{2F725AEA-59AC-4F88-92F9-C1671936E059}" type="presOf" srcId="{3E4CF5D2-1A29-4AE3-B0E6-DD7D0AA00274}" destId="{0ABB6E61-492B-47E7-A11C-B31E0BCCB93E}" srcOrd="1" destOrd="3" presId="urn:microsoft.com/office/officeart/2005/8/layout/vList4"/>
    <dgm:cxn modelId="{5C817F28-E662-4137-A8C4-B6AB391CF176}" type="presOf" srcId="{29BEFCBA-F62A-4053-BB87-341BF488B83E}" destId="{95101171-77DC-4523-83ED-303C957497FC}" srcOrd="1" destOrd="2" presId="urn:microsoft.com/office/officeart/2005/8/layout/vList4"/>
    <dgm:cxn modelId="{DE10532A-3CD3-4315-85AB-135FE1D57BF4}" type="presOf" srcId="{C45F2A56-E256-44F7-B5A8-E35C6CCA39C1}" destId="{0ABB6E61-492B-47E7-A11C-B31E0BCCB93E}" srcOrd="1" destOrd="0" presId="urn:microsoft.com/office/officeart/2005/8/layout/vList4"/>
    <dgm:cxn modelId="{AA9E0560-A344-45BA-AD7F-ECB506BB1DDC}" type="presOf" srcId="{2F5F6F64-6CD0-4131-B071-0363E05F3683}" destId="{C8D47D19-D730-4AD0-B37B-6A4F3ECC3FE3}" srcOrd="1" destOrd="2" presId="urn:microsoft.com/office/officeart/2005/8/layout/vList4"/>
    <dgm:cxn modelId="{ADD5918D-BF72-4EEE-B50E-537DF0199BD9}" type="presOf" srcId="{1F5BAE68-43F5-4370-B551-5C77DE611030}" destId="{EDC0C229-DDB6-4011-A0C6-246147DE4AC3}" srcOrd="0" destOrd="1" presId="urn:microsoft.com/office/officeart/2005/8/layout/vList4"/>
    <dgm:cxn modelId="{3B24D23D-5FAA-4CA5-A4E3-D481A5236F3C}" type="presOf" srcId="{365C1E1B-A041-4C5D-815C-558477ECA4FE}" destId="{95101171-77DC-4523-83ED-303C957497FC}" srcOrd="1" destOrd="3" presId="urn:microsoft.com/office/officeart/2005/8/layout/vList4"/>
    <dgm:cxn modelId="{851F3E6E-D1D1-47C0-8C34-373A5B79A48A}" type="presOf" srcId="{A4F639DE-08EC-4CB6-B39F-0A52EE5C0B2A}" destId="{0ABB6E61-492B-47E7-A11C-B31E0BCCB93E}" srcOrd="1" destOrd="1" presId="urn:microsoft.com/office/officeart/2005/8/layout/vList4"/>
    <dgm:cxn modelId="{880DE2DC-A482-46FC-8A9D-AEEAB46F517F}" srcId="{B2731352-CE2E-4D3C-9586-8C615781532A}" destId="{29BEFCBA-F62A-4053-BB87-341BF488B83E}" srcOrd="1" destOrd="0" parTransId="{2B8646D2-5786-4B48-8D6C-FF5BA289AB3F}" sibTransId="{7816AB87-6A30-4EAD-A6F2-6E949B08E7D2}"/>
    <dgm:cxn modelId="{C7B65269-E4D1-41D4-AA69-BA26E0830E95}" srcId="{A938DE15-DDE0-4BD3-9A41-7F3CECCC42AF}" destId="{C45F2A56-E256-44F7-B5A8-E35C6CCA39C1}" srcOrd="2" destOrd="0" parTransId="{C5FB5E69-42C2-4F9D-A8C8-DDEC5EF55E75}" sibTransId="{FBF4A9F5-8A1E-491E-A455-1C2950A27553}"/>
    <dgm:cxn modelId="{F1DE7ABD-BC21-437F-9019-1ACFA232931E}" srcId="{A938DE15-DDE0-4BD3-9A41-7F3CECCC42AF}" destId="{B2731352-CE2E-4D3C-9586-8C615781532A}" srcOrd="1" destOrd="0" parTransId="{8A9AB21A-B3A7-4E27-BE50-F1448683CDED}" sibTransId="{EEAE1464-C637-431F-8966-8546D2169717}"/>
    <dgm:cxn modelId="{98C67ABA-AF39-44B4-9D58-B9F136B3DB8A}" type="presOf" srcId="{0931FE5F-AB88-4D43-96D5-1453A71A5656}" destId="{C8D47D19-D730-4AD0-B37B-6A4F3ECC3FE3}" srcOrd="1" destOrd="4" presId="urn:microsoft.com/office/officeart/2005/8/layout/vList4"/>
    <dgm:cxn modelId="{CB287A21-87B8-40AF-AB88-A233BD909FC6}" type="presOf" srcId="{0DCCC5B0-C886-4A70-9067-626C3591DBA2}" destId="{855C9A97-6F48-443D-9F26-AA7483329344}" srcOrd="0" destOrd="3" presId="urn:microsoft.com/office/officeart/2005/8/layout/vList4"/>
    <dgm:cxn modelId="{D8F707C5-7729-46AF-B3DA-7B3758F6DC96}" type="presOf" srcId="{C261DEAC-F7AA-47A3-BAF6-A4204FAF521E}" destId="{C8D47D19-D730-4AD0-B37B-6A4F3ECC3FE3}" srcOrd="1" destOrd="0" presId="urn:microsoft.com/office/officeart/2005/8/layout/vList4"/>
    <dgm:cxn modelId="{E647DC9F-C845-4C32-920B-2E434CA419CB}" type="presOf" srcId="{365C1E1B-A041-4C5D-815C-558477ECA4FE}" destId="{EDC0C229-DDB6-4011-A0C6-246147DE4AC3}" srcOrd="0" destOrd="3" presId="urn:microsoft.com/office/officeart/2005/8/layout/vList4"/>
    <dgm:cxn modelId="{E892327E-3EDD-4816-A933-11D30676750B}" type="presOf" srcId="{2F5F6F64-6CD0-4131-B071-0363E05F3683}" destId="{855C9A97-6F48-443D-9F26-AA7483329344}" srcOrd="0" destOrd="2" presId="urn:microsoft.com/office/officeart/2005/8/layout/vList4"/>
    <dgm:cxn modelId="{1A175717-1C67-4AA2-9B39-BEADAC3457CA}" type="presOf" srcId="{E1212E1E-F826-445A-849B-C1D082C4DC92}" destId="{855C9A97-6F48-443D-9F26-AA7483329344}" srcOrd="0" destOrd="1" presId="urn:microsoft.com/office/officeart/2005/8/layout/vList4"/>
    <dgm:cxn modelId="{2B513A14-36D7-448C-BD87-E4DCE91F592E}" type="presOf" srcId="{A4F639DE-08EC-4CB6-B39F-0A52EE5C0B2A}" destId="{C6349C5C-C93B-4C4F-9A9A-A7387364047C}" srcOrd="0" destOrd="1" presId="urn:microsoft.com/office/officeart/2005/8/layout/vList4"/>
    <dgm:cxn modelId="{874D96D7-870B-4A61-9ADC-F95C7D72139C}" srcId="{C261DEAC-F7AA-47A3-BAF6-A4204FAF521E}" destId="{0931FE5F-AB88-4D43-96D5-1453A71A5656}" srcOrd="3" destOrd="0" parTransId="{9BEEA425-5A4A-42E0-8D25-810B9EBE4C4D}" sibTransId="{C9DDA6BC-762C-42EB-A710-352B385CE78B}"/>
    <dgm:cxn modelId="{1182A2D9-E680-42C7-95D1-D9726A588D70}" srcId="{A938DE15-DDE0-4BD3-9A41-7F3CECCC42AF}" destId="{C261DEAC-F7AA-47A3-BAF6-A4204FAF521E}" srcOrd="0" destOrd="0" parTransId="{EDDF7D22-8765-495F-BC7C-25D836DFA5D2}" sibTransId="{2E9CCF7E-A926-4E1C-99C8-2877BDF6135F}"/>
    <dgm:cxn modelId="{16A934E5-DCC9-41D5-A400-710C36B65789}" srcId="{C45F2A56-E256-44F7-B5A8-E35C6CCA39C1}" destId="{49FE54C1-1A77-4868-86E8-0173D896505D}" srcOrd="1" destOrd="0" parTransId="{279110D0-7B0F-43FA-851F-B852AAA8E0D0}" sibTransId="{92C45FC6-8689-4084-901C-A4461288C02E}"/>
    <dgm:cxn modelId="{0CD6F7CD-6EAC-4AC6-9336-4C570BD194E4}" srcId="{B2731352-CE2E-4D3C-9586-8C615781532A}" destId="{1F5BAE68-43F5-4370-B551-5C77DE611030}" srcOrd="0" destOrd="0" parTransId="{56CDFBAE-1C1F-4CEE-89DF-921E246FE5FE}" sibTransId="{25EEEB6A-80D1-4014-8A2D-A53250F50251}"/>
    <dgm:cxn modelId="{6347AF3E-A153-450B-9D6E-150252F8BC8E}" type="presOf" srcId="{29BEFCBA-F62A-4053-BB87-341BF488B83E}" destId="{EDC0C229-DDB6-4011-A0C6-246147DE4AC3}" srcOrd="0" destOrd="2" presId="urn:microsoft.com/office/officeart/2005/8/layout/vList4"/>
    <dgm:cxn modelId="{C9E3A6AC-4B1B-41FF-9CD7-22AE94CFD6E7}" type="presOf" srcId="{49FE54C1-1A77-4868-86E8-0173D896505D}" destId="{C6349C5C-C93B-4C4F-9A9A-A7387364047C}" srcOrd="0" destOrd="2" presId="urn:microsoft.com/office/officeart/2005/8/layout/vList4"/>
    <dgm:cxn modelId="{E8F1A2D7-8AEF-4ECB-B4E4-BDFB2676C422}" type="presOf" srcId="{E1212E1E-F826-445A-849B-C1D082C4DC92}" destId="{C8D47D19-D730-4AD0-B37B-6A4F3ECC3FE3}" srcOrd="1" destOrd="1" presId="urn:microsoft.com/office/officeart/2005/8/layout/vList4"/>
    <dgm:cxn modelId="{49A9B779-074F-4EED-A928-9EE1B4601060}" srcId="{C45F2A56-E256-44F7-B5A8-E35C6CCA39C1}" destId="{3E4CF5D2-1A29-4AE3-B0E6-DD7D0AA00274}" srcOrd="2" destOrd="0" parTransId="{2310051A-B493-4053-AA71-E3A25DF947F4}" sibTransId="{270F5DE0-49F9-43C7-AB76-73B6999C626B}"/>
    <dgm:cxn modelId="{B66D5BAD-EEDF-4832-A591-3C6883CE4AFF}" srcId="{C261DEAC-F7AA-47A3-BAF6-A4204FAF521E}" destId="{E1212E1E-F826-445A-849B-C1D082C4DC92}" srcOrd="0" destOrd="0" parTransId="{544B8DDC-87FF-4492-95BF-118F4EE79ABD}" sibTransId="{B09215D4-0012-476F-9A8F-B9AEE587EAD8}"/>
    <dgm:cxn modelId="{89F3DB0A-3FAB-4D14-BDAD-95080769D22B}" type="presOf" srcId="{0DCCC5B0-C886-4A70-9067-626C3591DBA2}" destId="{C8D47D19-D730-4AD0-B37B-6A4F3ECC3FE3}" srcOrd="1" destOrd="3" presId="urn:microsoft.com/office/officeart/2005/8/layout/vList4"/>
    <dgm:cxn modelId="{5840D2CF-3FEE-4B6B-A832-EC257DE8EC09}" srcId="{C261DEAC-F7AA-47A3-BAF6-A4204FAF521E}" destId="{0DCCC5B0-C886-4A70-9067-626C3591DBA2}" srcOrd="2" destOrd="0" parTransId="{9EE22757-3CDC-4FC9-9799-62AD8E3C7735}" sibTransId="{EEAF3D34-BF1F-43ED-82F1-1B5B914FC9F9}"/>
    <dgm:cxn modelId="{562C47F4-D851-4727-B6D1-EE52DBA49419}" type="presOf" srcId="{A938DE15-DDE0-4BD3-9A41-7F3CECCC42AF}" destId="{197A849D-4C8D-4C93-AD46-41229B7D54E4}" srcOrd="0" destOrd="0" presId="urn:microsoft.com/office/officeart/2005/8/layout/vList4"/>
    <dgm:cxn modelId="{A702B40C-6875-4C5B-9A79-B2084B71D78D}" type="presOf" srcId="{C261DEAC-F7AA-47A3-BAF6-A4204FAF521E}" destId="{855C9A97-6F48-443D-9F26-AA7483329344}" srcOrd="0" destOrd="0" presId="urn:microsoft.com/office/officeart/2005/8/layout/vList4"/>
    <dgm:cxn modelId="{E61B6A7D-2BCB-4E21-B89F-C66FE2441F0C}" type="presParOf" srcId="{197A849D-4C8D-4C93-AD46-41229B7D54E4}" destId="{12E7F687-1131-4630-9713-24A4F5D09789}" srcOrd="0" destOrd="0" presId="urn:microsoft.com/office/officeart/2005/8/layout/vList4"/>
    <dgm:cxn modelId="{FD1C2710-670B-4D76-81AA-B05F395704E1}" type="presParOf" srcId="{12E7F687-1131-4630-9713-24A4F5D09789}" destId="{855C9A97-6F48-443D-9F26-AA7483329344}" srcOrd="0" destOrd="0" presId="urn:microsoft.com/office/officeart/2005/8/layout/vList4"/>
    <dgm:cxn modelId="{9CDED276-B045-4FCC-8698-32C2D2C9371E}" type="presParOf" srcId="{12E7F687-1131-4630-9713-24A4F5D09789}" destId="{33671D0D-6BE3-4B17-905A-ED8ECF573226}" srcOrd="1" destOrd="0" presId="urn:microsoft.com/office/officeart/2005/8/layout/vList4"/>
    <dgm:cxn modelId="{B8BFDA82-AAC2-4BAF-A75F-D71C55609074}" type="presParOf" srcId="{12E7F687-1131-4630-9713-24A4F5D09789}" destId="{C8D47D19-D730-4AD0-B37B-6A4F3ECC3FE3}" srcOrd="2" destOrd="0" presId="urn:microsoft.com/office/officeart/2005/8/layout/vList4"/>
    <dgm:cxn modelId="{88C1A810-DE09-48A4-B846-3A1D39B4009E}" type="presParOf" srcId="{197A849D-4C8D-4C93-AD46-41229B7D54E4}" destId="{F8A4BBE7-EA22-468F-A8F6-71D562524554}" srcOrd="1" destOrd="0" presId="urn:microsoft.com/office/officeart/2005/8/layout/vList4"/>
    <dgm:cxn modelId="{35CF0313-36B8-4E68-96D8-0683C02F649B}" type="presParOf" srcId="{197A849D-4C8D-4C93-AD46-41229B7D54E4}" destId="{5A0B6931-B606-4166-8D64-28128C3A6816}" srcOrd="2" destOrd="0" presId="urn:microsoft.com/office/officeart/2005/8/layout/vList4"/>
    <dgm:cxn modelId="{554E138B-31B3-47C8-B3A1-2A5190E18A0D}" type="presParOf" srcId="{5A0B6931-B606-4166-8D64-28128C3A6816}" destId="{EDC0C229-DDB6-4011-A0C6-246147DE4AC3}" srcOrd="0" destOrd="0" presId="urn:microsoft.com/office/officeart/2005/8/layout/vList4"/>
    <dgm:cxn modelId="{7EFE809D-9511-42DC-A8F1-82A7996E5CE8}" type="presParOf" srcId="{5A0B6931-B606-4166-8D64-28128C3A6816}" destId="{95AE0D3B-61F7-4AE7-A37E-9C5EED43486F}" srcOrd="1" destOrd="0" presId="urn:microsoft.com/office/officeart/2005/8/layout/vList4"/>
    <dgm:cxn modelId="{8B17CBEC-AE67-44E8-A8F2-C3E73F2A2C1D}" type="presParOf" srcId="{5A0B6931-B606-4166-8D64-28128C3A6816}" destId="{95101171-77DC-4523-83ED-303C957497FC}" srcOrd="2" destOrd="0" presId="urn:microsoft.com/office/officeart/2005/8/layout/vList4"/>
    <dgm:cxn modelId="{EF79449A-90F7-4684-AAAD-56B3F7F872D3}" type="presParOf" srcId="{197A849D-4C8D-4C93-AD46-41229B7D54E4}" destId="{357980A1-8BED-42DF-99DF-F17CFAFAE65E}" srcOrd="3" destOrd="0" presId="urn:microsoft.com/office/officeart/2005/8/layout/vList4"/>
    <dgm:cxn modelId="{17177137-5E27-46D6-BECE-BBCAD08D5CEC}" type="presParOf" srcId="{197A849D-4C8D-4C93-AD46-41229B7D54E4}" destId="{90DD4F20-986F-4162-BF2A-4EE297F5EA60}" srcOrd="4" destOrd="0" presId="urn:microsoft.com/office/officeart/2005/8/layout/vList4"/>
    <dgm:cxn modelId="{499525B0-4973-4C8F-8CD9-5C692971AB80}" type="presParOf" srcId="{90DD4F20-986F-4162-BF2A-4EE297F5EA60}" destId="{C6349C5C-C93B-4C4F-9A9A-A7387364047C}" srcOrd="0" destOrd="0" presId="urn:microsoft.com/office/officeart/2005/8/layout/vList4"/>
    <dgm:cxn modelId="{93206ED4-B4E3-4608-AB31-0E96A10B975B}" type="presParOf" srcId="{90DD4F20-986F-4162-BF2A-4EE297F5EA60}" destId="{6FDD5D12-3B8B-4E1F-B812-183DB758A4F7}" srcOrd="1" destOrd="0" presId="urn:microsoft.com/office/officeart/2005/8/layout/vList4"/>
    <dgm:cxn modelId="{368A5483-67D0-4A72-8CDC-02964B4920B8}" type="presParOf" srcId="{90DD4F20-986F-4162-BF2A-4EE297F5EA60}" destId="{0ABB6E61-492B-47E7-A11C-B31E0BCCB93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38DE15-DDE0-4BD3-9A41-7F3CECCC42AF}" type="doc">
      <dgm:prSet loTypeId="urn:microsoft.com/office/officeart/2005/8/layout/vList4" loCatId="list" qsTypeId="urn:microsoft.com/office/officeart/2005/8/quickstyle/simple1" qsCatId="simple" csTypeId="urn:microsoft.com/office/officeart/2005/8/colors/accent2_5" csCatId="accent2" phldr="1"/>
      <dgm:spPr/>
      <dgm:t>
        <a:bodyPr/>
        <a:lstStyle/>
        <a:p>
          <a:endParaRPr lang="en-US"/>
        </a:p>
      </dgm:t>
    </dgm:pt>
    <dgm:pt modelId="{C261DEAC-F7AA-47A3-BAF6-A4204FAF521E}">
      <dgm:prSet phldrT="[Text]"/>
      <dgm:spPr/>
      <dgm:t>
        <a:bodyPr/>
        <a:lstStyle/>
        <a:p>
          <a:r>
            <a:rPr lang="en-US" dirty="0" smtClean="0"/>
            <a:t>Funding </a:t>
          </a:r>
          <a:endParaRPr lang="en-US" dirty="0"/>
        </a:p>
      </dgm:t>
    </dgm:pt>
    <dgm:pt modelId="{EDDF7D22-8765-495F-BC7C-25D836DFA5D2}" type="parTrans" cxnId="{1182A2D9-E680-42C7-95D1-D9726A588D70}">
      <dgm:prSet/>
      <dgm:spPr/>
      <dgm:t>
        <a:bodyPr/>
        <a:lstStyle/>
        <a:p>
          <a:endParaRPr lang="en-US"/>
        </a:p>
      </dgm:t>
    </dgm:pt>
    <dgm:pt modelId="{2E9CCF7E-A926-4E1C-99C8-2877BDF6135F}" type="sibTrans" cxnId="{1182A2D9-E680-42C7-95D1-D9726A588D70}">
      <dgm:prSet/>
      <dgm:spPr/>
      <dgm:t>
        <a:bodyPr/>
        <a:lstStyle/>
        <a:p>
          <a:endParaRPr lang="en-US"/>
        </a:p>
      </dgm:t>
    </dgm:pt>
    <dgm:pt modelId="{E1212E1E-F826-445A-849B-C1D082C4DC92}">
      <dgm:prSet phldrT="[Text]"/>
      <dgm:spPr/>
      <dgm:t>
        <a:bodyPr/>
        <a:lstStyle/>
        <a:p>
          <a:r>
            <a:rPr lang="en-US" dirty="0" smtClean="0"/>
            <a:t>Eligibility</a:t>
          </a:r>
          <a:endParaRPr lang="en-US" dirty="0"/>
        </a:p>
      </dgm:t>
    </dgm:pt>
    <dgm:pt modelId="{544B8DDC-87FF-4492-95BF-118F4EE79ABD}" type="parTrans" cxnId="{B66D5BAD-EEDF-4832-A591-3C6883CE4AFF}">
      <dgm:prSet/>
      <dgm:spPr/>
      <dgm:t>
        <a:bodyPr/>
        <a:lstStyle/>
        <a:p>
          <a:endParaRPr lang="en-US"/>
        </a:p>
      </dgm:t>
    </dgm:pt>
    <dgm:pt modelId="{B09215D4-0012-476F-9A8F-B9AEE587EAD8}" type="sibTrans" cxnId="{B66D5BAD-EEDF-4832-A591-3C6883CE4AFF}">
      <dgm:prSet/>
      <dgm:spPr/>
      <dgm:t>
        <a:bodyPr/>
        <a:lstStyle/>
        <a:p>
          <a:endParaRPr lang="en-US"/>
        </a:p>
      </dgm:t>
    </dgm:pt>
    <dgm:pt modelId="{2F5F6F64-6CD0-4131-B071-0363E05F3683}">
      <dgm:prSet phldrT="[Text]"/>
      <dgm:spPr/>
      <dgm:t>
        <a:bodyPr/>
        <a:lstStyle/>
        <a:p>
          <a:r>
            <a:rPr lang="en-US" dirty="0" smtClean="0"/>
            <a:t>Compliance Requirements</a:t>
          </a:r>
          <a:endParaRPr lang="en-US" dirty="0"/>
        </a:p>
      </dgm:t>
    </dgm:pt>
    <dgm:pt modelId="{CBC22D9C-7EBA-4DCC-B1A5-F7ECB01E8D63}" type="parTrans" cxnId="{A30228B7-ABB2-4939-A9C6-187BD1F3D66A}">
      <dgm:prSet/>
      <dgm:spPr/>
      <dgm:t>
        <a:bodyPr/>
        <a:lstStyle/>
        <a:p>
          <a:endParaRPr lang="en-US"/>
        </a:p>
      </dgm:t>
    </dgm:pt>
    <dgm:pt modelId="{755FCA89-B533-4ADC-9491-E334F35038FC}" type="sibTrans" cxnId="{A30228B7-ABB2-4939-A9C6-187BD1F3D66A}">
      <dgm:prSet/>
      <dgm:spPr/>
      <dgm:t>
        <a:bodyPr/>
        <a:lstStyle/>
        <a:p>
          <a:endParaRPr lang="en-US"/>
        </a:p>
      </dgm:t>
    </dgm:pt>
    <dgm:pt modelId="{B2731352-CE2E-4D3C-9586-8C615781532A}">
      <dgm:prSet phldrT="[Text]"/>
      <dgm:spPr/>
      <dgm:t>
        <a:bodyPr/>
        <a:lstStyle/>
        <a:p>
          <a:r>
            <a:rPr lang="en-US" dirty="0" smtClean="0"/>
            <a:t>Management</a:t>
          </a:r>
          <a:endParaRPr lang="en-US" dirty="0"/>
        </a:p>
      </dgm:t>
    </dgm:pt>
    <dgm:pt modelId="{8A9AB21A-B3A7-4E27-BE50-F1448683CDED}" type="parTrans" cxnId="{F1DE7ABD-BC21-437F-9019-1ACFA232931E}">
      <dgm:prSet/>
      <dgm:spPr/>
      <dgm:t>
        <a:bodyPr/>
        <a:lstStyle/>
        <a:p>
          <a:endParaRPr lang="en-US"/>
        </a:p>
      </dgm:t>
    </dgm:pt>
    <dgm:pt modelId="{EEAE1464-C637-431F-8966-8546D2169717}" type="sibTrans" cxnId="{F1DE7ABD-BC21-437F-9019-1ACFA232931E}">
      <dgm:prSet/>
      <dgm:spPr/>
      <dgm:t>
        <a:bodyPr/>
        <a:lstStyle/>
        <a:p>
          <a:endParaRPr lang="en-US"/>
        </a:p>
      </dgm:t>
    </dgm:pt>
    <dgm:pt modelId="{1F5BAE68-43F5-4370-B551-5C77DE611030}">
      <dgm:prSet phldrT="[Text]"/>
      <dgm:spPr/>
      <dgm:t>
        <a:bodyPr/>
        <a:lstStyle/>
        <a:p>
          <a:r>
            <a:rPr lang="en-US" dirty="0" smtClean="0"/>
            <a:t>Budget</a:t>
          </a:r>
          <a:endParaRPr lang="en-US" dirty="0"/>
        </a:p>
      </dgm:t>
    </dgm:pt>
    <dgm:pt modelId="{56CDFBAE-1C1F-4CEE-89DF-921E246FE5FE}" type="parTrans" cxnId="{0CD6F7CD-6EAC-4AC6-9336-4C570BD194E4}">
      <dgm:prSet/>
      <dgm:spPr/>
      <dgm:t>
        <a:bodyPr/>
        <a:lstStyle/>
        <a:p>
          <a:endParaRPr lang="en-US"/>
        </a:p>
      </dgm:t>
    </dgm:pt>
    <dgm:pt modelId="{25EEEB6A-80D1-4014-8A2D-A53250F50251}" type="sibTrans" cxnId="{0CD6F7CD-6EAC-4AC6-9336-4C570BD194E4}">
      <dgm:prSet/>
      <dgm:spPr/>
      <dgm:t>
        <a:bodyPr/>
        <a:lstStyle/>
        <a:p>
          <a:endParaRPr lang="en-US"/>
        </a:p>
      </dgm:t>
    </dgm:pt>
    <dgm:pt modelId="{365C1E1B-A041-4C5D-815C-558477ECA4FE}">
      <dgm:prSet phldrT="[Text]"/>
      <dgm:spPr/>
      <dgm:t>
        <a:bodyPr/>
        <a:lstStyle/>
        <a:p>
          <a:r>
            <a:rPr lang="en-US" dirty="0" smtClean="0"/>
            <a:t>Contracting</a:t>
          </a:r>
          <a:endParaRPr lang="en-US" dirty="0"/>
        </a:p>
      </dgm:t>
    </dgm:pt>
    <dgm:pt modelId="{76E00501-9E82-457E-9072-510391AEFE1E}" type="parTrans" cxnId="{ACBEA620-D934-435A-A6A8-49225A9A2392}">
      <dgm:prSet/>
      <dgm:spPr/>
      <dgm:t>
        <a:bodyPr/>
        <a:lstStyle/>
        <a:p>
          <a:endParaRPr lang="en-US"/>
        </a:p>
      </dgm:t>
    </dgm:pt>
    <dgm:pt modelId="{AE2FB7DF-6CF0-4CA0-9277-55202EE2FCAA}" type="sibTrans" cxnId="{ACBEA620-D934-435A-A6A8-49225A9A2392}">
      <dgm:prSet/>
      <dgm:spPr/>
      <dgm:t>
        <a:bodyPr/>
        <a:lstStyle/>
        <a:p>
          <a:endParaRPr lang="en-US"/>
        </a:p>
      </dgm:t>
    </dgm:pt>
    <dgm:pt modelId="{C45F2A56-E256-44F7-B5A8-E35C6CCA39C1}">
      <dgm:prSet phldrT="[Text]"/>
      <dgm:spPr/>
      <dgm:t>
        <a:bodyPr/>
        <a:lstStyle/>
        <a:p>
          <a:r>
            <a:rPr lang="en-US" dirty="0" smtClean="0"/>
            <a:t>Customer Care</a:t>
          </a:r>
          <a:endParaRPr lang="en-US" dirty="0"/>
        </a:p>
      </dgm:t>
    </dgm:pt>
    <dgm:pt modelId="{C5FB5E69-42C2-4F9D-A8C8-DDEC5EF55E75}" type="parTrans" cxnId="{C7B65269-E4D1-41D4-AA69-BA26E0830E95}">
      <dgm:prSet/>
      <dgm:spPr/>
      <dgm:t>
        <a:bodyPr/>
        <a:lstStyle/>
        <a:p>
          <a:endParaRPr lang="en-US"/>
        </a:p>
      </dgm:t>
    </dgm:pt>
    <dgm:pt modelId="{FBF4A9F5-8A1E-491E-A455-1C2950A27553}" type="sibTrans" cxnId="{C7B65269-E4D1-41D4-AA69-BA26E0830E95}">
      <dgm:prSet/>
      <dgm:spPr/>
      <dgm:t>
        <a:bodyPr/>
        <a:lstStyle/>
        <a:p>
          <a:endParaRPr lang="en-US"/>
        </a:p>
      </dgm:t>
    </dgm:pt>
    <dgm:pt modelId="{A4F639DE-08EC-4CB6-B39F-0A52EE5C0B2A}">
      <dgm:prSet phldrT="[Text]"/>
      <dgm:spPr/>
      <dgm:t>
        <a:bodyPr/>
        <a:lstStyle/>
        <a:p>
          <a:r>
            <a:rPr lang="en-US" dirty="0" smtClean="0"/>
            <a:t>Driver Training</a:t>
          </a:r>
          <a:endParaRPr lang="en-US" dirty="0"/>
        </a:p>
      </dgm:t>
    </dgm:pt>
    <dgm:pt modelId="{82A19928-E713-4C2B-8A04-F42FE86471AA}" type="parTrans" cxnId="{D2096A83-6307-40BF-B8B7-156703F26234}">
      <dgm:prSet/>
      <dgm:spPr/>
      <dgm:t>
        <a:bodyPr/>
        <a:lstStyle/>
        <a:p>
          <a:endParaRPr lang="en-US"/>
        </a:p>
      </dgm:t>
    </dgm:pt>
    <dgm:pt modelId="{06D5577B-6DAE-4692-A836-98587BC5AF8F}" type="sibTrans" cxnId="{D2096A83-6307-40BF-B8B7-156703F26234}">
      <dgm:prSet/>
      <dgm:spPr/>
      <dgm:t>
        <a:bodyPr/>
        <a:lstStyle/>
        <a:p>
          <a:endParaRPr lang="en-US"/>
        </a:p>
      </dgm:t>
    </dgm:pt>
    <dgm:pt modelId="{49FE54C1-1A77-4868-86E8-0173D896505D}">
      <dgm:prSet phldrT="[Text]"/>
      <dgm:spPr/>
      <dgm:t>
        <a:bodyPr/>
        <a:lstStyle/>
        <a:p>
          <a:r>
            <a:rPr lang="en-US" dirty="0" smtClean="0"/>
            <a:t>Sensitivity and Etiquette </a:t>
          </a:r>
          <a:endParaRPr lang="en-US" dirty="0"/>
        </a:p>
      </dgm:t>
    </dgm:pt>
    <dgm:pt modelId="{279110D0-7B0F-43FA-851F-B852AAA8E0D0}" type="parTrans" cxnId="{16A934E5-DCC9-41D5-A400-710C36B65789}">
      <dgm:prSet/>
      <dgm:spPr/>
      <dgm:t>
        <a:bodyPr/>
        <a:lstStyle/>
        <a:p>
          <a:endParaRPr lang="en-US"/>
        </a:p>
      </dgm:t>
    </dgm:pt>
    <dgm:pt modelId="{92C45FC6-8689-4084-901C-A4461288C02E}" type="sibTrans" cxnId="{16A934E5-DCC9-41D5-A400-710C36B65789}">
      <dgm:prSet/>
      <dgm:spPr/>
      <dgm:t>
        <a:bodyPr/>
        <a:lstStyle/>
        <a:p>
          <a:endParaRPr lang="en-US"/>
        </a:p>
      </dgm:t>
    </dgm:pt>
    <dgm:pt modelId="{0DCCC5B0-C886-4A70-9067-626C3591DBA2}">
      <dgm:prSet phldrT="[Text]"/>
      <dgm:spPr/>
      <dgm:t>
        <a:bodyPr/>
        <a:lstStyle/>
        <a:p>
          <a:r>
            <a:rPr lang="en-US" dirty="0" smtClean="0"/>
            <a:t>Access</a:t>
          </a:r>
          <a:endParaRPr lang="en-US" dirty="0"/>
        </a:p>
      </dgm:t>
    </dgm:pt>
    <dgm:pt modelId="{9EE22757-3CDC-4FC9-9799-62AD8E3C7735}" type="parTrans" cxnId="{5840D2CF-3FEE-4B6B-A832-EC257DE8EC09}">
      <dgm:prSet/>
      <dgm:spPr/>
      <dgm:t>
        <a:bodyPr/>
        <a:lstStyle/>
        <a:p>
          <a:endParaRPr lang="en-US"/>
        </a:p>
      </dgm:t>
    </dgm:pt>
    <dgm:pt modelId="{EEAF3D34-BF1F-43ED-82F1-1B5B914FC9F9}" type="sibTrans" cxnId="{5840D2CF-3FEE-4B6B-A832-EC257DE8EC09}">
      <dgm:prSet/>
      <dgm:spPr/>
      <dgm:t>
        <a:bodyPr/>
        <a:lstStyle/>
        <a:p>
          <a:endParaRPr lang="en-US"/>
        </a:p>
      </dgm:t>
    </dgm:pt>
    <dgm:pt modelId="{0931FE5F-AB88-4D43-96D5-1453A71A5656}">
      <dgm:prSet phldrT="[Text]"/>
      <dgm:spPr/>
      <dgm:t>
        <a:bodyPr/>
        <a:lstStyle/>
        <a:p>
          <a:r>
            <a:rPr lang="en-US" dirty="0" smtClean="0"/>
            <a:t>Awareness</a:t>
          </a:r>
          <a:endParaRPr lang="en-US" dirty="0"/>
        </a:p>
      </dgm:t>
    </dgm:pt>
    <dgm:pt modelId="{9BEEA425-5A4A-42E0-8D25-810B9EBE4C4D}" type="parTrans" cxnId="{874D96D7-870B-4A61-9ADC-F95C7D72139C}">
      <dgm:prSet/>
      <dgm:spPr/>
      <dgm:t>
        <a:bodyPr/>
        <a:lstStyle/>
        <a:p>
          <a:endParaRPr lang="en-US"/>
        </a:p>
      </dgm:t>
    </dgm:pt>
    <dgm:pt modelId="{C9DDA6BC-762C-42EB-A710-352B385CE78B}" type="sibTrans" cxnId="{874D96D7-870B-4A61-9ADC-F95C7D72139C}">
      <dgm:prSet/>
      <dgm:spPr/>
      <dgm:t>
        <a:bodyPr/>
        <a:lstStyle/>
        <a:p>
          <a:endParaRPr lang="en-US"/>
        </a:p>
      </dgm:t>
    </dgm:pt>
    <dgm:pt modelId="{29BEFCBA-F62A-4053-BB87-341BF488B83E}">
      <dgm:prSet phldrT="[Text]"/>
      <dgm:spPr/>
      <dgm:t>
        <a:bodyPr/>
        <a:lstStyle/>
        <a:p>
          <a:r>
            <a:rPr lang="en-US" dirty="0" smtClean="0"/>
            <a:t>Efficiency</a:t>
          </a:r>
          <a:endParaRPr lang="en-US" dirty="0"/>
        </a:p>
      </dgm:t>
    </dgm:pt>
    <dgm:pt modelId="{2B8646D2-5786-4B48-8D6C-FF5BA289AB3F}" type="parTrans" cxnId="{880DE2DC-A482-46FC-8A9D-AEEAB46F517F}">
      <dgm:prSet/>
      <dgm:spPr/>
      <dgm:t>
        <a:bodyPr/>
        <a:lstStyle/>
        <a:p>
          <a:endParaRPr lang="en-US"/>
        </a:p>
      </dgm:t>
    </dgm:pt>
    <dgm:pt modelId="{7816AB87-6A30-4EAD-A6F2-6E949B08E7D2}" type="sibTrans" cxnId="{880DE2DC-A482-46FC-8A9D-AEEAB46F517F}">
      <dgm:prSet/>
      <dgm:spPr/>
      <dgm:t>
        <a:bodyPr/>
        <a:lstStyle/>
        <a:p>
          <a:endParaRPr lang="en-US"/>
        </a:p>
      </dgm:t>
    </dgm:pt>
    <dgm:pt modelId="{2D9CB031-3975-4EB8-B3CD-D8AA97EDEC58}">
      <dgm:prSet phldrT="[Text]"/>
      <dgm:spPr/>
      <dgm:t>
        <a:bodyPr/>
        <a:lstStyle/>
        <a:p>
          <a:r>
            <a:rPr lang="en-US" dirty="0" smtClean="0"/>
            <a:t>Customer Service</a:t>
          </a:r>
          <a:endParaRPr lang="en-US" dirty="0"/>
        </a:p>
      </dgm:t>
    </dgm:pt>
    <dgm:pt modelId="{A3A8FA56-77A4-4862-9B3D-81C4288301B0}" type="parTrans" cxnId="{029E019A-4CA1-4784-A9AA-DE7DA21E5FDD}">
      <dgm:prSet/>
      <dgm:spPr/>
      <dgm:t>
        <a:bodyPr/>
        <a:lstStyle/>
        <a:p>
          <a:endParaRPr lang="en-US"/>
        </a:p>
      </dgm:t>
    </dgm:pt>
    <dgm:pt modelId="{8673B861-05C3-42C8-AE78-3E7131787974}" type="sibTrans" cxnId="{029E019A-4CA1-4784-A9AA-DE7DA21E5FDD}">
      <dgm:prSet/>
      <dgm:spPr/>
      <dgm:t>
        <a:bodyPr/>
        <a:lstStyle/>
        <a:p>
          <a:endParaRPr lang="en-US"/>
        </a:p>
      </dgm:t>
    </dgm:pt>
    <dgm:pt modelId="{197A849D-4C8D-4C93-AD46-41229B7D54E4}" type="pres">
      <dgm:prSet presAssocID="{A938DE15-DDE0-4BD3-9A41-7F3CECCC42AF}" presName="linear" presStyleCnt="0">
        <dgm:presLayoutVars>
          <dgm:dir/>
          <dgm:resizeHandles val="exact"/>
        </dgm:presLayoutVars>
      </dgm:prSet>
      <dgm:spPr/>
      <dgm:t>
        <a:bodyPr/>
        <a:lstStyle/>
        <a:p>
          <a:endParaRPr lang="en-US"/>
        </a:p>
      </dgm:t>
    </dgm:pt>
    <dgm:pt modelId="{12E7F687-1131-4630-9713-24A4F5D09789}" type="pres">
      <dgm:prSet presAssocID="{C261DEAC-F7AA-47A3-BAF6-A4204FAF521E}" presName="comp" presStyleCnt="0"/>
      <dgm:spPr/>
    </dgm:pt>
    <dgm:pt modelId="{855C9A97-6F48-443D-9F26-AA7483329344}" type="pres">
      <dgm:prSet presAssocID="{C261DEAC-F7AA-47A3-BAF6-A4204FAF521E}" presName="box" presStyleLbl="node1" presStyleIdx="0" presStyleCnt="3"/>
      <dgm:spPr/>
      <dgm:t>
        <a:bodyPr/>
        <a:lstStyle/>
        <a:p>
          <a:endParaRPr lang="en-US"/>
        </a:p>
      </dgm:t>
    </dgm:pt>
    <dgm:pt modelId="{33671D0D-6BE3-4B17-905A-ED8ECF573226}" type="pres">
      <dgm:prSet presAssocID="{C261DEAC-F7AA-47A3-BAF6-A4204FAF521E}"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t>
        <a:bodyPr/>
        <a:lstStyle/>
        <a:p>
          <a:endParaRPr lang="en-US"/>
        </a:p>
      </dgm:t>
    </dgm:pt>
    <dgm:pt modelId="{C8D47D19-D730-4AD0-B37B-6A4F3ECC3FE3}" type="pres">
      <dgm:prSet presAssocID="{C261DEAC-F7AA-47A3-BAF6-A4204FAF521E}" presName="text" presStyleLbl="node1" presStyleIdx="0" presStyleCnt="3">
        <dgm:presLayoutVars>
          <dgm:bulletEnabled val="1"/>
        </dgm:presLayoutVars>
      </dgm:prSet>
      <dgm:spPr/>
      <dgm:t>
        <a:bodyPr/>
        <a:lstStyle/>
        <a:p>
          <a:endParaRPr lang="en-US"/>
        </a:p>
      </dgm:t>
    </dgm:pt>
    <dgm:pt modelId="{F8A4BBE7-EA22-468F-A8F6-71D562524554}" type="pres">
      <dgm:prSet presAssocID="{2E9CCF7E-A926-4E1C-99C8-2877BDF6135F}" presName="spacer" presStyleCnt="0"/>
      <dgm:spPr/>
    </dgm:pt>
    <dgm:pt modelId="{5A0B6931-B606-4166-8D64-28128C3A6816}" type="pres">
      <dgm:prSet presAssocID="{B2731352-CE2E-4D3C-9586-8C615781532A}" presName="comp" presStyleCnt="0"/>
      <dgm:spPr/>
    </dgm:pt>
    <dgm:pt modelId="{EDC0C229-DDB6-4011-A0C6-246147DE4AC3}" type="pres">
      <dgm:prSet presAssocID="{B2731352-CE2E-4D3C-9586-8C615781532A}" presName="box" presStyleLbl="node1" presStyleIdx="1" presStyleCnt="3"/>
      <dgm:spPr/>
      <dgm:t>
        <a:bodyPr/>
        <a:lstStyle/>
        <a:p>
          <a:endParaRPr lang="en-US"/>
        </a:p>
      </dgm:t>
    </dgm:pt>
    <dgm:pt modelId="{95AE0D3B-61F7-4AE7-A37E-9C5EED43486F}" type="pres">
      <dgm:prSet presAssocID="{B2731352-CE2E-4D3C-9586-8C615781532A}"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95101171-77DC-4523-83ED-303C957497FC}" type="pres">
      <dgm:prSet presAssocID="{B2731352-CE2E-4D3C-9586-8C615781532A}" presName="text" presStyleLbl="node1" presStyleIdx="1" presStyleCnt="3">
        <dgm:presLayoutVars>
          <dgm:bulletEnabled val="1"/>
        </dgm:presLayoutVars>
      </dgm:prSet>
      <dgm:spPr/>
      <dgm:t>
        <a:bodyPr/>
        <a:lstStyle/>
        <a:p>
          <a:endParaRPr lang="en-US"/>
        </a:p>
      </dgm:t>
    </dgm:pt>
    <dgm:pt modelId="{357980A1-8BED-42DF-99DF-F17CFAFAE65E}" type="pres">
      <dgm:prSet presAssocID="{EEAE1464-C637-431F-8966-8546D2169717}" presName="spacer" presStyleCnt="0"/>
      <dgm:spPr/>
    </dgm:pt>
    <dgm:pt modelId="{90DD4F20-986F-4162-BF2A-4EE297F5EA60}" type="pres">
      <dgm:prSet presAssocID="{C45F2A56-E256-44F7-B5A8-E35C6CCA39C1}" presName="comp" presStyleCnt="0"/>
      <dgm:spPr/>
    </dgm:pt>
    <dgm:pt modelId="{C6349C5C-C93B-4C4F-9A9A-A7387364047C}" type="pres">
      <dgm:prSet presAssocID="{C45F2A56-E256-44F7-B5A8-E35C6CCA39C1}" presName="box" presStyleLbl="node1" presStyleIdx="2" presStyleCnt="3"/>
      <dgm:spPr/>
      <dgm:t>
        <a:bodyPr/>
        <a:lstStyle/>
        <a:p>
          <a:endParaRPr lang="en-US"/>
        </a:p>
      </dgm:t>
    </dgm:pt>
    <dgm:pt modelId="{6FDD5D12-3B8B-4E1F-B812-183DB758A4F7}" type="pres">
      <dgm:prSet presAssocID="{C45F2A56-E256-44F7-B5A8-E35C6CCA39C1}"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0ABB6E61-492B-47E7-A11C-B31E0BCCB93E}" type="pres">
      <dgm:prSet presAssocID="{C45F2A56-E256-44F7-B5A8-E35C6CCA39C1}" presName="text" presStyleLbl="node1" presStyleIdx="2" presStyleCnt="3">
        <dgm:presLayoutVars>
          <dgm:bulletEnabled val="1"/>
        </dgm:presLayoutVars>
      </dgm:prSet>
      <dgm:spPr/>
      <dgm:t>
        <a:bodyPr/>
        <a:lstStyle/>
        <a:p>
          <a:endParaRPr lang="en-US"/>
        </a:p>
      </dgm:t>
    </dgm:pt>
  </dgm:ptLst>
  <dgm:cxnLst>
    <dgm:cxn modelId="{9A14CC81-679C-447C-9988-ABA4735AE7E9}" type="presOf" srcId="{B2731352-CE2E-4D3C-9586-8C615781532A}" destId="{EDC0C229-DDB6-4011-A0C6-246147DE4AC3}" srcOrd="0" destOrd="0" presId="urn:microsoft.com/office/officeart/2005/8/layout/vList4"/>
    <dgm:cxn modelId="{890AAF7A-ECD1-41EB-B48B-7EA876ACDE4D}" type="presOf" srcId="{0931FE5F-AB88-4D43-96D5-1453A71A5656}" destId="{C8D47D19-D730-4AD0-B37B-6A4F3ECC3FE3}" srcOrd="1" destOrd="4" presId="urn:microsoft.com/office/officeart/2005/8/layout/vList4"/>
    <dgm:cxn modelId="{A30228B7-ABB2-4939-A9C6-187BD1F3D66A}" srcId="{C261DEAC-F7AA-47A3-BAF6-A4204FAF521E}" destId="{2F5F6F64-6CD0-4131-B071-0363E05F3683}" srcOrd="1" destOrd="0" parTransId="{CBC22D9C-7EBA-4DCC-B1A5-F7ECB01E8D63}" sibTransId="{755FCA89-B533-4ADC-9491-E334F35038FC}"/>
    <dgm:cxn modelId="{029E019A-4CA1-4784-A9AA-DE7DA21E5FDD}" srcId="{C45F2A56-E256-44F7-B5A8-E35C6CCA39C1}" destId="{2D9CB031-3975-4EB8-B3CD-D8AA97EDEC58}" srcOrd="2" destOrd="0" parTransId="{A3A8FA56-77A4-4862-9B3D-81C4288301B0}" sibTransId="{8673B861-05C3-42C8-AE78-3E7131787974}"/>
    <dgm:cxn modelId="{8AA6418D-59F1-4D85-9B03-133D07836A35}" type="presOf" srcId="{0931FE5F-AB88-4D43-96D5-1453A71A5656}" destId="{855C9A97-6F48-443D-9F26-AA7483329344}" srcOrd="0" destOrd="4" presId="urn:microsoft.com/office/officeart/2005/8/layout/vList4"/>
    <dgm:cxn modelId="{FEEFAC1B-E991-40D4-A621-DF433AEE5E3D}" type="presOf" srcId="{0DCCC5B0-C886-4A70-9067-626C3591DBA2}" destId="{C8D47D19-D730-4AD0-B37B-6A4F3ECC3FE3}" srcOrd="1" destOrd="3" presId="urn:microsoft.com/office/officeart/2005/8/layout/vList4"/>
    <dgm:cxn modelId="{12EFC73C-DDA6-4A01-90A7-5A1244B6CA83}" type="presOf" srcId="{E1212E1E-F826-445A-849B-C1D082C4DC92}" destId="{C8D47D19-D730-4AD0-B37B-6A4F3ECC3FE3}" srcOrd="1" destOrd="1" presId="urn:microsoft.com/office/officeart/2005/8/layout/vList4"/>
    <dgm:cxn modelId="{01C6FF6F-9A0E-4655-94DE-7DCCD52CA2C2}" type="presOf" srcId="{C261DEAC-F7AA-47A3-BAF6-A4204FAF521E}" destId="{C8D47D19-D730-4AD0-B37B-6A4F3ECC3FE3}" srcOrd="1" destOrd="0" presId="urn:microsoft.com/office/officeart/2005/8/layout/vList4"/>
    <dgm:cxn modelId="{7F5ECFDD-6702-4FEF-B7D1-F4C8A0AE6E62}" type="presOf" srcId="{29BEFCBA-F62A-4053-BB87-341BF488B83E}" destId="{95101171-77DC-4523-83ED-303C957497FC}" srcOrd="1" destOrd="2" presId="urn:microsoft.com/office/officeart/2005/8/layout/vList4"/>
    <dgm:cxn modelId="{4894D28C-3F6F-48E5-8024-EFFDCCBEF121}" type="presOf" srcId="{365C1E1B-A041-4C5D-815C-558477ECA4FE}" destId="{EDC0C229-DDB6-4011-A0C6-246147DE4AC3}" srcOrd="0" destOrd="3" presId="urn:microsoft.com/office/officeart/2005/8/layout/vList4"/>
    <dgm:cxn modelId="{BFDC2831-CB4E-4732-B2FB-FAD39BCB8F71}" type="presOf" srcId="{B2731352-CE2E-4D3C-9586-8C615781532A}" destId="{95101171-77DC-4523-83ED-303C957497FC}" srcOrd="1" destOrd="0" presId="urn:microsoft.com/office/officeart/2005/8/layout/vList4"/>
    <dgm:cxn modelId="{30CF8E15-2FB4-4CE4-9623-1E8FF6892733}" type="presOf" srcId="{2F5F6F64-6CD0-4131-B071-0363E05F3683}" destId="{C8D47D19-D730-4AD0-B37B-6A4F3ECC3FE3}" srcOrd="1" destOrd="2" presId="urn:microsoft.com/office/officeart/2005/8/layout/vList4"/>
    <dgm:cxn modelId="{24C5EF38-9491-483E-AD2B-9B6145E2920C}" type="presOf" srcId="{2D9CB031-3975-4EB8-B3CD-D8AA97EDEC58}" destId="{C6349C5C-C93B-4C4F-9A9A-A7387364047C}" srcOrd="0" destOrd="3" presId="urn:microsoft.com/office/officeart/2005/8/layout/vList4"/>
    <dgm:cxn modelId="{233692D7-75FB-4414-9F8F-471042A800CB}" type="presOf" srcId="{1F5BAE68-43F5-4370-B551-5C77DE611030}" destId="{95101171-77DC-4523-83ED-303C957497FC}" srcOrd="1" destOrd="1" presId="urn:microsoft.com/office/officeart/2005/8/layout/vList4"/>
    <dgm:cxn modelId="{0CD6F7CD-6EAC-4AC6-9336-4C570BD194E4}" srcId="{B2731352-CE2E-4D3C-9586-8C615781532A}" destId="{1F5BAE68-43F5-4370-B551-5C77DE611030}" srcOrd="0" destOrd="0" parTransId="{56CDFBAE-1C1F-4CEE-89DF-921E246FE5FE}" sibTransId="{25EEEB6A-80D1-4014-8A2D-A53250F50251}"/>
    <dgm:cxn modelId="{FFB56DEE-9083-4503-AB3C-547AFC3742BF}" type="presOf" srcId="{49FE54C1-1A77-4868-86E8-0173D896505D}" destId="{C6349C5C-C93B-4C4F-9A9A-A7387364047C}" srcOrd="0" destOrd="2" presId="urn:microsoft.com/office/officeart/2005/8/layout/vList4"/>
    <dgm:cxn modelId="{4D305ACF-8D4C-4497-8891-4EAE3FE51C7B}" type="presOf" srcId="{A4F639DE-08EC-4CB6-B39F-0A52EE5C0B2A}" destId="{0ABB6E61-492B-47E7-A11C-B31E0BCCB93E}" srcOrd="1" destOrd="1" presId="urn:microsoft.com/office/officeart/2005/8/layout/vList4"/>
    <dgm:cxn modelId="{C7B65269-E4D1-41D4-AA69-BA26E0830E95}" srcId="{A938DE15-DDE0-4BD3-9A41-7F3CECCC42AF}" destId="{C45F2A56-E256-44F7-B5A8-E35C6CCA39C1}" srcOrd="2" destOrd="0" parTransId="{C5FB5E69-42C2-4F9D-A8C8-DDEC5EF55E75}" sibTransId="{FBF4A9F5-8A1E-491E-A455-1C2950A27553}"/>
    <dgm:cxn modelId="{874D96D7-870B-4A61-9ADC-F95C7D72139C}" srcId="{C261DEAC-F7AA-47A3-BAF6-A4204FAF521E}" destId="{0931FE5F-AB88-4D43-96D5-1453A71A5656}" srcOrd="3" destOrd="0" parTransId="{9BEEA425-5A4A-42E0-8D25-810B9EBE4C4D}" sibTransId="{C9DDA6BC-762C-42EB-A710-352B385CE78B}"/>
    <dgm:cxn modelId="{FB7CB9DB-E55B-4869-A48A-9C83CA58A371}" type="presOf" srcId="{C45F2A56-E256-44F7-B5A8-E35C6CCA39C1}" destId="{0ABB6E61-492B-47E7-A11C-B31E0BCCB93E}" srcOrd="1" destOrd="0" presId="urn:microsoft.com/office/officeart/2005/8/layout/vList4"/>
    <dgm:cxn modelId="{C03D443A-271A-4A5C-A104-7EED2191DBB8}" type="presOf" srcId="{A4F639DE-08EC-4CB6-B39F-0A52EE5C0B2A}" destId="{C6349C5C-C93B-4C4F-9A9A-A7387364047C}" srcOrd="0" destOrd="1" presId="urn:microsoft.com/office/officeart/2005/8/layout/vList4"/>
    <dgm:cxn modelId="{691D02A1-587B-4A2E-9144-50E439A20294}" type="presOf" srcId="{E1212E1E-F826-445A-849B-C1D082C4DC92}" destId="{855C9A97-6F48-443D-9F26-AA7483329344}" srcOrd="0" destOrd="1" presId="urn:microsoft.com/office/officeart/2005/8/layout/vList4"/>
    <dgm:cxn modelId="{5D01E22B-694A-44A9-A89B-59DF416B603C}" type="presOf" srcId="{A938DE15-DDE0-4BD3-9A41-7F3CECCC42AF}" destId="{197A849D-4C8D-4C93-AD46-41229B7D54E4}" srcOrd="0" destOrd="0" presId="urn:microsoft.com/office/officeart/2005/8/layout/vList4"/>
    <dgm:cxn modelId="{E7B1EE55-AC78-4960-A323-B910BCFF85F4}" type="presOf" srcId="{0DCCC5B0-C886-4A70-9067-626C3591DBA2}" destId="{855C9A97-6F48-443D-9F26-AA7483329344}" srcOrd="0" destOrd="3" presId="urn:microsoft.com/office/officeart/2005/8/layout/vList4"/>
    <dgm:cxn modelId="{ACBEA620-D934-435A-A6A8-49225A9A2392}" srcId="{B2731352-CE2E-4D3C-9586-8C615781532A}" destId="{365C1E1B-A041-4C5D-815C-558477ECA4FE}" srcOrd="2" destOrd="0" parTransId="{76E00501-9E82-457E-9072-510391AEFE1E}" sibTransId="{AE2FB7DF-6CF0-4CA0-9277-55202EE2FCAA}"/>
    <dgm:cxn modelId="{1182A2D9-E680-42C7-95D1-D9726A588D70}" srcId="{A938DE15-DDE0-4BD3-9A41-7F3CECCC42AF}" destId="{C261DEAC-F7AA-47A3-BAF6-A4204FAF521E}" srcOrd="0" destOrd="0" parTransId="{EDDF7D22-8765-495F-BC7C-25D836DFA5D2}" sibTransId="{2E9CCF7E-A926-4E1C-99C8-2877BDF6135F}"/>
    <dgm:cxn modelId="{BA61936E-7D94-440C-8D07-16AF2340C478}" type="presOf" srcId="{2D9CB031-3975-4EB8-B3CD-D8AA97EDEC58}" destId="{0ABB6E61-492B-47E7-A11C-B31E0BCCB93E}" srcOrd="1" destOrd="3" presId="urn:microsoft.com/office/officeart/2005/8/layout/vList4"/>
    <dgm:cxn modelId="{880DE2DC-A482-46FC-8A9D-AEEAB46F517F}" srcId="{B2731352-CE2E-4D3C-9586-8C615781532A}" destId="{29BEFCBA-F62A-4053-BB87-341BF488B83E}" srcOrd="1" destOrd="0" parTransId="{2B8646D2-5786-4B48-8D6C-FF5BA289AB3F}" sibTransId="{7816AB87-6A30-4EAD-A6F2-6E949B08E7D2}"/>
    <dgm:cxn modelId="{E39E3DB7-413B-4B00-85D6-FD631B50466D}" type="presOf" srcId="{49FE54C1-1A77-4868-86E8-0173D896505D}" destId="{0ABB6E61-492B-47E7-A11C-B31E0BCCB93E}" srcOrd="1" destOrd="2" presId="urn:microsoft.com/office/officeart/2005/8/layout/vList4"/>
    <dgm:cxn modelId="{39E8E99C-57EF-461D-BD8B-196CF39AF980}" type="presOf" srcId="{2F5F6F64-6CD0-4131-B071-0363E05F3683}" destId="{855C9A97-6F48-443D-9F26-AA7483329344}" srcOrd="0" destOrd="2" presId="urn:microsoft.com/office/officeart/2005/8/layout/vList4"/>
    <dgm:cxn modelId="{5840D2CF-3FEE-4B6B-A832-EC257DE8EC09}" srcId="{C261DEAC-F7AA-47A3-BAF6-A4204FAF521E}" destId="{0DCCC5B0-C886-4A70-9067-626C3591DBA2}" srcOrd="2" destOrd="0" parTransId="{9EE22757-3CDC-4FC9-9799-62AD8E3C7735}" sibTransId="{EEAF3D34-BF1F-43ED-82F1-1B5B914FC9F9}"/>
    <dgm:cxn modelId="{F7FDAB32-1A05-41E9-A295-ED625C8A8C1D}" type="presOf" srcId="{29BEFCBA-F62A-4053-BB87-341BF488B83E}" destId="{EDC0C229-DDB6-4011-A0C6-246147DE4AC3}" srcOrd="0" destOrd="2" presId="urn:microsoft.com/office/officeart/2005/8/layout/vList4"/>
    <dgm:cxn modelId="{3DA375E2-5DD3-4C4B-9A5A-6F9C9A618BAE}" type="presOf" srcId="{365C1E1B-A041-4C5D-815C-558477ECA4FE}" destId="{95101171-77DC-4523-83ED-303C957497FC}" srcOrd="1" destOrd="3" presId="urn:microsoft.com/office/officeart/2005/8/layout/vList4"/>
    <dgm:cxn modelId="{01DB477A-2673-4E4C-A0F9-D39DC0D1B3C4}" type="presOf" srcId="{1F5BAE68-43F5-4370-B551-5C77DE611030}" destId="{EDC0C229-DDB6-4011-A0C6-246147DE4AC3}" srcOrd="0" destOrd="1" presId="urn:microsoft.com/office/officeart/2005/8/layout/vList4"/>
    <dgm:cxn modelId="{F1DE7ABD-BC21-437F-9019-1ACFA232931E}" srcId="{A938DE15-DDE0-4BD3-9A41-7F3CECCC42AF}" destId="{B2731352-CE2E-4D3C-9586-8C615781532A}" srcOrd="1" destOrd="0" parTransId="{8A9AB21A-B3A7-4E27-BE50-F1448683CDED}" sibTransId="{EEAE1464-C637-431F-8966-8546D2169717}"/>
    <dgm:cxn modelId="{B66D5BAD-EEDF-4832-A591-3C6883CE4AFF}" srcId="{C261DEAC-F7AA-47A3-BAF6-A4204FAF521E}" destId="{E1212E1E-F826-445A-849B-C1D082C4DC92}" srcOrd="0" destOrd="0" parTransId="{544B8DDC-87FF-4492-95BF-118F4EE79ABD}" sibTransId="{B09215D4-0012-476F-9A8F-B9AEE587EAD8}"/>
    <dgm:cxn modelId="{16A934E5-DCC9-41D5-A400-710C36B65789}" srcId="{C45F2A56-E256-44F7-B5A8-E35C6CCA39C1}" destId="{49FE54C1-1A77-4868-86E8-0173D896505D}" srcOrd="1" destOrd="0" parTransId="{279110D0-7B0F-43FA-851F-B852AAA8E0D0}" sibTransId="{92C45FC6-8689-4084-901C-A4461288C02E}"/>
    <dgm:cxn modelId="{5B1F99FC-58A4-4EEC-B8B1-3036A136E01E}" type="presOf" srcId="{C45F2A56-E256-44F7-B5A8-E35C6CCA39C1}" destId="{C6349C5C-C93B-4C4F-9A9A-A7387364047C}" srcOrd="0" destOrd="0" presId="urn:microsoft.com/office/officeart/2005/8/layout/vList4"/>
    <dgm:cxn modelId="{693D0E95-ACDC-4355-940D-59897B9A2119}" type="presOf" srcId="{C261DEAC-F7AA-47A3-BAF6-A4204FAF521E}" destId="{855C9A97-6F48-443D-9F26-AA7483329344}" srcOrd="0" destOrd="0" presId="urn:microsoft.com/office/officeart/2005/8/layout/vList4"/>
    <dgm:cxn modelId="{D2096A83-6307-40BF-B8B7-156703F26234}" srcId="{C45F2A56-E256-44F7-B5A8-E35C6CCA39C1}" destId="{A4F639DE-08EC-4CB6-B39F-0A52EE5C0B2A}" srcOrd="0" destOrd="0" parTransId="{82A19928-E713-4C2B-8A04-F42FE86471AA}" sibTransId="{06D5577B-6DAE-4692-A836-98587BC5AF8F}"/>
    <dgm:cxn modelId="{8C2ADE24-90E5-405C-9CA6-87B2731AC6FB}" type="presParOf" srcId="{197A849D-4C8D-4C93-AD46-41229B7D54E4}" destId="{12E7F687-1131-4630-9713-24A4F5D09789}" srcOrd="0" destOrd="0" presId="urn:microsoft.com/office/officeart/2005/8/layout/vList4"/>
    <dgm:cxn modelId="{74BC8601-9E49-4DC5-B6D4-4924DE50059F}" type="presParOf" srcId="{12E7F687-1131-4630-9713-24A4F5D09789}" destId="{855C9A97-6F48-443D-9F26-AA7483329344}" srcOrd="0" destOrd="0" presId="urn:microsoft.com/office/officeart/2005/8/layout/vList4"/>
    <dgm:cxn modelId="{AD01937E-720D-4560-A782-73D8A51F0C32}" type="presParOf" srcId="{12E7F687-1131-4630-9713-24A4F5D09789}" destId="{33671D0D-6BE3-4B17-905A-ED8ECF573226}" srcOrd="1" destOrd="0" presId="urn:microsoft.com/office/officeart/2005/8/layout/vList4"/>
    <dgm:cxn modelId="{14EB730C-719B-4697-90BE-3EB4BFB52EFA}" type="presParOf" srcId="{12E7F687-1131-4630-9713-24A4F5D09789}" destId="{C8D47D19-D730-4AD0-B37B-6A4F3ECC3FE3}" srcOrd="2" destOrd="0" presId="urn:microsoft.com/office/officeart/2005/8/layout/vList4"/>
    <dgm:cxn modelId="{7AFAB43F-AEEF-420F-ACE4-18D589845AA6}" type="presParOf" srcId="{197A849D-4C8D-4C93-AD46-41229B7D54E4}" destId="{F8A4BBE7-EA22-468F-A8F6-71D562524554}" srcOrd="1" destOrd="0" presId="urn:microsoft.com/office/officeart/2005/8/layout/vList4"/>
    <dgm:cxn modelId="{8FA0E8AB-7BF3-4EBD-8BB0-69D4CED75DAA}" type="presParOf" srcId="{197A849D-4C8D-4C93-AD46-41229B7D54E4}" destId="{5A0B6931-B606-4166-8D64-28128C3A6816}" srcOrd="2" destOrd="0" presId="urn:microsoft.com/office/officeart/2005/8/layout/vList4"/>
    <dgm:cxn modelId="{D2A2CE70-C69E-4143-8BF7-E639E371D17F}" type="presParOf" srcId="{5A0B6931-B606-4166-8D64-28128C3A6816}" destId="{EDC0C229-DDB6-4011-A0C6-246147DE4AC3}" srcOrd="0" destOrd="0" presId="urn:microsoft.com/office/officeart/2005/8/layout/vList4"/>
    <dgm:cxn modelId="{1D8FA74D-7D1C-4AEF-B7DC-5DE1CF045032}" type="presParOf" srcId="{5A0B6931-B606-4166-8D64-28128C3A6816}" destId="{95AE0D3B-61F7-4AE7-A37E-9C5EED43486F}" srcOrd="1" destOrd="0" presId="urn:microsoft.com/office/officeart/2005/8/layout/vList4"/>
    <dgm:cxn modelId="{C9C9144C-399E-458C-80B4-66F43C7A96BE}" type="presParOf" srcId="{5A0B6931-B606-4166-8D64-28128C3A6816}" destId="{95101171-77DC-4523-83ED-303C957497FC}" srcOrd="2" destOrd="0" presId="urn:microsoft.com/office/officeart/2005/8/layout/vList4"/>
    <dgm:cxn modelId="{5E358011-5AD2-4232-B785-80E1E0A2248D}" type="presParOf" srcId="{197A849D-4C8D-4C93-AD46-41229B7D54E4}" destId="{357980A1-8BED-42DF-99DF-F17CFAFAE65E}" srcOrd="3" destOrd="0" presId="urn:microsoft.com/office/officeart/2005/8/layout/vList4"/>
    <dgm:cxn modelId="{0B12026A-606A-4BCA-9501-5EDCD31A054A}" type="presParOf" srcId="{197A849D-4C8D-4C93-AD46-41229B7D54E4}" destId="{90DD4F20-986F-4162-BF2A-4EE297F5EA60}" srcOrd="4" destOrd="0" presId="urn:microsoft.com/office/officeart/2005/8/layout/vList4"/>
    <dgm:cxn modelId="{88EC3CD9-8AA8-48F6-8A54-05A4A36D175D}" type="presParOf" srcId="{90DD4F20-986F-4162-BF2A-4EE297F5EA60}" destId="{C6349C5C-C93B-4C4F-9A9A-A7387364047C}" srcOrd="0" destOrd="0" presId="urn:microsoft.com/office/officeart/2005/8/layout/vList4"/>
    <dgm:cxn modelId="{1A255FAF-C199-48C5-A690-7D033A7EFEE2}" type="presParOf" srcId="{90DD4F20-986F-4162-BF2A-4EE297F5EA60}" destId="{6FDD5D12-3B8B-4E1F-B812-183DB758A4F7}" srcOrd="1" destOrd="0" presId="urn:microsoft.com/office/officeart/2005/8/layout/vList4"/>
    <dgm:cxn modelId="{8896CC76-0E60-4C9E-BA13-95FC20F4774E}" type="presParOf" srcId="{90DD4F20-986F-4162-BF2A-4EE297F5EA60}" destId="{0ABB6E61-492B-47E7-A11C-B31E0BCCB93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8C3DF1-39F8-4372-B496-D3219D8B89C9}" type="doc">
      <dgm:prSet loTypeId="urn:microsoft.com/office/officeart/2005/8/layout/hProcess9" loCatId="process" qsTypeId="urn:microsoft.com/office/officeart/2005/8/quickstyle/simple1" qsCatId="simple" csTypeId="urn:microsoft.com/office/officeart/2005/8/colors/accent1_2" csCatId="accent1" phldr="1"/>
      <dgm:spPr/>
    </dgm:pt>
    <dgm:pt modelId="{F4B3E48E-4C8E-4518-B7A6-9438BD3060C6}">
      <dgm:prSet phldrT="[Text]"/>
      <dgm:spPr/>
      <dgm:t>
        <a:bodyPr/>
        <a:lstStyle/>
        <a:p>
          <a:r>
            <a:rPr lang="en-US" dirty="0" smtClean="0"/>
            <a:t>Existing Assets</a:t>
          </a:r>
          <a:endParaRPr lang="en-US" dirty="0"/>
        </a:p>
      </dgm:t>
    </dgm:pt>
    <dgm:pt modelId="{E2BF34E2-D5AD-49CB-8900-995B16F56120}" type="parTrans" cxnId="{3A572F43-1CCF-4F41-880E-AC8A1238A90B}">
      <dgm:prSet/>
      <dgm:spPr/>
      <dgm:t>
        <a:bodyPr/>
        <a:lstStyle/>
        <a:p>
          <a:endParaRPr lang="en-US"/>
        </a:p>
      </dgm:t>
    </dgm:pt>
    <dgm:pt modelId="{36116DA2-F077-4166-88CE-190A55315A37}" type="sibTrans" cxnId="{3A572F43-1CCF-4F41-880E-AC8A1238A90B}">
      <dgm:prSet/>
      <dgm:spPr/>
      <dgm:t>
        <a:bodyPr/>
        <a:lstStyle/>
        <a:p>
          <a:endParaRPr lang="en-US"/>
        </a:p>
      </dgm:t>
    </dgm:pt>
    <dgm:pt modelId="{ADC21C5B-5B7F-4586-8721-0FDFC34A8E0F}">
      <dgm:prSet phldrT="[Text]"/>
      <dgm:spPr/>
      <dgm:t>
        <a:bodyPr/>
        <a:lstStyle/>
        <a:p>
          <a:r>
            <a:rPr lang="en-US" dirty="0" smtClean="0"/>
            <a:t>Research</a:t>
          </a:r>
          <a:endParaRPr lang="en-US" dirty="0"/>
        </a:p>
      </dgm:t>
    </dgm:pt>
    <dgm:pt modelId="{B36D8D19-E980-4E4E-9111-61FF96CD6178}" type="parTrans" cxnId="{A0E31962-7196-4A65-9D01-27D423DE71DB}">
      <dgm:prSet/>
      <dgm:spPr/>
      <dgm:t>
        <a:bodyPr/>
        <a:lstStyle/>
        <a:p>
          <a:endParaRPr lang="en-US"/>
        </a:p>
      </dgm:t>
    </dgm:pt>
    <dgm:pt modelId="{4A0B8FCA-4506-4884-A79C-30E9CF0FF8F3}" type="sibTrans" cxnId="{A0E31962-7196-4A65-9D01-27D423DE71DB}">
      <dgm:prSet/>
      <dgm:spPr/>
      <dgm:t>
        <a:bodyPr/>
        <a:lstStyle/>
        <a:p>
          <a:endParaRPr lang="en-US"/>
        </a:p>
      </dgm:t>
    </dgm:pt>
    <dgm:pt modelId="{9B5B09E8-2670-4D46-ABF2-359691B79BEC}">
      <dgm:prSet phldrT="[Text]"/>
      <dgm:spPr/>
      <dgm:t>
        <a:bodyPr/>
        <a:lstStyle/>
        <a:p>
          <a:r>
            <a:rPr lang="en-US" dirty="0" smtClean="0"/>
            <a:t>Opportunities</a:t>
          </a:r>
          <a:endParaRPr lang="en-US" dirty="0"/>
        </a:p>
      </dgm:t>
    </dgm:pt>
    <dgm:pt modelId="{097E800B-7923-4293-AA00-50822EC6B584}" type="parTrans" cxnId="{EB1206CF-C28F-4A42-B9DC-C06C1505165B}">
      <dgm:prSet/>
      <dgm:spPr/>
      <dgm:t>
        <a:bodyPr/>
        <a:lstStyle/>
        <a:p>
          <a:endParaRPr lang="en-US"/>
        </a:p>
      </dgm:t>
    </dgm:pt>
    <dgm:pt modelId="{A33A25D0-F73E-4FE6-BDC4-7A6735DD0747}" type="sibTrans" cxnId="{EB1206CF-C28F-4A42-B9DC-C06C1505165B}">
      <dgm:prSet/>
      <dgm:spPr/>
      <dgm:t>
        <a:bodyPr/>
        <a:lstStyle/>
        <a:p>
          <a:endParaRPr lang="en-US"/>
        </a:p>
      </dgm:t>
    </dgm:pt>
    <dgm:pt modelId="{6A80F260-0FF5-4D02-B52E-3BD28E021196}" type="pres">
      <dgm:prSet presAssocID="{0A8C3DF1-39F8-4372-B496-D3219D8B89C9}" presName="CompostProcess" presStyleCnt="0">
        <dgm:presLayoutVars>
          <dgm:dir/>
          <dgm:resizeHandles val="exact"/>
        </dgm:presLayoutVars>
      </dgm:prSet>
      <dgm:spPr/>
    </dgm:pt>
    <dgm:pt modelId="{79FB4AAD-1D55-4A1C-B735-22D27614641F}" type="pres">
      <dgm:prSet presAssocID="{0A8C3DF1-39F8-4372-B496-D3219D8B89C9}" presName="arrow" presStyleLbl="bgShp" presStyleIdx="0" presStyleCnt="1"/>
      <dgm:spPr/>
    </dgm:pt>
    <dgm:pt modelId="{60DEF6FE-60D2-4D69-8699-060A9B010549}" type="pres">
      <dgm:prSet presAssocID="{0A8C3DF1-39F8-4372-B496-D3219D8B89C9}" presName="linearProcess" presStyleCnt="0"/>
      <dgm:spPr/>
    </dgm:pt>
    <dgm:pt modelId="{32DC8D33-FA4B-4E45-AEC9-098193EE8696}" type="pres">
      <dgm:prSet presAssocID="{F4B3E48E-4C8E-4518-B7A6-9438BD3060C6}" presName="textNode" presStyleLbl="node1" presStyleIdx="0" presStyleCnt="3">
        <dgm:presLayoutVars>
          <dgm:bulletEnabled val="1"/>
        </dgm:presLayoutVars>
      </dgm:prSet>
      <dgm:spPr/>
      <dgm:t>
        <a:bodyPr/>
        <a:lstStyle/>
        <a:p>
          <a:endParaRPr lang="en-US"/>
        </a:p>
      </dgm:t>
    </dgm:pt>
    <dgm:pt modelId="{F02E11DA-D34B-408C-92CF-492DCBB042E0}" type="pres">
      <dgm:prSet presAssocID="{36116DA2-F077-4166-88CE-190A55315A37}" presName="sibTrans" presStyleCnt="0"/>
      <dgm:spPr/>
    </dgm:pt>
    <dgm:pt modelId="{2071BB39-8DD0-49BC-A8E5-9C8F3BA2CC0B}" type="pres">
      <dgm:prSet presAssocID="{ADC21C5B-5B7F-4586-8721-0FDFC34A8E0F}" presName="textNode" presStyleLbl="node1" presStyleIdx="1" presStyleCnt="3">
        <dgm:presLayoutVars>
          <dgm:bulletEnabled val="1"/>
        </dgm:presLayoutVars>
      </dgm:prSet>
      <dgm:spPr/>
      <dgm:t>
        <a:bodyPr/>
        <a:lstStyle/>
        <a:p>
          <a:endParaRPr lang="en-US"/>
        </a:p>
      </dgm:t>
    </dgm:pt>
    <dgm:pt modelId="{0CA88EAD-4084-4291-9140-6BF1821F0C6D}" type="pres">
      <dgm:prSet presAssocID="{4A0B8FCA-4506-4884-A79C-30E9CF0FF8F3}" presName="sibTrans" presStyleCnt="0"/>
      <dgm:spPr/>
    </dgm:pt>
    <dgm:pt modelId="{9AFC7037-52EC-452B-8893-9BEEEAC0B732}" type="pres">
      <dgm:prSet presAssocID="{9B5B09E8-2670-4D46-ABF2-359691B79BEC}" presName="textNode" presStyleLbl="node1" presStyleIdx="2" presStyleCnt="3">
        <dgm:presLayoutVars>
          <dgm:bulletEnabled val="1"/>
        </dgm:presLayoutVars>
      </dgm:prSet>
      <dgm:spPr/>
      <dgm:t>
        <a:bodyPr/>
        <a:lstStyle/>
        <a:p>
          <a:endParaRPr lang="en-US"/>
        </a:p>
      </dgm:t>
    </dgm:pt>
  </dgm:ptLst>
  <dgm:cxnLst>
    <dgm:cxn modelId="{A0E31962-7196-4A65-9D01-27D423DE71DB}" srcId="{0A8C3DF1-39F8-4372-B496-D3219D8B89C9}" destId="{ADC21C5B-5B7F-4586-8721-0FDFC34A8E0F}" srcOrd="1" destOrd="0" parTransId="{B36D8D19-E980-4E4E-9111-61FF96CD6178}" sibTransId="{4A0B8FCA-4506-4884-A79C-30E9CF0FF8F3}"/>
    <dgm:cxn modelId="{3A572F43-1CCF-4F41-880E-AC8A1238A90B}" srcId="{0A8C3DF1-39F8-4372-B496-D3219D8B89C9}" destId="{F4B3E48E-4C8E-4518-B7A6-9438BD3060C6}" srcOrd="0" destOrd="0" parTransId="{E2BF34E2-D5AD-49CB-8900-995B16F56120}" sibTransId="{36116DA2-F077-4166-88CE-190A55315A37}"/>
    <dgm:cxn modelId="{26F1ACD0-6BC8-4BC7-BD72-FB217F348BD7}" type="presOf" srcId="{F4B3E48E-4C8E-4518-B7A6-9438BD3060C6}" destId="{32DC8D33-FA4B-4E45-AEC9-098193EE8696}" srcOrd="0" destOrd="0" presId="urn:microsoft.com/office/officeart/2005/8/layout/hProcess9"/>
    <dgm:cxn modelId="{89BC0DB7-FA45-49DB-9DFC-EA1DD50D7F3C}" type="presOf" srcId="{ADC21C5B-5B7F-4586-8721-0FDFC34A8E0F}" destId="{2071BB39-8DD0-49BC-A8E5-9C8F3BA2CC0B}" srcOrd="0" destOrd="0" presId="urn:microsoft.com/office/officeart/2005/8/layout/hProcess9"/>
    <dgm:cxn modelId="{509A7D42-A4FD-4D56-8AE1-7F6CC1B6EA6D}" type="presOf" srcId="{9B5B09E8-2670-4D46-ABF2-359691B79BEC}" destId="{9AFC7037-52EC-452B-8893-9BEEEAC0B732}" srcOrd="0" destOrd="0" presId="urn:microsoft.com/office/officeart/2005/8/layout/hProcess9"/>
    <dgm:cxn modelId="{EB1206CF-C28F-4A42-B9DC-C06C1505165B}" srcId="{0A8C3DF1-39F8-4372-B496-D3219D8B89C9}" destId="{9B5B09E8-2670-4D46-ABF2-359691B79BEC}" srcOrd="2" destOrd="0" parTransId="{097E800B-7923-4293-AA00-50822EC6B584}" sibTransId="{A33A25D0-F73E-4FE6-BDC4-7A6735DD0747}"/>
    <dgm:cxn modelId="{C270D459-75D4-4122-8073-462D78CA4301}" type="presOf" srcId="{0A8C3DF1-39F8-4372-B496-D3219D8B89C9}" destId="{6A80F260-0FF5-4D02-B52E-3BD28E021196}" srcOrd="0" destOrd="0" presId="urn:microsoft.com/office/officeart/2005/8/layout/hProcess9"/>
    <dgm:cxn modelId="{34E20D6D-D319-4C55-A294-A1059A40CA26}" type="presParOf" srcId="{6A80F260-0FF5-4D02-B52E-3BD28E021196}" destId="{79FB4AAD-1D55-4A1C-B735-22D27614641F}" srcOrd="0" destOrd="0" presId="urn:microsoft.com/office/officeart/2005/8/layout/hProcess9"/>
    <dgm:cxn modelId="{EFA07B9F-32EE-4A01-9E6C-0EDE727546BE}" type="presParOf" srcId="{6A80F260-0FF5-4D02-B52E-3BD28E021196}" destId="{60DEF6FE-60D2-4D69-8699-060A9B010549}" srcOrd="1" destOrd="0" presId="urn:microsoft.com/office/officeart/2005/8/layout/hProcess9"/>
    <dgm:cxn modelId="{94DF4E04-A51C-421A-898D-79EE2550B921}" type="presParOf" srcId="{60DEF6FE-60D2-4D69-8699-060A9B010549}" destId="{32DC8D33-FA4B-4E45-AEC9-098193EE8696}" srcOrd="0" destOrd="0" presId="urn:microsoft.com/office/officeart/2005/8/layout/hProcess9"/>
    <dgm:cxn modelId="{8671F66A-D328-4ECA-8BF5-95EAE2586022}" type="presParOf" srcId="{60DEF6FE-60D2-4D69-8699-060A9B010549}" destId="{F02E11DA-D34B-408C-92CF-492DCBB042E0}" srcOrd="1" destOrd="0" presId="urn:microsoft.com/office/officeart/2005/8/layout/hProcess9"/>
    <dgm:cxn modelId="{283E5000-606A-4BAC-AA00-6931D23C1614}" type="presParOf" srcId="{60DEF6FE-60D2-4D69-8699-060A9B010549}" destId="{2071BB39-8DD0-49BC-A8E5-9C8F3BA2CC0B}" srcOrd="2" destOrd="0" presId="urn:microsoft.com/office/officeart/2005/8/layout/hProcess9"/>
    <dgm:cxn modelId="{4F23A3C0-AE05-416D-96AD-A8585FB17818}" type="presParOf" srcId="{60DEF6FE-60D2-4D69-8699-060A9B010549}" destId="{0CA88EAD-4084-4291-9140-6BF1821F0C6D}" srcOrd="3" destOrd="0" presId="urn:microsoft.com/office/officeart/2005/8/layout/hProcess9"/>
    <dgm:cxn modelId="{57CB9E67-CE86-4DA9-8C4C-7F80EB56AB11}" type="presParOf" srcId="{60DEF6FE-60D2-4D69-8699-060A9B010549}" destId="{9AFC7037-52EC-452B-8893-9BEEEAC0B73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22DF3-7D0C-4D5D-8545-DD89BE3060D0}">
      <dsp:nvSpPr>
        <dsp:cNvPr id="0" name=""/>
        <dsp:cNvSpPr/>
      </dsp:nvSpPr>
      <dsp:spPr>
        <a:xfrm>
          <a:off x="3200" y="866624"/>
          <a:ext cx="1576982" cy="608715"/>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F22E62-E854-4E62-B920-A284C11315FD}">
      <dsp:nvSpPr>
        <dsp:cNvPr id="0" name=""/>
        <dsp:cNvSpPr/>
      </dsp:nvSpPr>
      <dsp:spPr>
        <a:xfrm>
          <a:off x="370009" y="1013887"/>
          <a:ext cx="979126" cy="37172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smtClean="0"/>
            <a:t>Contracted August 22nd</a:t>
          </a:r>
          <a:endParaRPr lang="en-US" sz="1100" kern="1200" dirty="0"/>
        </a:p>
      </dsp:txBody>
      <dsp:txXfrm>
        <a:off x="380896" y="1024774"/>
        <a:ext cx="957352" cy="349950"/>
      </dsp:txXfrm>
    </dsp:sp>
    <dsp:sp modelId="{2A9A7A1F-7063-4AE0-8D37-E6BA78C9FB53}">
      <dsp:nvSpPr>
        <dsp:cNvPr id="0" name=""/>
        <dsp:cNvSpPr/>
      </dsp:nvSpPr>
      <dsp:spPr>
        <a:xfrm>
          <a:off x="1629244" y="866077"/>
          <a:ext cx="1576982" cy="608715"/>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B1638E-BF87-4320-B953-4C2FAC18A320}">
      <dsp:nvSpPr>
        <dsp:cNvPr id="0" name=""/>
        <dsp:cNvSpPr/>
      </dsp:nvSpPr>
      <dsp:spPr>
        <a:xfrm>
          <a:off x="1907757" y="1016217"/>
          <a:ext cx="1008064" cy="3739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smtClean="0"/>
            <a:t>Progress Report</a:t>
          </a:r>
          <a:endParaRPr lang="en-US" sz="1000" kern="1200" dirty="0"/>
        </a:p>
      </dsp:txBody>
      <dsp:txXfrm>
        <a:off x="1918708" y="1027168"/>
        <a:ext cx="986162" cy="352007"/>
      </dsp:txXfrm>
    </dsp:sp>
    <dsp:sp modelId="{2CCCF2D8-8580-4CC4-89BE-0A5E8988A799}">
      <dsp:nvSpPr>
        <dsp:cNvPr id="0" name=""/>
        <dsp:cNvSpPr/>
      </dsp:nvSpPr>
      <dsp:spPr>
        <a:xfrm>
          <a:off x="3268704" y="880830"/>
          <a:ext cx="1576982" cy="608715"/>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2EBD52-A374-46E2-9866-2C6CE718F17C}">
      <dsp:nvSpPr>
        <dsp:cNvPr id="0" name=""/>
        <dsp:cNvSpPr/>
      </dsp:nvSpPr>
      <dsp:spPr>
        <a:xfrm>
          <a:off x="3637451" y="1054021"/>
          <a:ext cx="994614" cy="314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smtClean="0"/>
            <a:t>Task Force III</a:t>
          </a:r>
          <a:endParaRPr lang="en-US" sz="1000" kern="1200" dirty="0"/>
        </a:p>
      </dsp:txBody>
      <dsp:txXfrm>
        <a:off x="3646674" y="1063244"/>
        <a:ext cx="976168" cy="296454"/>
      </dsp:txXfrm>
    </dsp:sp>
    <dsp:sp modelId="{4CC3BCF1-F772-441C-81D7-1AC44748597D}">
      <dsp:nvSpPr>
        <dsp:cNvPr id="0" name=""/>
        <dsp:cNvSpPr/>
      </dsp:nvSpPr>
      <dsp:spPr>
        <a:xfrm>
          <a:off x="4901439" y="871445"/>
          <a:ext cx="1576982" cy="608715"/>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05A131-F960-4B80-998E-A8492CE7F9B1}">
      <dsp:nvSpPr>
        <dsp:cNvPr id="0" name=""/>
        <dsp:cNvSpPr/>
      </dsp:nvSpPr>
      <dsp:spPr>
        <a:xfrm>
          <a:off x="5259472" y="1017442"/>
          <a:ext cx="955210" cy="352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smtClean="0"/>
            <a:t>Draft Report</a:t>
          </a:r>
          <a:endParaRPr lang="en-US" sz="1000" kern="1200" dirty="0"/>
        </a:p>
      </dsp:txBody>
      <dsp:txXfrm>
        <a:off x="5269795" y="1027765"/>
        <a:ext cx="934564" cy="331794"/>
      </dsp:txXfrm>
    </dsp:sp>
    <dsp:sp modelId="{60624625-F2FE-403A-AE9B-A5C846C1E7FC}">
      <dsp:nvSpPr>
        <dsp:cNvPr id="0" name=""/>
        <dsp:cNvSpPr/>
      </dsp:nvSpPr>
      <dsp:spPr>
        <a:xfrm>
          <a:off x="6527483" y="851861"/>
          <a:ext cx="1576982" cy="608715"/>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A43186-B3CA-480C-BBD4-62BCC87550AB}">
      <dsp:nvSpPr>
        <dsp:cNvPr id="0" name=""/>
        <dsp:cNvSpPr/>
      </dsp:nvSpPr>
      <dsp:spPr>
        <a:xfrm>
          <a:off x="6848363" y="961125"/>
          <a:ext cx="1021900" cy="4307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smtClean="0"/>
            <a:t>Final Report</a:t>
          </a:r>
          <a:endParaRPr lang="en-US" sz="1000" kern="1200" dirty="0"/>
        </a:p>
      </dsp:txBody>
      <dsp:txXfrm>
        <a:off x="6860980" y="973742"/>
        <a:ext cx="996666" cy="40554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0B8A7-3FFB-40F4-9D56-F15A53E16A1A}">
      <dsp:nvSpPr>
        <dsp:cNvPr id="0" name=""/>
        <dsp:cNvSpPr/>
      </dsp:nvSpPr>
      <dsp:spPr>
        <a:xfrm>
          <a:off x="4861" y="3707511"/>
          <a:ext cx="8118276"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System Structure</a:t>
          </a:r>
          <a:endParaRPr lang="en-US" sz="6500" kern="1200" dirty="0"/>
        </a:p>
      </dsp:txBody>
      <dsp:txXfrm>
        <a:off x="54922" y="3757572"/>
        <a:ext cx="8018154" cy="1609086"/>
      </dsp:txXfrm>
    </dsp:sp>
    <dsp:sp modelId="{9A541597-C0DE-46E3-8731-3EFE5B3FE72D}">
      <dsp:nvSpPr>
        <dsp:cNvPr id="0" name=""/>
        <dsp:cNvSpPr/>
      </dsp:nvSpPr>
      <dsp:spPr>
        <a:xfrm>
          <a:off x="4861" y="1854729"/>
          <a:ext cx="2633860"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Fixed Route</a:t>
          </a:r>
          <a:endParaRPr lang="en-US" sz="1900" kern="1200" dirty="0"/>
        </a:p>
      </dsp:txBody>
      <dsp:txXfrm>
        <a:off x="54922" y="1904790"/>
        <a:ext cx="2533738" cy="1609086"/>
      </dsp:txXfrm>
    </dsp:sp>
    <dsp:sp modelId="{F469B318-6D07-40F1-889D-BE8A303A4D27}">
      <dsp:nvSpPr>
        <dsp:cNvPr id="0" name=""/>
        <dsp:cNvSpPr/>
      </dsp:nvSpPr>
      <dsp:spPr>
        <a:xfrm>
          <a:off x="4861" y="1947"/>
          <a:ext cx="1289843"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Routing Alternatives</a:t>
          </a:r>
          <a:endParaRPr lang="en-US" sz="1700" kern="1200" dirty="0"/>
        </a:p>
      </dsp:txBody>
      <dsp:txXfrm>
        <a:off x="42639" y="39725"/>
        <a:ext cx="1214287" cy="1633652"/>
      </dsp:txXfrm>
    </dsp:sp>
    <dsp:sp modelId="{95043D88-D3FF-4125-B64D-9CBA3ED718CC}">
      <dsp:nvSpPr>
        <dsp:cNvPr id="0" name=""/>
        <dsp:cNvSpPr/>
      </dsp:nvSpPr>
      <dsp:spPr>
        <a:xfrm>
          <a:off x="1348878" y="1947"/>
          <a:ext cx="1289843"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TNC</a:t>
          </a:r>
          <a:endParaRPr lang="en-US" sz="1700" kern="1200" dirty="0"/>
        </a:p>
      </dsp:txBody>
      <dsp:txXfrm>
        <a:off x="1386656" y="39725"/>
        <a:ext cx="1214287" cy="1633652"/>
      </dsp:txXfrm>
    </dsp:sp>
    <dsp:sp modelId="{36EE7646-4AEB-4D71-9737-E6F220402847}">
      <dsp:nvSpPr>
        <dsp:cNvPr id="0" name=""/>
        <dsp:cNvSpPr/>
      </dsp:nvSpPr>
      <dsp:spPr>
        <a:xfrm>
          <a:off x="2747069" y="1854729"/>
          <a:ext cx="1289843"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Paratransit</a:t>
          </a:r>
          <a:endParaRPr lang="en-US" sz="1900" kern="1200" dirty="0"/>
        </a:p>
      </dsp:txBody>
      <dsp:txXfrm>
        <a:off x="2784847" y="1892507"/>
        <a:ext cx="1214287" cy="1633652"/>
      </dsp:txXfrm>
    </dsp:sp>
    <dsp:sp modelId="{5FDB8186-ECE0-4FD2-9C95-042C3B87DC49}">
      <dsp:nvSpPr>
        <dsp:cNvPr id="0" name=""/>
        <dsp:cNvSpPr/>
      </dsp:nvSpPr>
      <dsp:spPr>
        <a:xfrm>
          <a:off x="2747069" y="1947"/>
          <a:ext cx="1289843"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Contract Services</a:t>
          </a:r>
          <a:endParaRPr lang="en-US" sz="1700" kern="1200" dirty="0"/>
        </a:p>
      </dsp:txBody>
      <dsp:txXfrm>
        <a:off x="2784847" y="39725"/>
        <a:ext cx="1214287" cy="1633652"/>
      </dsp:txXfrm>
    </dsp:sp>
    <dsp:sp modelId="{F52C2E9E-84BF-4D20-BFBA-9241181E08E7}">
      <dsp:nvSpPr>
        <dsp:cNvPr id="0" name=""/>
        <dsp:cNvSpPr/>
      </dsp:nvSpPr>
      <dsp:spPr>
        <a:xfrm>
          <a:off x="4145260" y="1854729"/>
          <a:ext cx="3977878"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Alternative Modes</a:t>
          </a:r>
          <a:endParaRPr lang="en-US" sz="1900" kern="1200" dirty="0"/>
        </a:p>
      </dsp:txBody>
      <dsp:txXfrm>
        <a:off x="4195321" y="1904790"/>
        <a:ext cx="3877756" cy="1609086"/>
      </dsp:txXfrm>
    </dsp:sp>
    <dsp:sp modelId="{88829824-C7E7-4476-809F-A0A1ED9F5398}">
      <dsp:nvSpPr>
        <dsp:cNvPr id="0" name=""/>
        <dsp:cNvSpPr/>
      </dsp:nvSpPr>
      <dsp:spPr>
        <a:xfrm>
          <a:off x="4145260" y="1947"/>
          <a:ext cx="1289843"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Voucher</a:t>
          </a:r>
          <a:endParaRPr lang="en-US" sz="1700" kern="1200" dirty="0"/>
        </a:p>
      </dsp:txBody>
      <dsp:txXfrm>
        <a:off x="4183038" y="39725"/>
        <a:ext cx="1214287" cy="1633652"/>
      </dsp:txXfrm>
    </dsp:sp>
    <dsp:sp modelId="{88676D52-79F9-418C-87F1-D55034D1FE34}">
      <dsp:nvSpPr>
        <dsp:cNvPr id="0" name=""/>
        <dsp:cNvSpPr/>
      </dsp:nvSpPr>
      <dsp:spPr>
        <a:xfrm>
          <a:off x="5489277" y="1947"/>
          <a:ext cx="1289843"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Social Service</a:t>
          </a:r>
          <a:endParaRPr lang="en-US" sz="1700" kern="1200" dirty="0"/>
        </a:p>
      </dsp:txBody>
      <dsp:txXfrm>
        <a:off x="5527055" y="39725"/>
        <a:ext cx="1214287" cy="1633652"/>
      </dsp:txXfrm>
    </dsp:sp>
    <dsp:sp modelId="{7E160868-22FD-4032-9678-64A023045812}">
      <dsp:nvSpPr>
        <dsp:cNvPr id="0" name=""/>
        <dsp:cNvSpPr/>
      </dsp:nvSpPr>
      <dsp:spPr>
        <a:xfrm>
          <a:off x="6833294" y="1947"/>
          <a:ext cx="1289843"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Volunteers</a:t>
          </a:r>
          <a:endParaRPr lang="en-US" sz="1700" kern="1200" dirty="0"/>
        </a:p>
      </dsp:txBody>
      <dsp:txXfrm>
        <a:off x="6871072" y="39725"/>
        <a:ext cx="1214287" cy="16336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5A710-83E0-41FA-B3BA-FFDF0F798BE6}">
      <dsp:nvSpPr>
        <dsp:cNvPr id="0" name=""/>
        <dsp:cNvSpPr/>
      </dsp:nvSpPr>
      <dsp:spPr>
        <a:xfrm>
          <a:off x="4558274" y="1460075"/>
          <a:ext cx="1855819" cy="160535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Coordination</a:t>
          </a:r>
          <a:endParaRPr lang="en-US" sz="1200" kern="1200" dirty="0"/>
        </a:p>
      </dsp:txBody>
      <dsp:txXfrm>
        <a:off x="4865809" y="1726106"/>
        <a:ext cx="1240749" cy="1073297"/>
      </dsp:txXfrm>
    </dsp:sp>
    <dsp:sp modelId="{80524B88-5E86-4E9B-A465-C133A90AC39E}">
      <dsp:nvSpPr>
        <dsp:cNvPr id="0" name=""/>
        <dsp:cNvSpPr/>
      </dsp:nvSpPr>
      <dsp:spPr>
        <a:xfrm>
          <a:off x="5720374" y="692019"/>
          <a:ext cx="700195" cy="60331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81D5F6-36B5-47DC-960B-9277FC86FD1E}">
      <dsp:nvSpPr>
        <dsp:cNvPr id="0" name=""/>
        <dsp:cNvSpPr/>
      </dsp:nvSpPr>
      <dsp:spPr>
        <a:xfrm>
          <a:off x="4729222" y="0"/>
          <a:ext cx="1520831" cy="131569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Networks</a:t>
          </a:r>
          <a:endParaRPr lang="en-US" sz="1200" kern="1200" dirty="0"/>
        </a:p>
      </dsp:txBody>
      <dsp:txXfrm>
        <a:off x="4981256" y="218039"/>
        <a:ext cx="1016763" cy="879619"/>
      </dsp:txXfrm>
    </dsp:sp>
    <dsp:sp modelId="{B96F7D5A-4535-440F-8A0D-62A1A6F9ED5B}">
      <dsp:nvSpPr>
        <dsp:cNvPr id="0" name=""/>
        <dsp:cNvSpPr/>
      </dsp:nvSpPr>
      <dsp:spPr>
        <a:xfrm>
          <a:off x="6537556" y="1819889"/>
          <a:ext cx="700195" cy="60331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5BD77-ED71-45C3-8C03-567F7D0C508F}">
      <dsp:nvSpPr>
        <dsp:cNvPr id="0" name=""/>
        <dsp:cNvSpPr/>
      </dsp:nvSpPr>
      <dsp:spPr>
        <a:xfrm>
          <a:off x="6124000" y="809242"/>
          <a:ext cx="1520831" cy="131569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Health / Social Services</a:t>
          </a:r>
          <a:endParaRPr lang="en-US" sz="1200" kern="1200" dirty="0"/>
        </a:p>
      </dsp:txBody>
      <dsp:txXfrm>
        <a:off x="6376034" y="1027281"/>
        <a:ext cx="1016763" cy="879619"/>
      </dsp:txXfrm>
    </dsp:sp>
    <dsp:sp modelId="{C5580922-B131-4BD5-8D57-AA7A0135405B}">
      <dsp:nvSpPr>
        <dsp:cNvPr id="0" name=""/>
        <dsp:cNvSpPr/>
      </dsp:nvSpPr>
      <dsp:spPr>
        <a:xfrm>
          <a:off x="5969888" y="3093043"/>
          <a:ext cx="700195" cy="60331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974CC2-54E0-435D-85F3-C61B1C4873AD}">
      <dsp:nvSpPr>
        <dsp:cNvPr id="0" name=""/>
        <dsp:cNvSpPr/>
      </dsp:nvSpPr>
      <dsp:spPr>
        <a:xfrm>
          <a:off x="6124000" y="2400118"/>
          <a:ext cx="1520831" cy="131569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MOBILITY MANAGEMENT</a:t>
          </a:r>
          <a:endParaRPr lang="en-US" sz="1200" kern="1200" dirty="0"/>
        </a:p>
      </dsp:txBody>
      <dsp:txXfrm>
        <a:off x="6376034" y="2618157"/>
        <a:ext cx="1016763" cy="879619"/>
      </dsp:txXfrm>
    </dsp:sp>
    <dsp:sp modelId="{B73C5B58-6C59-402A-B7BE-34138BA2422E}">
      <dsp:nvSpPr>
        <dsp:cNvPr id="0" name=""/>
        <dsp:cNvSpPr/>
      </dsp:nvSpPr>
      <dsp:spPr>
        <a:xfrm>
          <a:off x="4561727" y="3225201"/>
          <a:ext cx="700195" cy="60331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4320CE-0BEF-4B6C-86BF-560366D0AE49}">
      <dsp:nvSpPr>
        <dsp:cNvPr id="0" name=""/>
        <dsp:cNvSpPr/>
      </dsp:nvSpPr>
      <dsp:spPr>
        <a:xfrm>
          <a:off x="4729222" y="3210265"/>
          <a:ext cx="1520831" cy="131569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Technology</a:t>
          </a:r>
          <a:endParaRPr lang="en-US" sz="1200" kern="1200" dirty="0"/>
        </a:p>
      </dsp:txBody>
      <dsp:txXfrm>
        <a:off x="4981256" y="3428304"/>
        <a:ext cx="1016763" cy="879619"/>
      </dsp:txXfrm>
    </dsp:sp>
    <dsp:sp modelId="{69503874-0D8F-49D5-8B70-408646118A60}">
      <dsp:nvSpPr>
        <dsp:cNvPr id="0" name=""/>
        <dsp:cNvSpPr/>
      </dsp:nvSpPr>
      <dsp:spPr>
        <a:xfrm>
          <a:off x="3731163" y="2097783"/>
          <a:ext cx="700195" cy="60331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7A5CC1-D210-426A-A92F-55C9F684374E}">
      <dsp:nvSpPr>
        <dsp:cNvPr id="0" name=""/>
        <dsp:cNvSpPr/>
      </dsp:nvSpPr>
      <dsp:spPr>
        <a:xfrm>
          <a:off x="3327968" y="2401023"/>
          <a:ext cx="1520831" cy="131569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Fare </a:t>
          </a:r>
          <a:endParaRPr lang="en-US" sz="1200" kern="1200" dirty="0"/>
        </a:p>
      </dsp:txBody>
      <dsp:txXfrm>
        <a:off x="3580002" y="2619062"/>
        <a:ext cx="1016763" cy="879619"/>
      </dsp:txXfrm>
    </dsp:sp>
    <dsp:sp modelId="{9C325F0F-E028-4A37-9A2C-8DB819A8AC07}">
      <dsp:nvSpPr>
        <dsp:cNvPr id="0" name=""/>
        <dsp:cNvSpPr/>
      </dsp:nvSpPr>
      <dsp:spPr>
        <a:xfrm>
          <a:off x="3327968" y="807431"/>
          <a:ext cx="1520831" cy="131569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Private Partnerships</a:t>
          </a:r>
          <a:endParaRPr lang="en-US" sz="1200" kern="1200" dirty="0"/>
        </a:p>
      </dsp:txBody>
      <dsp:txXfrm>
        <a:off x="3580002" y="1025470"/>
        <a:ext cx="1016763" cy="8796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5A710-83E0-41FA-B3BA-FFDF0F798BE6}">
      <dsp:nvSpPr>
        <dsp:cNvPr id="0" name=""/>
        <dsp:cNvSpPr/>
      </dsp:nvSpPr>
      <dsp:spPr>
        <a:xfrm>
          <a:off x="4558274" y="1460075"/>
          <a:ext cx="1855819" cy="1605359"/>
        </a:xfrm>
        <a:prstGeom prst="hexagon">
          <a:avLst>
            <a:gd name="adj" fmla="val 28570"/>
            <a:gd name="vf" fmla="val 11547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Customer Care</a:t>
          </a:r>
          <a:endParaRPr lang="en-US" sz="1400" kern="1200" dirty="0"/>
        </a:p>
      </dsp:txBody>
      <dsp:txXfrm>
        <a:off x="4865809" y="1726106"/>
        <a:ext cx="1240749" cy="1073297"/>
      </dsp:txXfrm>
    </dsp:sp>
    <dsp:sp modelId="{80524B88-5E86-4E9B-A465-C133A90AC39E}">
      <dsp:nvSpPr>
        <dsp:cNvPr id="0" name=""/>
        <dsp:cNvSpPr/>
      </dsp:nvSpPr>
      <dsp:spPr>
        <a:xfrm>
          <a:off x="5720374" y="692019"/>
          <a:ext cx="700195" cy="60331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81D5F6-36B5-47DC-960B-9277FC86FD1E}">
      <dsp:nvSpPr>
        <dsp:cNvPr id="0" name=""/>
        <dsp:cNvSpPr/>
      </dsp:nvSpPr>
      <dsp:spPr>
        <a:xfrm>
          <a:off x="4729222" y="0"/>
          <a:ext cx="1520831" cy="1315697"/>
        </a:xfrm>
        <a:prstGeom prst="hexagon">
          <a:avLst>
            <a:gd name="adj" fmla="val 28570"/>
            <a:gd name="vf" fmla="val 11547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Sensitivity</a:t>
          </a:r>
          <a:endParaRPr lang="en-US" sz="1400" kern="1200" dirty="0"/>
        </a:p>
      </dsp:txBody>
      <dsp:txXfrm>
        <a:off x="4981256" y="218039"/>
        <a:ext cx="1016763" cy="879619"/>
      </dsp:txXfrm>
    </dsp:sp>
    <dsp:sp modelId="{B96F7D5A-4535-440F-8A0D-62A1A6F9ED5B}">
      <dsp:nvSpPr>
        <dsp:cNvPr id="0" name=""/>
        <dsp:cNvSpPr/>
      </dsp:nvSpPr>
      <dsp:spPr>
        <a:xfrm>
          <a:off x="6537556" y="1819889"/>
          <a:ext cx="700195" cy="60331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5BD77-ED71-45C3-8C03-567F7D0C508F}">
      <dsp:nvSpPr>
        <dsp:cNvPr id="0" name=""/>
        <dsp:cNvSpPr/>
      </dsp:nvSpPr>
      <dsp:spPr>
        <a:xfrm>
          <a:off x="6124000" y="809242"/>
          <a:ext cx="1520831" cy="1315697"/>
        </a:xfrm>
        <a:prstGeom prst="hexagon">
          <a:avLst>
            <a:gd name="adj" fmla="val 28570"/>
            <a:gd name="vf" fmla="val 115470"/>
          </a:avLst>
        </a:prstGeom>
        <a:solidFill>
          <a:schemeClr val="accent2">
            <a:shade val="80000"/>
            <a:hueOff val="-7174"/>
            <a:satOff val="-805"/>
            <a:lumOff val="51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Customer Mobility Management</a:t>
          </a:r>
          <a:endParaRPr lang="en-US" sz="1400" kern="1200" dirty="0"/>
        </a:p>
      </dsp:txBody>
      <dsp:txXfrm>
        <a:off x="6376034" y="1027281"/>
        <a:ext cx="1016763" cy="879619"/>
      </dsp:txXfrm>
    </dsp:sp>
    <dsp:sp modelId="{C5580922-B131-4BD5-8D57-AA7A0135405B}">
      <dsp:nvSpPr>
        <dsp:cNvPr id="0" name=""/>
        <dsp:cNvSpPr/>
      </dsp:nvSpPr>
      <dsp:spPr>
        <a:xfrm>
          <a:off x="5969888" y="3093043"/>
          <a:ext cx="700195" cy="60331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974CC2-54E0-435D-85F3-C61B1C4873AD}">
      <dsp:nvSpPr>
        <dsp:cNvPr id="0" name=""/>
        <dsp:cNvSpPr/>
      </dsp:nvSpPr>
      <dsp:spPr>
        <a:xfrm>
          <a:off x="6124000" y="2400118"/>
          <a:ext cx="1520831" cy="1315697"/>
        </a:xfrm>
        <a:prstGeom prst="hexagon">
          <a:avLst>
            <a:gd name="adj" fmla="val 28570"/>
            <a:gd name="vf" fmla="val 115470"/>
          </a:avLst>
        </a:prstGeom>
        <a:solidFill>
          <a:schemeClr val="accent2">
            <a:shade val="80000"/>
            <a:hueOff val="-14349"/>
            <a:satOff val="-1610"/>
            <a:lumOff val="102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Health Providers</a:t>
          </a:r>
          <a:endParaRPr lang="en-US" sz="1400" kern="1200" dirty="0"/>
        </a:p>
      </dsp:txBody>
      <dsp:txXfrm>
        <a:off x="6376034" y="2618157"/>
        <a:ext cx="1016763" cy="879619"/>
      </dsp:txXfrm>
    </dsp:sp>
    <dsp:sp modelId="{B73C5B58-6C59-402A-B7BE-34138BA2422E}">
      <dsp:nvSpPr>
        <dsp:cNvPr id="0" name=""/>
        <dsp:cNvSpPr/>
      </dsp:nvSpPr>
      <dsp:spPr>
        <a:xfrm>
          <a:off x="4561727" y="3225201"/>
          <a:ext cx="700195" cy="60331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4320CE-0BEF-4B6C-86BF-560366D0AE49}">
      <dsp:nvSpPr>
        <dsp:cNvPr id="0" name=""/>
        <dsp:cNvSpPr/>
      </dsp:nvSpPr>
      <dsp:spPr>
        <a:xfrm>
          <a:off x="4729222" y="3210265"/>
          <a:ext cx="1520831" cy="1315697"/>
        </a:xfrm>
        <a:prstGeom prst="hexagon">
          <a:avLst>
            <a:gd name="adj" fmla="val 28570"/>
            <a:gd name="vf" fmla="val 115470"/>
          </a:avLst>
        </a:prstGeom>
        <a:solidFill>
          <a:schemeClr val="accent2">
            <a:shade val="80000"/>
            <a:hueOff val="-21523"/>
            <a:satOff val="-2414"/>
            <a:lumOff val="154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Technology</a:t>
          </a:r>
          <a:endParaRPr lang="en-US" sz="1400" kern="1200" dirty="0"/>
        </a:p>
      </dsp:txBody>
      <dsp:txXfrm>
        <a:off x="4981256" y="3428304"/>
        <a:ext cx="1016763" cy="879619"/>
      </dsp:txXfrm>
    </dsp:sp>
    <dsp:sp modelId="{69503874-0D8F-49D5-8B70-408646118A60}">
      <dsp:nvSpPr>
        <dsp:cNvPr id="0" name=""/>
        <dsp:cNvSpPr/>
      </dsp:nvSpPr>
      <dsp:spPr>
        <a:xfrm>
          <a:off x="3731163" y="2097783"/>
          <a:ext cx="700195" cy="60331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7A5CC1-D210-426A-A92F-55C9F684374E}">
      <dsp:nvSpPr>
        <dsp:cNvPr id="0" name=""/>
        <dsp:cNvSpPr/>
      </dsp:nvSpPr>
      <dsp:spPr>
        <a:xfrm>
          <a:off x="3327968" y="2401023"/>
          <a:ext cx="1520831" cy="1315697"/>
        </a:xfrm>
        <a:prstGeom prst="hexagon">
          <a:avLst>
            <a:gd name="adj" fmla="val 28570"/>
            <a:gd name="vf" fmla="val 115470"/>
          </a:avLst>
        </a:prstGeom>
        <a:solidFill>
          <a:schemeClr val="accent2">
            <a:shade val="80000"/>
            <a:hueOff val="-28698"/>
            <a:satOff val="-3219"/>
            <a:lumOff val="205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Payment System</a:t>
          </a:r>
          <a:endParaRPr lang="en-US" sz="1400" kern="1200" dirty="0"/>
        </a:p>
      </dsp:txBody>
      <dsp:txXfrm>
        <a:off x="3580002" y="2619062"/>
        <a:ext cx="1016763" cy="879619"/>
      </dsp:txXfrm>
    </dsp:sp>
    <dsp:sp modelId="{9C325F0F-E028-4A37-9A2C-8DB819A8AC07}">
      <dsp:nvSpPr>
        <dsp:cNvPr id="0" name=""/>
        <dsp:cNvSpPr/>
      </dsp:nvSpPr>
      <dsp:spPr>
        <a:xfrm>
          <a:off x="3327968" y="807431"/>
          <a:ext cx="1520831" cy="1315697"/>
        </a:xfrm>
        <a:prstGeom prst="hexagon">
          <a:avLst>
            <a:gd name="adj" fmla="val 28570"/>
            <a:gd name="vf" fmla="val 115470"/>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Wait &amp; Travel Time</a:t>
          </a:r>
          <a:endParaRPr lang="en-US" sz="1400" kern="1200" dirty="0"/>
        </a:p>
      </dsp:txBody>
      <dsp:txXfrm>
        <a:off x="3580002" y="1025470"/>
        <a:ext cx="1016763" cy="8796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CD829-59A7-4736-B418-5580047B8EE5}">
      <dsp:nvSpPr>
        <dsp:cNvPr id="0" name=""/>
        <dsp:cNvSpPr/>
      </dsp:nvSpPr>
      <dsp:spPr>
        <a:xfrm>
          <a:off x="3251199" y="661"/>
          <a:ext cx="4876800" cy="257968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Service Types</a:t>
          </a:r>
          <a:endParaRPr lang="en-US" sz="2400" kern="1200" dirty="0"/>
        </a:p>
        <a:p>
          <a:pPr marL="228600" lvl="1" indent="-228600" algn="l" defTabSz="1066800">
            <a:lnSpc>
              <a:spcPct val="90000"/>
            </a:lnSpc>
            <a:spcBef>
              <a:spcPct val="0"/>
            </a:spcBef>
            <a:spcAft>
              <a:spcPct val="15000"/>
            </a:spcAft>
            <a:buChar char="••"/>
          </a:pPr>
          <a:r>
            <a:rPr lang="en-US" sz="2400" kern="1200" dirty="0" smtClean="0"/>
            <a:t>Programs</a:t>
          </a:r>
          <a:endParaRPr lang="en-US" sz="2400" kern="1200" dirty="0"/>
        </a:p>
        <a:p>
          <a:pPr marL="228600" lvl="1" indent="-228600" algn="l" defTabSz="1066800">
            <a:lnSpc>
              <a:spcPct val="90000"/>
            </a:lnSpc>
            <a:spcBef>
              <a:spcPct val="0"/>
            </a:spcBef>
            <a:spcAft>
              <a:spcPct val="15000"/>
            </a:spcAft>
            <a:buChar char="••"/>
          </a:pPr>
          <a:r>
            <a:rPr lang="en-US" sz="2400" kern="1200" dirty="0" smtClean="0"/>
            <a:t>Agencies</a:t>
          </a:r>
          <a:endParaRPr lang="en-US" sz="2400" kern="1200" dirty="0"/>
        </a:p>
        <a:p>
          <a:pPr marL="228600" lvl="1" indent="-228600" algn="l" defTabSz="1066800">
            <a:lnSpc>
              <a:spcPct val="90000"/>
            </a:lnSpc>
            <a:spcBef>
              <a:spcPct val="0"/>
            </a:spcBef>
            <a:spcAft>
              <a:spcPct val="15000"/>
            </a:spcAft>
            <a:buChar char="••"/>
          </a:pPr>
          <a:r>
            <a:rPr lang="en-US" sz="2400" kern="1200" dirty="0" smtClean="0"/>
            <a:t>Service Delivery</a:t>
          </a:r>
          <a:endParaRPr lang="en-US" sz="2400" kern="1200" dirty="0"/>
        </a:p>
        <a:p>
          <a:pPr marL="228600" lvl="1" indent="-228600" algn="l" defTabSz="1066800">
            <a:lnSpc>
              <a:spcPct val="90000"/>
            </a:lnSpc>
            <a:spcBef>
              <a:spcPct val="0"/>
            </a:spcBef>
            <a:spcAft>
              <a:spcPct val="15000"/>
            </a:spcAft>
            <a:buChar char="••"/>
          </a:pPr>
          <a:r>
            <a:rPr lang="en-US" sz="2400" kern="1200" dirty="0" smtClean="0"/>
            <a:t>Technology</a:t>
          </a:r>
          <a:endParaRPr lang="en-US" sz="2400" kern="1200" dirty="0"/>
        </a:p>
      </dsp:txBody>
      <dsp:txXfrm>
        <a:off x="3251199" y="323122"/>
        <a:ext cx="3909417" cy="1934765"/>
      </dsp:txXfrm>
    </dsp:sp>
    <dsp:sp modelId="{49C625AB-0CBA-47D1-9A33-5EEAC1BF0CCB}">
      <dsp:nvSpPr>
        <dsp:cNvPr id="0" name=""/>
        <dsp:cNvSpPr/>
      </dsp:nvSpPr>
      <dsp:spPr>
        <a:xfrm>
          <a:off x="0" y="661"/>
          <a:ext cx="3251200" cy="25796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en-US" sz="3900" kern="1200" dirty="0" smtClean="0"/>
            <a:t>Coordination</a:t>
          </a:r>
          <a:endParaRPr lang="en-US" sz="3900" kern="1200" dirty="0"/>
        </a:p>
      </dsp:txBody>
      <dsp:txXfrm>
        <a:off x="125930" y="126591"/>
        <a:ext cx="2999340" cy="2327827"/>
      </dsp:txXfrm>
    </dsp:sp>
    <dsp:sp modelId="{E0817D95-7953-491E-B302-261EBDC3F819}">
      <dsp:nvSpPr>
        <dsp:cNvPr id="0" name=""/>
        <dsp:cNvSpPr/>
      </dsp:nvSpPr>
      <dsp:spPr>
        <a:xfrm>
          <a:off x="3251199" y="2838317"/>
          <a:ext cx="4876800" cy="257968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Awareness</a:t>
          </a:r>
          <a:endParaRPr lang="en-US" sz="2400" kern="1200" dirty="0"/>
        </a:p>
        <a:p>
          <a:pPr marL="228600" lvl="1" indent="-228600" algn="l" defTabSz="1066800">
            <a:lnSpc>
              <a:spcPct val="90000"/>
            </a:lnSpc>
            <a:spcBef>
              <a:spcPct val="0"/>
            </a:spcBef>
            <a:spcAft>
              <a:spcPct val="15000"/>
            </a:spcAft>
            <a:buChar char="••"/>
          </a:pPr>
          <a:r>
            <a:rPr lang="en-US" sz="2400" kern="1200" dirty="0" smtClean="0"/>
            <a:t>Eligibility</a:t>
          </a:r>
          <a:endParaRPr lang="en-US" sz="2400" kern="1200" dirty="0"/>
        </a:p>
        <a:p>
          <a:pPr marL="228600" lvl="1" indent="-228600" algn="l" defTabSz="1066800">
            <a:lnSpc>
              <a:spcPct val="90000"/>
            </a:lnSpc>
            <a:spcBef>
              <a:spcPct val="0"/>
            </a:spcBef>
            <a:spcAft>
              <a:spcPct val="15000"/>
            </a:spcAft>
            <a:buChar char="••"/>
          </a:pPr>
          <a:r>
            <a:rPr lang="en-US" sz="2400" kern="1200" dirty="0" smtClean="0"/>
            <a:t>Travel Planning</a:t>
          </a:r>
          <a:endParaRPr lang="en-US" sz="2400" kern="1200" dirty="0"/>
        </a:p>
        <a:p>
          <a:pPr marL="228600" lvl="1" indent="-228600" algn="l" defTabSz="1066800">
            <a:lnSpc>
              <a:spcPct val="90000"/>
            </a:lnSpc>
            <a:spcBef>
              <a:spcPct val="0"/>
            </a:spcBef>
            <a:spcAft>
              <a:spcPct val="15000"/>
            </a:spcAft>
            <a:buChar char="••"/>
          </a:pPr>
          <a:r>
            <a:rPr lang="en-US" sz="2400" kern="1200" dirty="0" smtClean="0"/>
            <a:t>Sensitivity</a:t>
          </a:r>
          <a:endParaRPr lang="en-US" sz="2400" kern="1200" dirty="0"/>
        </a:p>
        <a:p>
          <a:pPr marL="228600" lvl="1" indent="-228600" algn="l" defTabSz="1066800">
            <a:lnSpc>
              <a:spcPct val="90000"/>
            </a:lnSpc>
            <a:spcBef>
              <a:spcPct val="0"/>
            </a:spcBef>
            <a:spcAft>
              <a:spcPct val="15000"/>
            </a:spcAft>
            <a:buChar char="••"/>
          </a:pPr>
          <a:r>
            <a:rPr lang="en-US" sz="2400" kern="1200" dirty="0" smtClean="0"/>
            <a:t>Technology</a:t>
          </a:r>
          <a:endParaRPr lang="en-US" sz="2400" kern="1200" dirty="0"/>
        </a:p>
      </dsp:txBody>
      <dsp:txXfrm>
        <a:off x="3251199" y="3160778"/>
        <a:ext cx="3909417" cy="1934765"/>
      </dsp:txXfrm>
    </dsp:sp>
    <dsp:sp modelId="{16FEF02D-2F27-49BB-900E-334EDF063A67}">
      <dsp:nvSpPr>
        <dsp:cNvPr id="0" name=""/>
        <dsp:cNvSpPr/>
      </dsp:nvSpPr>
      <dsp:spPr>
        <a:xfrm>
          <a:off x="0" y="2838317"/>
          <a:ext cx="3251200" cy="25796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en-US" sz="3900" kern="1200" dirty="0" smtClean="0"/>
            <a:t>Customer Care</a:t>
          </a:r>
          <a:endParaRPr lang="en-US" sz="3900" kern="1200" dirty="0"/>
        </a:p>
      </dsp:txBody>
      <dsp:txXfrm>
        <a:off x="125930" y="2964247"/>
        <a:ext cx="2999340" cy="232782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444ED-B627-4A6C-99E6-E25F020D9A48}">
      <dsp:nvSpPr>
        <dsp:cNvPr id="0" name=""/>
        <dsp:cNvSpPr/>
      </dsp:nvSpPr>
      <dsp:spPr>
        <a:xfrm>
          <a:off x="2966719" y="2897283"/>
          <a:ext cx="2194560" cy="21945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Customer</a:t>
          </a:r>
          <a:endParaRPr lang="en-US" sz="3000" kern="1200" dirty="0"/>
        </a:p>
      </dsp:txBody>
      <dsp:txXfrm>
        <a:off x="3288105" y="3218669"/>
        <a:ext cx="1551788" cy="1551788"/>
      </dsp:txXfrm>
    </dsp:sp>
    <dsp:sp modelId="{A663DE36-3B3F-41D6-837C-16E6A37FD5A1}">
      <dsp:nvSpPr>
        <dsp:cNvPr id="0" name=""/>
        <dsp:cNvSpPr/>
      </dsp:nvSpPr>
      <dsp:spPr>
        <a:xfrm rot="11700000">
          <a:off x="1011106" y="3120762"/>
          <a:ext cx="1917859" cy="62544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9A059-78FC-4128-9888-1C6A6E58DCA4}">
      <dsp:nvSpPr>
        <dsp:cNvPr id="0" name=""/>
        <dsp:cNvSpPr/>
      </dsp:nvSpPr>
      <dsp:spPr>
        <a:xfrm>
          <a:off x="1365" y="2351365"/>
          <a:ext cx="2084832" cy="16678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Awareness</a:t>
          </a:r>
          <a:endParaRPr lang="en-US" sz="3000" kern="1200" dirty="0"/>
        </a:p>
      </dsp:txBody>
      <dsp:txXfrm>
        <a:off x="50215" y="2400215"/>
        <a:ext cx="1987132" cy="1570165"/>
      </dsp:txXfrm>
    </dsp:sp>
    <dsp:sp modelId="{2A4DA87F-5C3D-49AF-83F3-1D5F17683C1A}">
      <dsp:nvSpPr>
        <dsp:cNvPr id="0" name=""/>
        <dsp:cNvSpPr/>
      </dsp:nvSpPr>
      <dsp:spPr>
        <a:xfrm rot="14700000">
          <a:off x="2188905" y="1717116"/>
          <a:ext cx="1917859" cy="62544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2C95A7-65C3-4644-A3CA-E7AEA966CEA8}">
      <dsp:nvSpPr>
        <dsp:cNvPr id="0" name=""/>
        <dsp:cNvSpPr/>
      </dsp:nvSpPr>
      <dsp:spPr>
        <a:xfrm>
          <a:off x="1700157" y="326823"/>
          <a:ext cx="2084832" cy="16678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Information</a:t>
          </a:r>
          <a:endParaRPr lang="en-US" sz="3000" kern="1200" dirty="0"/>
        </a:p>
      </dsp:txBody>
      <dsp:txXfrm>
        <a:off x="1749007" y="375673"/>
        <a:ext cx="1987132" cy="1570165"/>
      </dsp:txXfrm>
    </dsp:sp>
    <dsp:sp modelId="{FFFF27A0-B80E-4527-821A-F621E13E9475}">
      <dsp:nvSpPr>
        <dsp:cNvPr id="0" name=""/>
        <dsp:cNvSpPr/>
      </dsp:nvSpPr>
      <dsp:spPr>
        <a:xfrm rot="17700000">
          <a:off x="4021235" y="1717116"/>
          <a:ext cx="1917859" cy="62544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ECDA28-DE1C-41DC-A410-855BB84CBD65}">
      <dsp:nvSpPr>
        <dsp:cNvPr id="0" name=""/>
        <dsp:cNvSpPr/>
      </dsp:nvSpPr>
      <dsp:spPr>
        <a:xfrm>
          <a:off x="4343010" y="326823"/>
          <a:ext cx="2084832" cy="16678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Travel Planning &amp; Training</a:t>
          </a:r>
          <a:endParaRPr lang="en-US" sz="3000" kern="1200" dirty="0"/>
        </a:p>
      </dsp:txBody>
      <dsp:txXfrm>
        <a:off x="4391860" y="375673"/>
        <a:ext cx="1987132" cy="1570165"/>
      </dsp:txXfrm>
    </dsp:sp>
    <dsp:sp modelId="{8D9E938C-8A99-43C5-B561-56C67C8BB3A7}">
      <dsp:nvSpPr>
        <dsp:cNvPr id="0" name=""/>
        <dsp:cNvSpPr/>
      </dsp:nvSpPr>
      <dsp:spPr>
        <a:xfrm rot="20700000">
          <a:off x="5199034" y="3120762"/>
          <a:ext cx="1917859" cy="62544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37C082-BFDD-4300-99FD-7332F60C87B2}">
      <dsp:nvSpPr>
        <dsp:cNvPr id="0" name=""/>
        <dsp:cNvSpPr/>
      </dsp:nvSpPr>
      <dsp:spPr>
        <a:xfrm>
          <a:off x="6041802" y="2351365"/>
          <a:ext cx="2084832" cy="16678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Sensitivity Service Delivery</a:t>
          </a:r>
          <a:endParaRPr lang="en-US" sz="3000" kern="1200" dirty="0"/>
        </a:p>
      </dsp:txBody>
      <dsp:txXfrm>
        <a:off x="6090652" y="2400215"/>
        <a:ext cx="1987132" cy="157016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22DF3-7D0C-4D5D-8545-DD89BE3060D0}">
      <dsp:nvSpPr>
        <dsp:cNvPr id="0" name=""/>
        <dsp:cNvSpPr/>
      </dsp:nvSpPr>
      <dsp:spPr>
        <a:xfrm>
          <a:off x="3783" y="1211464"/>
          <a:ext cx="1864550" cy="719716"/>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F22E62-E854-4E62-B920-A284C11315FD}">
      <dsp:nvSpPr>
        <dsp:cNvPr id="0" name=""/>
        <dsp:cNvSpPr/>
      </dsp:nvSpPr>
      <dsp:spPr>
        <a:xfrm>
          <a:off x="437481" y="1385581"/>
          <a:ext cx="1157673" cy="4395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smtClean="0"/>
            <a:t>Contracted August 22nd</a:t>
          </a:r>
          <a:endParaRPr lang="en-US" sz="1100" kern="1200" dirty="0"/>
        </a:p>
      </dsp:txBody>
      <dsp:txXfrm>
        <a:off x="450354" y="1398454"/>
        <a:ext cx="1131927" cy="413763"/>
      </dsp:txXfrm>
    </dsp:sp>
    <dsp:sp modelId="{2A9A7A1F-7063-4AE0-8D37-E6BA78C9FB53}">
      <dsp:nvSpPr>
        <dsp:cNvPr id="0" name=""/>
        <dsp:cNvSpPr/>
      </dsp:nvSpPr>
      <dsp:spPr>
        <a:xfrm>
          <a:off x="1926342" y="1210818"/>
          <a:ext cx="1864550" cy="719716"/>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B1638E-BF87-4320-B953-4C2FAC18A320}">
      <dsp:nvSpPr>
        <dsp:cNvPr id="0" name=""/>
        <dsp:cNvSpPr/>
      </dsp:nvSpPr>
      <dsp:spPr>
        <a:xfrm>
          <a:off x="2255642" y="1388336"/>
          <a:ext cx="1191887" cy="44209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Progress Report</a:t>
          </a:r>
          <a:endParaRPr lang="en-US" sz="1200" kern="1200" dirty="0"/>
        </a:p>
      </dsp:txBody>
      <dsp:txXfrm>
        <a:off x="2268590" y="1401284"/>
        <a:ext cx="1165991" cy="416197"/>
      </dsp:txXfrm>
    </dsp:sp>
    <dsp:sp modelId="{2CCCF2D8-8580-4CC4-89BE-0A5E8988A799}">
      <dsp:nvSpPr>
        <dsp:cNvPr id="0" name=""/>
        <dsp:cNvSpPr/>
      </dsp:nvSpPr>
      <dsp:spPr>
        <a:xfrm>
          <a:off x="3864762" y="1228260"/>
          <a:ext cx="1864550" cy="719716"/>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2EBD52-A374-46E2-9866-2C6CE718F17C}">
      <dsp:nvSpPr>
        <dsp:cNvPr id="0" name=""/>
        <dsp:cNvSpPr/>
      </dsp:nvSpPr>
      <dsp:spPr>
        <a:xfrm>
          <a:off x="4300751" y="1433034"/>
          <a:ext cx="1175985" cy="3723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Task Force III</a:t>
          </a:r>
          <a:endParaRPr lang="en-US" sz="1200" kern="1200" dirty="0"/>
        </a:p>
      </dsp:txBody>
      <dsp:txXfrm>
        <a:off x="4311656" y="1443939"/>
        <a:ext cx="1154175" cy="350513"/>
      </dsp:txXfrm>
    </dsp:sp>
    <dsp:sp modelId="{4CC3BCF1-F772-441C-81D7-1AC44748597D}">
      <dsp:nvSpPr>
        <dsp:cNvPr id="0" name=""/>
        <dsp:cNvSpPr/>
      </dsp:nvSpPr>
      <dsp:spPr>
        <a:xfrm>
          <a:off x="5795231" y="1217164"/>
          <a:ext cx="1864550" cy="719716"/>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05A131-F960-4B80-998E-A8492CE7F9B1}">
      <dsp:nvSpPr>
        <dsp:cNvPr id="0" name=""/>
        <dsp:cNvSpPr/>
      </dsp:nvSpPr>
      <dsp:spPr>
        <a:xfrm>
          <a:off x="6218552" y="1389785"/>
          <a:ext cx="1129395" cy="4167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Draft Report</a:t>
          </a:r>
          <a:endParaRPr lang="en-US" sz="1200" kern="1200" dirty="0"/>
        </a:p>
      </dsp:txBody>
      <dsp:txXfrm>
        <a:off x="6230757" y="1401990"/>
        <a:ext cx="1104985" cy="392298"/>
      </dsp:txXfrm>
    </dsp:sp>
    <dsp:sp modelId="{60624625-F2FE-403A-AE9B-A5C846C1E7FC}">
      <dsp:nvSpPr>
        <dsp:cNvPr id="0" name=""/>
        <dsp:cNvSpPr/>
      </dsp:nvSpPr>
      <dsp:spPr>
        <a:xfrm>
          <a:off x="7717789" y="1194009"/>
          <a:ext cx="1864550" cy="719716"/>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A43186-B3CA-480C-BBD4-62BCC87550AB}">
      <dsp:nvSpPr>
        <dsp:cNvPr id="0" name=""/>
        <dsp:cNvSpPr/>
      </dsp:nvSpPr>
      <dsp:spPr>
        <a:xfrm>
          <a:off x="8097182" y="1323198"/>
          <a:ext cx="1208246" cy="509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Final Report</a:t>
          </a:r>
          <a:endParaRPr lang="en-US" sz="1200" kern="1200" dirty="0"/>
        </a:p>
      </dsp:txBody>
      <dsp:txXfrm>
        <a:off x="8112100" y="1338116"/>
        <a:ext cx="1178410" cy="4794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95360-339E-4EC0-8789-AA634F2286A7}">
      <dsp:nvSpPr>
        <dsp:cNvPr id="0" name=""/>
        <dsp:cNvSpPr/>
      </dsp:nvSpPr>
      <dsp:spPr>
        <a:xfrm>
          <a:off x="2178" y="501565"/>
          <a:ext cx="3365499" cy="13461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lvl="0" algn="ctr" defTabSz="1200150">
            <a:lnSpc>
              <a:spcPct val="90000"/>
            </a:lnSpc>
            <a:spcBef>
              <a:spcPct val="0"/>
            </a:spcBef>
            <a:spcAft>
              <a:spcPct val="35000"/>
            </a:spcAft>
          </a:pPr>
          <a:r>
            <a:rPr lang="en-US" sz="2700" kern="1200" dirty="0" smtClean="0"/>
            <a:t>Assess</a:t>
          </a:r>
          <a:endParaRPr lang="en-US" sz="2700" kern="1200" dirty="0"/>
        </a:p>
      </dsp:txBody>
      <dsp:txXfrm>
        <a:off x="675278" y="501565"/>
        <a:ext cx="2019300" cy="1346199"/>
      </dsp:txXfrm>
    </dsp:sp>
    <dsp:sp modelId="{BE943362-C3C5-4139-AE1A-86A04BFD2886}">
      <dsp:nvSpPr>
        <dsp:cNvPr id="0" name=""/>
        <dsp:cNvSpPr/>
      </dsp:nvSpPr>
      <dsp:spPr>
        <a:xfrm>
          <a:off x="2930163" y="615992"/>
          <a:ext cx="2793365" cy="11173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en-US" sz="1700" kern="1200" dirty="0" smtClean="0"/>
            <a:t>Issues</a:t>
          </a:r>
          <a:endParaRPr lang="en-US" sz="1700" kern="1200" dirty="0"/>
        </a:p>
      </dsp:txBody>
      <dsp:txXfrm>
        <a:off x="3488836" y="615992"/>
        <a:ext cx="1676019" cy="1117346"/>
      </dsp:txXfrm>
    </dsp:sp>
    <dsp:sp modelId="{2C2CE83E-7C1A-4721-A476-6A5252579C55}">
      <dsp:nvSpPr>
        <dsp:cNvPr id="0" name=""/>
        <dsp:cNvSpPr/>
      </dsp:nvSpPr>
      <dsp:spPr>
        <a:xfrm>
          <a:off x="5332456" y="615992"/>
          <a:ext cx="2793365" cy="11173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en-US" sz="1700" kern="1200" dirty="0" smtClean="0"/>
            <a:t>Environment</a:t>
          </a:r>
          <a:endParaRPr lang="en-US" sz="1700" kern="1200" dirty="0"/>
        </a:p>
      </dsp:txBody>
      <dsp:txXfrm>
        <a:off x="5891129" y="615992"/>
        <a:ext cx="1676019" cy="1117346"/>
      </dsp:txXfrm>
    </dsp:sp>
    <dsp:sp modelId="{CB61759E-1CA6-45E2-8F1E-34E5FF7F9A5B}">
      <dsp:nvSpPr>
        <dsp:cNvPr id="0" name=""/>
        <dsp:cNvSpPr/>
      </dsp:nvSpPr>
      <dsp:spPr>
        <a:xfrm>
          <a:off x="2178" y="2036233"/>
          <a:ext cx="3365499" cy="13461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lvl="0" algn="ctr" defTabSz="1200150">
            <a:lnSpc>
              <a:spcPct val="90000"/>
            </a:lnSpc>
            <a:spcBef>
              <a:spcPct val="0"/>
            </a:spcBef>
            <a:spcAft>
              <a:spcPct val="35000"/>
            </a:spcAft>
          </a:pPr>
          <a:r>
            <a:rPr lang="en-US" sz="2700" kern="1200" dirty="0" smtClean="0"/>
            <a:t>Research</a:t>
          </a:r>
          <a:endParaRPr lang="en-US" sz="2700" kern="1200" dirty="0"/>
        </a:p>
      </dsp:txBody>
      <dsp:txXfrm>
        <a:off x="675278" y="2036233"/>
        <a:ext cx="2019300" cy="1346199"/>
      </dsp:txXfrm>
    </dsp:sp>
    <dsp:sp modelId="{21163D72-4FEA-47E3-B1FC-3363319545AB}">
      <dsp:nvSpPr>
        <dsp:cNvPr id="0" name=""/>
        <dsp:cNvSpPr/>
      </dsp:nvSpPr>
      <dsp:spPr>
        <a:xfrm>
          <a:off x="2930163" y="2150660"/>
          <a:ext cx="2793365" cy="11173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en-US" sz="1700" kern="1200" dirty="0" smtClean="0"/>
            <a:t>Best Practices</a:t>
          </a:r>
          <a:endParaRPr lang="en-US" sz="1700" kern="1200" dirty="0"/>
        </a:p>
      </dsp:txBody>
      <dsp:txXfrm>
        <a:off x="3488836" y="2150660"/>
        <a:ext cx="1676019" cy="1117346"/>
      </dsp:txXfrm>
    </dsp:sp>
    <dsp:sp modelId="{5949DE0A-0CD7-4E80-A8E0-DA7CAFFCF8EF}">
      <dsp:nvSpPr>
        <dsp:cNvPr id="0" name=""/>
        <dsp:cNvSpPr/>
      </dsp:nvSpPr>
      <dsp:spPr>
        <a:xfrm>
          <a:off x="5332456" y="2150660"/>
          <a:ext cx="2793365" cy="11173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en-US" sz="1700" kern="1200" dirty="0" smtClean="0"/>
            <a:t>Innovative Examples</a:t>
          </a:r>
          <a:endParaRPr lang="en-US" sz="1700" kern="1200" dirty="0"/>
        </a:p>
      </dsp:txBody>
      <dsp:txXfrm>
        <a:off x="5891129" y="2150660"/>
        <a:ext cx="1676019" cy="1117346"/>
      </dsp:txXfrm>
    </dsp:sp>
    <dsp:sp modelId="{3B0FACF6-BE38-4CF1-9CA2-3D5403CEAD5A}">
      <dsp:nvSpPr>
        <dsp:cNvPr id="0" name=""/>
        <dsp:cNvSpPr/>
      </dsp:nvSpPr>
      <dsp:spPr>
        <a:xfrm>
          <a:off x="2178" y="3570901"/>
          <a:ext cx="3365499" cy="13461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lvl="0" algn="ctr" defTabSz="1200150">
            <a:lnSpc>
              <a:spcPct val="90000"/>
            </a:lnSpc>
            <a:spcBef>
              <a:spcPct val="0"/>
            </a:spcBef>
            <a:spcAft>
              <a:spcPct val="35000"/>
            </a:spcAft>
          </a:pPr>
          <a:r>
            <a:rPr lang="en-US" sz="2700" kern="1200" dirty="0" smtClean="0"/>
            <a:t>Opportunities</a:t>
          </a:r>
          <a:endParaRPr lang="en-US" sz="2700" kern="1200" dirty="0"/>
        </a:p>
      </dsp:txBody>
      <dsp:txXfrm>
        <a:off x="675278" y="3570901"/>
        <a:ext cx="2019300" cy="1346199"/>
      </dsp:txXfrm>
    </dsp:sp>
    <dsp:sp modelId="{889478FD-C5C2-4F9A-B8BE-FAA776C4A89E}">
      <dsp:nvSpPr>
        <dsp:cNvPr id="0" name=""/>
        <dsp:cNvSpPr/>
      </dsp:nvSpPr>
      <dsp:spPr>
        <a:xfrm>
          <a:off x="2930163" y="3685328"/>
          <a:ext cx="2793365" cy="11173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en-US" sz="1700" kern="1200" dirty="0" smtClean="0"/>
            <a:t>Alternatives</a:t>
          </a:r>
          <a:endParaRPr lang="en-US" sz="1700" kern="1200" dirty="0"/>
        </a:p>
      </dsp:txBody>
      <dsp:txXfrm>
        <a:off x="3488836" y="3685328"/>
        <a:ext cx="1676019" cy="1117346"/>
      </dsp:txXfrm>
    </dsp:sp>
    <dsp:sp modelId="{6F3B1A97-2104-49DD-AB2C-D5D60503F0DF}">
      <dsp:nvSpPr>
        <dsp:cNvPr id="0" name=""/>
        <dsp:cNvSpPr/>
      </dsp:nvSpPr>
      <dsp:spPr>
        <a:xfrm>
          <a:off x="5332456" y="3685328"/>
          <a:ext cx="2793365" cy="11173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a:lnSpc>
              <a:spcPct val="90000"/>
            </a:lnSpc>
            <a:spcBef>
              <a:spcPct val="0"/>
            </a:spcBef>
            <a:spcAft>
              <a:spcPct val="35000"/>
            </a:spcAft>
          </a:pPr>
          <a:r>
            <a:rPr lang="en-US" sz="1700" kern="1200" dirty="0" smtClean="0"/>
            <a:t>Recommendations</a:t>
          </a:r>
          <a:endParaRPr lang="en-US" sz="1700" kern="1200" dirty="0"/>
        </a:p>
      </dsp:txBody>
      <dsp:txXfrm>
        <a:off x="5891129" y="3685328"/>
        <a:ext cx="1676019" cy="11173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6274F-A5B6-4723-989B-4634A7C780E8}">
      <dsp:nvSpPr>
        <dsp:cNvPr id="0" name=""/>
        <dsp:cNvSpPr/>
      </dsp:nvSpPr>
      <dsp:spPr>
        <a:xfrm>
          <a:off x="0" y="543261"/>
          <a:ext cx="10434637" cy="85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C172B8-4D14-4010-8642-90A93DD5C694}">
      <dsp:nvSpPr>
        <dsp:cNvPr id="0" name=""/>
        <dsp:cNvSpPr/>
      </dsp:nvSpPr>
      <dsp:spPr>
        <a:xfrm>
          <a:off x="521731" y="41421"/>
          <a:ext cx="7304245" cy="1003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083" tIns="0" rIns="276083" bIns="0" numCol="1" spcCol="1270" anchor="ctr" anchorCtr="0">
          <a:noAutofit/>
        </a:bodyPr>
        <a:lstStyle/>
        <a:p>
          <a:pPr lvl="0" algn="l" defTabSz="1511300">
            <a:lnSpc>
              <a:spcPct val="90000"/>
            </a:lnSpc>
            <a:spcBef>
              <a:spcPct val="0"/>
            </a:spcBef>
            <a:spcAft>
              <a:spcPct val="35000"/>
            </a:spcAft>
          </a:pPr>
          <a:r>
            <a:rPr lang="en-US" sz="3400" kern="1200" dirty="0" smtClean="0"/>
            <a:t>Urban and Rural Communities</a:t>
          </a:r>
          <a:endParaRPr lang="en-US" sz="3400" kern="1200" dirty="0"/>
        </a:p>
      </dsp:txBody>
      <dsp:txXfrm>
        <a:off x="570727" y="90417"/>
        <a:ext cx="7206253" cy="905688"/>
      </dsp:txXfrm>
    </dsp:sp>
    <dsp:sp modelId="{F69CD2DD-DD7F-4DB8-9801-8C6CC2D6FF4D}">
      <dsp:nvSpPr>
        <dsp:cNvPr id="0" name=""/>
        <dsp:cNvSpPr/>
      </dsp:nvSpPr>
      <dsp:spPr>
        <a:xfrm>
          <a:off x="0" y="2085501"/>
          <a:ext cx="10434637" cy="85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F8B9C8-8960-4FE8-8C2B-C511019AAE0B}">
      <dsp:nvSpPr>
        <dsp:cNvPr id="0" name=""/>
        <dsp:cNvSpPr/>
      </dsp:nvSpPr>
      <dsp:spPr>
        <a:xfrm>
          <a:off x="521731" y="1583661"/>
          <a:ext cx="7304245" cy="1003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083" tIns="0" rIns="276083" bIns="0" numCol="1" spcCol="1270" anchor="ctr" anchorCtr="0">
          <a:noAutofit/>
        </a:bodyPr>
        <a:lstStyle/>
        <a:p>
          <a:pPr lvl="0" algn="l" defTabSz="1511300">
            <a:lnSpc>
              <a:spcPct val="90000"/>
            </a:lnSpc>
            <a:spcBef>
              <a:spcPct val="0"/>
            </a:spcBef>
            <a:spcAft>
              <a:spcPct val="35000"/>
            </a:spcAft>
          </a:pPr>
          <a:r>
            <a:rPr lang="en-US" sz="3400" kern="1200" dirty="0" smtClean="0"/>
            <a:t>Demographic Trends</a:t>
          </a:r>
          <a:endParaRPr lang="en-US" sz="3400" kern="1200" dirty="0"/>
        </a:p>
      </dsp:txBody>
      <dsp:txXfrm>
        <a:off x="570727" y="1632657"/>
        <a:ext cx="7206253" cy="905688"/>
      </dsp:txXfrm>
    </dsp:sp>
    <dsp:sp modelId="{DD263379-3FCC-46A1-B504-B484EB4D4D46}">
      <dsp:nvSpPr>
        <dsp:cNvPr id="0" name=""/>
        <dsp:cNvSpPr/>
      </dsp:nvSpPr>
      <dsp:spPr>
        <a:xfrm>
          <a:off x="0" y="3627741"/>
          <a:ext cx="10434637" cy="85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F2D0E5-1D0D-457A-87E5-07AC845CED1E}">
      <dsp:nvSpPr>
        <dsp:cNvPr id="0" name=""/>
        <dsp:cNvSpPr/>
      </dsp:nvSpPr>
      <dsp:spPr>
        <a:xfrm>
          <a:off x="521731" y="3125901"/>
          <a:ext cx="7304245" cy="1003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083" tIns="0" rIns="276083" bIns="0" numCol="1" spcCol="1270" anchor="ctr" anchorCtr="0">
          <a:noAutofit/>
        </a:bodyPr>
        <a:lstStyle/>
        <a:p>
          <a:pPr lvl="0" algn="l" defTabSz="1511300">
            <a:lnSpc>
              <a:spcPct val="90000"/>
            </a:lnSpc>
            <a:spcBef>
              <a:spcPct val="0"/>
            </a:spcBef>
            <a:spcAft>
              <a:spcPct val="35000"/>
            </a:spcAft>
          </a:pPr>
          <a:r>
            <a:rPr lang="en-US" sz="3400" kern="1200" dirty="0" smtClean="0"/>
            <a:t>TD Populations</a:t>
          </a:r>
          <a:endParaRPr lang="en-US" sz="3400" kern="1200" dirty="0"/>
        </a:p>
      </dsp:txBody>
      <dsp:txXfrm>
        <a:off x="570727" y="3174897"/>
        <a:ext cx="7206253" cy="9056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6274F-A5B6-4723-989B-4634A7C780E8}">
      <dsp:nvSpPr>
        <dsp:cNvPr id="0" name=""/>
        <dsp:cNvSpPr/>
      </dsp:nvSpPr>
      <dsp:spPr>
        <a:xfrm>
          <a:off x="0" y="593841"/>
          <a:ext cx="10434637"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C172B8-4D14-4010-8642-90A93DD5C694}">
      <dsp:nvSpPr>
        <dsp:cNvPr id="0" name=""/>
        <dsp:cNvSpPr/>
      </dsp:nvSpPr>
      <dsp:spPr>
        <a:xfrm>
          <a:off x="521731" y="106761"/>
          <a:ext cx="7304245" cy="974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083" tIns="0" rIns="276083" bIns="0" numCol="1" spcCol="1270" anchor="ctr" anchorCtr="0">
          <a:noAutofit/>
        </a:bodyPr>
        <a:lstStyle/>
        <a:p>
          <a:pPr lvl="0" algn="l" defTabSz="1466850">
            <a:lnSpc>
              <a:spcPct val="90000"/>
            </a:lnSpc>
            <a:spcBef>
              <a:spcPct val="0"/>
            </a:spcBef>
            <a:spcAft>
              <a:spcPct val="35000"/>
            </a:spcAft>
          </a:pPr>
          <a:r>
            <a:rPr lang="en-US" sz="3300" kern="1200" dirty="0" smtClean="0"/>
            <a:t>General Public Transportation Systems</a:t>
          </a:r>
          <a:endParaRPr lang="en-US" sz="3300" kern="1200" dirty="0"/>
        </a:p>
      </dsp:txBody>
      <dsp:txXfrm>
        <a:off x="569286" y="154316"/>
        <a:ext cx="7209135" cy="879050"/>
      </dsp:txXfrm>
    </dsp:sp>
    <dsp:sp modelId="{F69CD2DD-DD7F-4DB8-9801-8C6CC2D6FF4D}">
      <dsp:nvSpPr>
        <dsp:cNvPr id="0" name=""/>
        <dsp:cNvSpPr/>
      </dsp:nvSpPr>
      <dsp:spPr>
        <a:xfrm>
          <a:off x="0" y="2090721"/>
          <a:ext cx="10434637"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F8B9C8-8960-4FE8-8C2B-C511019AAE0B}">
      <dsp:nvSpPr>
        <dsp:cNvPr id="0" name=""/>
        <dsp:cNvSpPr/>
      </dsp:nvSpPr>
      <dsp:spPr>
        <a:xfrm>
          <a:off x="521731" y="1603641"/>
          <a:ext cx="7304245" cy="974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083" tIns="0" rIns="276083" bIns="0" numCol="1" spcCol="1270" anchor="ctr" anchorCtr="0">
          <a:noAutofit/>
        </a:bodyPr>
        <a:lstStyle/>
        <a:p>
          <a:pPr lvl="0" algn="l" defTabSz="1466850">
            <a:lnSpc>
              <a:spcPct val="90000"/>
            </a:lnSpc>
            <a:spcBef>
              <a:spcPct val="0"/>
            </a:spcBef>
            <a:spcAft>
              <a:spcPct val="35000"/>
            </a:spcAft>
          </a:pPr>
          <a:r>
            <a:rPr lang="en-US" sz="3300" kern="1200" dirty="0" smtClean="0"/>
            <a:t>Transportation Disadvantaged Program</a:t>
          </a:r>
          <a:endParaRPr lang="en-US" sz="3300" kern="1200" dirty="0"/>
        </a:p>
      </dsp:txBody>
      <dsp:txXfrm>
        <a:off x="569286" y="1651196"/>
        <a:ext cx="7209135" cy="879050"/>
      </dsp:txXfrm>
    </dsp:sp>
    <dsp:sp modelId="{DD263379-3FCC-46A1-B504-B484EB4D4D46}">
      <dsp:nvSpPr>
        <dsp:cNvPr id="0" name=""/>
        <dsp:cNvSpPr/>
      </dsp:nvSpPr>
      <dsp:spPr>
        <a:xfrm>
          <a:off x="0" y="3587601"/>
          <a:ext cx="10434637"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F2D0E5-1D0D-457A-87E5-07AC845CED1E}">
      <dsp:nvSpPr>
        <dsp:cNvPr id="0" name=""/>
        <dsp:cNvSpPr/>
      </dsp:nvSpPr>
      <dsp:spPr>
        <a:xfrm>
          <a:off x="521731" y="3100521"/>
          <a:ext cx="7304245" cy="974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083" tIns="0" rIns="276083" bIns="0" numCol="1" spcCol="1270" anchor="ctr" anchorCtr="0">
          <a:noAutofit/>
        </a:bodyPr>
        <a:lstStyle/>
        <a:p>
          <a:pPr lvl="0" algn="l" defTabSz="1466850">
            <a:lnSpc>
              <a:spcPct val="90000"/>
            </a:lnSpc>
            <a:spcBef>
              <a:spcPct val="0"/>
            </a:spcBef>
            <a:spcAft>
              <a:spcPct val="35000"/>
            </a:spcAft>
          </a:pPr>
          <a:r>
            <a:rPr lang="en-US" sz="3300" kern="1200" dirty="0" smtClean="0"/>
            <a:t>Specialized Social and Health Services</a:t>
          </a:r>
          <a:endParaRPr lang="en-US" sz="3300" kern="1200" dirty="0"/>
        </a:p>
      </dsp:txBody>
      <dsp:txXfrm>
        <a:off x="569286" y="3148076"/>
        <a:ext cx="7209135" cy="879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0B8A7-3FFB-40F4-9D56-F15A53E16A1A}">
      <dsp:nvSpPr>
        <dsp:cNvPr id="0" name=""/>
        <dsp:cNvSpPr/>
      </dsp:nvSpPr>
      <dsp:spPr>
        <a:xfrm>
          <a:off x="4024" y="3707511"/>
          <a:ext cx="8119951"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Funding Source</a:t>
          </a:r>
          <a:endParaRPr lang="en-US" sz="6500" kern="1200" dirty="0"/>
        </a:p>
      </dsp:txBody>
      <dsp:txXfrm>
        <a:off x="54085" y="3757572"/>
        <a:ext cx="8019829" cy="1609086"/>
      </dsp:txXfrm>
    </dsp:sp>
    <dsp:sp modelId="{9A541597-C0DE-46E3-8731-3EFE5B3FE72D}">
      <dsp:nvSpPr>
        <dsp:cNvPr id="0" name=""/>
        <dsp:cNvSpPr/>
      </dsp:nvSpPr>
      <dsp:spPr>
        <a:xfrm>
          <a:off x="11950" y="1854729"/>
          <a:ext cx="3353218"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Federal Health Programs / Medicaid</a:t>
          </a:r>
          <a:endParaRPr lang="en-US" sz="2600" kern="1200" dirty="0"/>
        </a:p>
      </dsp:txBody>
      <dsp:txXfrm>
        <a:off x="62011" y="1904790"/>
        <a:ext cx="3253096" cy="1609086"/>
      </dsp:txXfrm>
    </dsp:sp>
    <dsp:sp modelId="{F469B318-6D07-40F1-889D-BE8A303A4D27}">
      <dsp:nvSpPr>
        <dsp:cNvPr id="0" name=""/>
        <dsp:cNvSpPr/>
      </dsp:nvSpPr>
      <dsp:spPr>
        <a:xfrm>
          <a:off x="11950" y="1947"/>
          <a:ext cx="1087295"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AHCA</a:t>
          </a:r>
          <a:endParaRPr lang="en-US" sz="2400" kern="1200" dirty="0"/>
        </a:p>
      </dsp:txBody>
      <dsp:txXfrm>
        <a:off x="43796" y="33793"/>
        <a:ext cx="1023603" cy="1645516"/>
      </dsp:txXfrm>
    </dsp:sp>
    <dsp:sp modelId="{95043D88-D3FF-4125-B64D-9CBA3ED718CC}">
      <dsp:nvSpPr>
        <dsp:cNvPr id="0" name=""/>
        <dsp:cNvSpPr/>
      </dsp:nvSpPr>
      <dsp:spPr>
        <a:xfrm>
          <a:off x="1144911" y="1947"/>
          <a:ext cx="1087295"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APD</a:t>
          </a:r>
          <a:endParaRPr lang="en-US" sz="2400" kern="1200" dirty="0"/>
        </a:p>
      </dsp:txBody>
      <dsp:txXfrm>
        <a:off x="1176757" y="33793"/>
        <a:ext cx="1023603" cy="1645516"/>
      </dsp:txXfrm>
    </dsp:sp>
    <dsp:sp modelId="{48CDA778-A968-4BF6-B5C2-BC65FE18B6B9}">
      <dsp:nvSpPr>
        <dsp:cNvPr id="0" name=""/>
        <dsp:cNvSpPr/>
      </dsp:nvSpPr>
      <dsp:spPr>
        <a:xfrm>
          <a:off x="2277873" y="1947"/>
          <a:ext cx="1087295"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AHCA (NET)</a:t>
          </a:r>
          <a:endParaRPr lang="en-US" sz="2400" kern="1200" dirty="0"/>
        </a:p>
      </dsp:txBody>
      <dsp:txXfrm>
        <a:off x="2309719" y="33793"/>
        <a:ext cx="1023603" cy="1645516"/>
      </dsp:txXfrm>
    </dsp:sp>
    <dsp:sp modelId="{36EE7646-4AEB-4D71-9737-E6F220402847}">
      <dsp:nvSpPr>
        <dsp:cNvPr id="0" name=""/>
        <dsp:cNvSpPr/>
      </dsp:nvSpPr>
      <dsp:spPr>
        <a:xfrm>
          <a:off x="3456501" y="1854729"/>
          <a:ext cx="2220256"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Florida State Programs</a:t>
          </a:r>
          <a:endParaRPr lang="en-US" sz="2600" kern="1200" dirty="0"/>
        </a:p>
      </dsp:txBody>
      <dsp:txXfrm>
        <a:off x="3506562" y="1904790"/>
        <a:ext cx="2120134" cy="1609086"/>
      </dsp:txXfrm>
    </dsp:sp>
    <dsp:sp modelId="{5FDB8186-ECE0-4FD2-9C95-042C3B87DC49}">
      <dsp:nvSpPr>
        <dsp:cNvPr id="0" name=""/>
        <dsp:cNvSpPr/>
      </dsp:nvSpPr>
      <dsp:spPr>
        <a:xfrm>
          <a:off x="3456501" y="1947"/>
          <a:ext cx="1087295"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CTD</a:t>
          </a:r>
          <a:endParaRPr lang="en-US" sz="2400" kern="1200" dirty="0"/>
        </a:p>
      </dsp:txBody>
      <dsp:txXfrm>
        <a:off x="3488347" y="33793"/>
        <a:ext cx="1023603" cy="1645516"/>
      </dsp:txXfrm>
    </dsp:sp>
    <dsp:sp modelId="{0AD2B5A6-38A5-4984-9DC5-DB7847109AFF}">
      <dsp:nvSpPr>
        <dsp:cNvPr id="0" name=""/>
        <dsp:cNvSpPr/>
      </dsp:nvSpPr>
      <dsp:spPr>
        <a:xfrm>
          <a:off x="4589462" y="1947"/>
          <a:ext cx="1087295"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FDOT Transit</a:t>
          </a:r>
          <a:endParaRPr lang="en-US" sz="2400" kern="1200" dirty="0"/>
        </a:p>
      </dsp:txBody>
      <dsp:txXfrm>
        <a:off x="4621308" y="33793"/>
        <a:ext cx="1023603" cy="1645516"/>
      </dsp:txXfrm>
    </dsp:sp>
    <dsp:sp modelId="{F52C2E9E-84BF-4D20-BFBA-9241181E08E7}">
      <dsp:nvSpPr>
        <dsp:cNvPr id="0" name=""/>
        <dsp:cNvSpPr/>
      </dsp:nvSpPr>
      <dsp:spPr>
        <a:xfrm>
          <a:off x="5768090" y="1854729"/>
          <a:ext cx="2347959"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Federal Transit Administration</a:t>
          </a:r>
          <a:endParaRPr lang="en-US" sz="2600" kern="1200" dirty="0"/>
        </a:p>
      </dsp:txBody>
      <dsp:txXfrm>
        <a:off x="5818151" y="1904790"/>
        <a:ext cx="2247837" cy="1609086"/>
      </dsp:txXfrm>
    </dsp:sp>
    <dsp:sp modelId="{88829824-C7E7-4476-809F-A0A1ED9F5398}">
      <dsp:nvSpPr>
        <dsp:cNvPr id="0" name=""/>
        <dsp:cNvSpPr/>
      </dsp:nvSpPr>
      <dsp:spPr>
        <a:xfrm>
          <a:off x="5768090" y="1947"/>
          <a:ext cx="1214997"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Urban </a:t>
          </a:r>
          <a:r>
            <a:rPr lang="en-US" sz="1600" kern="1200" dirty="0" smtClean="0"/>
            <a:t>5307 / 5310</a:t>
          </a:r>
          <a:endParaRPr lang="en-US" sz="1600" kern="1200" dirty="0"/>
        </a:p>
      </dsp:txBody>
      <dsp:txXfrm>
        <a:off x="5803676" y="37533"/>
        <a:ext cx="1143825" cy="1638036"/>
      </dsp:txXfrm>
    </dsp:sp>
    <dsp:sp modelId="{A27621C8-AF4F-4278-BCD5-F42DA122F47D}">
      <dsp:nvSpPr>
        <dsp:cNvPr id="0" name=""/>
        <dsp:cNvSpPr/>
      </dsp:nvSpPr>
      <dsp:spPr>
        <a:xfrm>
          <a:off x="7028754" y="1947"/>
          <a:ext cx="1087295" cy="17092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Rural </a:t>
          </a:r>
          <a:r>
            <a:rPr lang="en-US" sz="1600" kern="1200" dirty="0" smtClean="0"/>
            <a:t>5311 / 5310</a:t>
          </a:r>
          <a:endParaRPr lang="en-US" sz="1600" kern="1200" dirty="0"/>
        </a:p>
      </dsp:txBody>
      <dsp:txXfrm>
        <a:off x="7060600" y="33793"/>
        <a:ext cx="1023603" cy="16455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C9A97-6F48-443D-9F26-AA7483329344}">
      <dsp:nvSpPr>
        <dsp:cNvPr id="0" name=""/>
        <dsp:cNvSpPr/>
      </dsp:nvSpPr>
      <dsp:spPr>
        <a:xfrm>
          <a:off x="0" y="0"/>
          <a:ext cx="10434637" cy="1414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t>Environment</a:t>
          </a:r>
          <a:endParaRPr lang="en-US" sz="2200" kern="1200" dirty="0"/>
        </a:p>
        <a:p>
          <a:pPr marL="171450" lvl="1" indent="-171450" algn="l" defTabSz="755650">
            <a:lnSpc>
              <a:spcPct val="90000"/>
            </a:lnSpc>
            <a:spcBef>
              <a:spcPct val="0"/>
            </a:spcBef>
            <a:spcAft>
              <a:spcPct val="15000"/>
            </a:spcAft>
            <a:buChar char="••"/>
          </a:pPr>
          <a:r>
            <a:rPr lang="en-US" sz="1700" kern="1200" dirty="0" smtClean="0"/>
            <a:t>Urban vs Rural</a:t>
          </a:r>
          <a:endParaRPr lang="en-US" sz="1700" kern="1200" dirty="0"/>
        </a:p>
        <a:p>
          <a:pPr marL="171450" lvl="1" indent="-171450" algn="l" defTabSz="755650">
            <a:lnSpc>
              <a:spcPct val="90000"/>
            </a:lnSpc>
            <a:spcBef>
              <a:spcPct val="0"/>
            </a:spcBef>
            <a:spcAft>
              <a:spcPct val="15000"/>
            </a:spcAft>
            <a:buChar char="••"/>
          </a:pPr>
          <a:r>
            <a:rPr lang="en-US" sz="1700" kern="1200" dirty="0" smtClean="0"/>
            <a:t>Service Area Coverage / Inter-County / Regional Connections</a:t>
          </a:r>
          <a:endParaRPr lang="en-US" sz="1700" kern="1200" dirty="0"/>
        </a:p>
        <a:p>
          <a:pPr marL="171450" lvl="1" indent="-171450" algn="l" defTabSz="755650">
            <a:lnSpc>
              <a:spcPct val="90000"/>
            </a:lnSpc>
            <a:spcBef>
              <a:spcPct val="0"/>
            </a:spcBef>
            <a:spcAft>
              <a:spcPct val="15000"/>
            </a:spcAft>
            <a:buChar char="••"/>
          </a:pPr>
          <a:r>
            <a:rPr lang="en-US" sz="1700" kern="1200" dirty="0" smtClean="0"/>
            <a:t>Access</a:t>
          </a:r>
          <a:endParaRPr lang="en-US" sz="1700" kern="1200" dirty="0"/>
        </a:p>
      </dsp:txBody>
      <dsp:txXfrm>
        <a:off x="2228363" y="0"/>
        <a:ext cx="8206273" cy="1414363"/>
      </dsp:txXfrm>
    </dsp:sp>
    <dsp:sp modelId="{33671D0D-6BE3-4B17-905A-ED8ECF573226}">
      <dsp:nvSpPr>
        <dsp:cNvPr id="0" name=""/>
        <dsp:cNvSpPr/>
      </dsp:nvSpPr>
      <dsp:spPr>
        <a:xfrm>
          <a:off x="141436" y="141436"/>
          <a:ext cx="2086927" cy="113149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C0C229-DDB6-4011-A0C6-246147DE4AC3}">
      <dsp:nvSpPr>
        <dsp:cNvPr id="0" name=""/>
        <dsp:cNvSpPr/>
      </dsp:nvSpPr>
      <dsp:spPr>
        <a:xfrm>
          <a:off x="0" y="1555799"/>
          <a:ext cx="10434637" cy="1414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t>Operations</a:t>
          </a:r>
          <a:endParaRPr lang="en-US" sz="2200" kern="1200" dirty="0"/>
        </a:p>
        <a:p>
          <a:pPr marL="171450" lvl="1" indent="-171450" algn="l" defTabSz="755650">
            <a:lnSpc>
              <a:spcPct val="90000"/>
            </a:lnSpc>
            <a:spcBef>
              <a:spcPct val="0"/>
            </a:spcBef>
            <a:spcAft>
              <a:spcPct val="15000"/>
            </a:spcAft>
            <a:buChar char="••"/>
          </a:pPr>
          <a:r>
            <a:rPr lang="en-US" sz="1700" kern="1200" dirty="0" smtClean="0"/>
            <a:t>Service Type</a:t>
          </a:r>
          <a:endParaRPr lang="en-US" sz="1700" kern="1200" dirty="0"/>
        </a:p>
        <a:p>
          <a:pPr marL="171450" lvl="1" indent="-171450" algn="l" defTabSz="755650">
            <a:lnSpc>
              <a:spcPct val="90000"/>
            </a:lnSpc>
            <a:spcBef>
              <a:spcPct val="0"/>
            </a:spcBef>
            <a:spcAft>
              <a:spcPct val="15000"/>
            </a:spcAft>
            <a:buChar char="••"/>
          </a:pPr>
          <a:r>
            <a:rPr lang="en-US" sz="1700" kern="1200" dirty="0" smtClean="0"/>
            <a:t>Local Traffic Conditions</a:t>
          </a:r>
          <a:endParaRPr lang="en-US" sz="1700" kern="1200" dirty="0"/>
        </a:p>
        <a:p>
          <a:pPr marL="171450" lvl="1" indent="-171450" algn="l" defTabSz="755650">
            <a:lnSpc>
              <a:spcPct val="90000"/>
            </a:lnSpc>
            <a:spcBef>
              <a:spcPct val="0"/>
            </a:spcBef>
            <a:spcAft>
              <a:spcPct val="15000"/>
            </a:spcAft>
            <a:buChar char="••"/>
          </a:pPr>
          <a:r>
            <a:rPr lang="en-US" sz="1700" kern="1200" dirty="0" smtClean="0"/>
            <a:t>Contracting</a:t>
          </a:r>
          <a:endParaRPr lang="en-US" sz="1700" kern="1200" dirty="0"/>
        </a:p>
      </dsp:txBody>
      <dsp:txXfrm>
        <a:off x="2228363" y="1555799"/>
        <a:ext cx="8206273" cy="1414363"/>
      </dsp:txXfrm>
    </dsp:sp>
    <dsp:sp modelId="{95AE0D3B-61F7-4AE7-A37E-9C5EED43486F}">
      <dsp:nvSpPr>
        <dsp:cNvPr id="0" name=""/>
        <dsp:cNvSpPr/>
      </dsp:nvSpPr>
      <dsp:spPr>
        <a:xfrm>
          <a:off x="141436" y="1697236"/>
          <a:ext cx="2086927" cy="113149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349C5C-C93B-4C4F-9A9A-A7387364047C}">
      <dsp:nvSpPr>
        <dsp:cNvPr id="0" name=""/>
        <dsp:cNvSpPr/>
      </dsp:nvSpPr>
      <dsp:spPr>
        <a:xfrm>
          <a:off x="0" y="3111599"/>
          <a:ext cx="10434637" cy="1414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t>Fare Systems</a:t>
          </a:r>
          <a:endParaRPr lang="en-US" sz="2200" kern="1200" dirty="0"/>
        </a:p>
        <a:p>
          <a:pPr marL="171450" lvl="1" indent="-171450" algn="l" defTabSz="755650">
            <a:lnSpc>
              <a:spcPct val="90000"/>
            </a:lnSpc>
            <a:spcBef>
              <a:spcPct val="0"/>
            </a:spcBef>
            <a:spcAft>
              <a:spcPct val="15000"/>
            </a:spcAft>
            <a:buChar char="••"/>
          </a:pPr>
          <a:r>
            <a:rPr lang="en-US" sz="1700" kern="1200" dirty="0" smtClean="0"/>
            <a:t>Fares</a:t>
          </a:r>
          <a:endParaRPr lang="en-US" sz="1700" kern="1200" dirty="0"/>
        </a:p>
        <a:p>
          <a:pPr marL="171450" lvl="1" indent="-171450" algn="l" defTabSz="755650">
            <a:lnSpc>
              <a:spcPct val="90000"/>
            </a:lnSpc>
            <a:spcBef>
              <a:spcPct val="0"/>
            </a:spcBef>
            <a:spcAft>
              <a:spcPct val="15000"/>
            </a:spcAft>
            <a:buChar char="••"/>
          </a:pPr>
          <a:r>
            <a:rPr lang="en-US" sz="1700" kern="1200" dirty="0" smtClean="0"/>
            <a:t>Media</a:t>
          </a:r>
          <a:endParaRPr lang="en-US" sz="1700" kern="1200" dirty="0"/>
        </a:p>
        <a:p>
          <a:pPr marL="171450" lvl="1" indent="-171450" algn="l" defTabSz="755650">
            <a:lnSpc>
              <a:spcPct val="90000"/>
            </a:lnSpc>
            <a:spcBef>
              <a:spcPct val="0"/>
            </a:spcBef>
            <a:spcAft>
              <a:spcPct val="15000"/>
            </a:spcAft>
            <a:buChar char="••"/>
          </a:pPr>
          <a:r>
            <a:rPr lang="en-US" sz="1700" kern="1200" dirty="0" smtClean="0"/>
            <a:t>Identification</a:t>
          </a:r>
          <a:endParaRPr lang="en-US" sz="1700" kern="1200" dirty="0"/>
        </a:p>
      </dsp:txBody>
      <dsp:txXfrm>
        <a:off x="2228363" y="3111599"/>
        <a:ext cx="8206273" cy="1414363"/>
      </dsp:txXfrm>
    </dsp:sp>
    <dsp:sp modelId="{6FDD5D12-3B8B-4E1F-B812-183DB758A4F7}">
      <dsp:nvSpPr>
        <dsp:cNvPr id="0" name=""/>
        <dsp:cNvSpPr/>
      </dsp:nvSpPr>
      <dsp:spPr>
        <a:xfrm>
          <a:off x="141436" y="3253035"/>
          <a:ext cx="2086927" cy="113149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C9A97-6F48-443D-9F26-AA7483329344}">
      <dsp:nvSpPr>
        <dsp:cNvPr id="0" name=""/>
        <dsp:cNvSpPr/>
      </dsp:nvSpPr>
      <dsp:spPr>
        <a:xfrm>
          <a:off x="0" y="0"/>
          <a:ext cx="10646304" cy="16589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Customer Experience</a:t>
          </a:r>
          <a:endParaRPr lang="en-US" sz="2100" kern="1200" dirty="0"/>
        </a:p>
        <a:p>
          <a:pPr marL="171450" lvl="1" indent="-171450" algn="l" defTabSz="711200">
            <a:lnSpc>
              <a:spcPct val="90000"/>
            </a:lnSpc>
            <a:spcBef>
              <a:spcPct val="0"/>
            </a:spcBef>
            <a:spcAft>
              <a:spcPct val="15000"/>
            </a:spcAft>
            <a:buChar char="••"/>
          </a:pPr>
          <a:r>
            <a:rPr lang="en-US" sz="1600" kern="1200" dirty="0" smtClean="0"/>
            <a:t>Eligibility</a:t>
          </a:r>
          <a:endParaRPr lang="en-US" sz="1600" kern="1200" dirty="0"/>
        </a:p>
        <a:p>
          <a:pPr marL="171450" lvl="1" indent="-171450" algn="l" defTabSz="711200">
            <a:lnSpc>
              <a:spcPct val="90000"/>
            </a:lnSpc>
            <a:spcBef>
              <a:spcPct val="0"/>
            </a:spcBef>
            <a:spcAft>
              <a:spcPct val="15000"/>
            </a:spcAft>
            <a:buChar char="••"/>
          </a:pPr>
          <a:r>
            <a:rPr lang="en-US" sz="1600" kern="1200" dirty="0" smtClean="0"/>
            <a:t>Communication</a:t>
          </a:r>
          <a:endParaRPr lang="en-US" sz="1600" kern="1200" dirty="0"/>
        </a:p>
        <a:p>
          <a:pPr marL="171450" lvl="1" indent="-171450" algn="l" defTabSz="711200">
            <a:lnSpc>
              <a:spcPct val="90000"/>
            </a:lnSpc>
            <a:spcBef>
              <a:spcPct val="0"/>
            </a:spcBef>
            <a:spcAft>
              <a:spcPct val="15000"/>
            </a:spcAft>
            <a:buChar char="••"/>
          </a:pPr>
          <a:r>
            <a:rPr lang="en-US" sz="1600" kern="1200" dirty="0" smtClean="0"/>
            <a:t>Access</a:t>
          </a:r>
          <a:endParaRPr lang="en-US" sz="1600" kern="1200" dirty="0"/>
        </a:p>
        <a:p>
          <a:pPr marL="171450" lvl="1" indent="-171450" algn="l" defTabSz="711200">
            <a:lnSpc>
              <a:spcPct val="90000"/>
            </a:lnSpc>
            <a:spcBef>
              <a:spcPct val="0"/>
            </a:spcBef>
            <a:spcAft>
              <a:spcPct val="15000"/>
            </a:spcAft>
            <a:buChar char="••"/>
          </a:pPr>
          <a:r>
            <a:rPr lang="en-US" sz="1600" kern="1200" dirty="0" smtClean="0"/>
            <a:t>Awareness</a:t>
          </a:r>
          <a:endParaRPr lang="en-US" sz="1600" kern="1200" dirty="0"/>
        </a:p>
      </dsp:txBody>
      <dsp:txXfrm>
        <a:off x="2295154" y="0"/>
        <a:ext cx="8351149" cy="1658937"/>
      </dsp:txXfrm>
    </dsp:sp>
    <dsp:sp modelId="{33671D0D-6BE3-4B17-905A-ED8ECF573226}">
      <dsp:nvSpPr>
        <dsp:cNvPr id="0" name=""/>
        <dsp:cNvSpPr/>
      </dsp:nvSpPr>
      <dsp:spPr>
        <a:xfrm>
          <a:off x="165893" y="165893"/>
          <a:ext cx="2129260" cy="132715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C0C229-DDB6-4011-A0C6-246147DE4AC3}">
      <dsp:nvSpPr>
        <dsp:cNvPr id="0" name=""/>
        <dsp:cNvSpPr/>
      </dsp:nvSpPr>
      <dsp:spPr>
        <a:xfrm>
          <a:off x="0" y="1824831"/>
          <a:ext cx="10646304" cy="16589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Coordination</a:t>
          </a:r>
          <a:endParaRPr lang="en-US" sz="2100" kern="1200" dirty="0"/>
        </a:p>
        <a:p>
          <a:pPr marL="171450" lvl="1" indent="-171450" algn="l" defTabSz="711200">
            <a:lnSpc>
              <a:spcPct val="90000"/>
            </a:lnSpc>
            <a:spcBef>
              <a:spcPct val="0"/>
            </a:spcBef>
            <a:spcAft>
              <a:spcPct val="15000"/>
            </a:spcAft>
            <a:buChar char="••"/>
          </a:pPr>
          <a:r>
            <a:rPr lang="en-US" sz="1600" kern="1200" dirty="0" smtClean="0"/>
            <a:t>Service Type</a:t>
          </a:r>
          <a:endParaRPr lang="en-US" sz="1600" kern="1200" dirty="0"/>
        </a:p>
        <a:p>
          <a:pPr marL="171450" lvl="1" indent="-171450" algn="l" defTabSz="711200">
            <a:lnSpc>
              <a:spcPct val="90000"/>
            </a:lnSpc>
            <a:spcBef>
              <a:spcPct val="0"/>
            </a:spcBef>
            <a:spcAft>
              <a:spcPct val="15000"/>
            </a:spcAft>
            <a:buChar char="••"/>
          </a:pPr>
          <a:r>
            <a:rPr lang="en-US" sz="1600" kern="1200" dirty="0" smtClean="0"/>
            <a:t>Travel Time</a:t>
          </a:r>
          <a:endParaRPr lang="en-US" sz="1600" kern="1200" dirty="0"/>
        </a:p>
        <a:p>
          <a:pPr marL="171450" lvl="1" indent="-171450" algn="l" defTabSz="711200">
            <a:lnSpc>
              <a:spcPct val="90000"/>
            </a:lnSpc>
            <a:spcBef>
              <a:spcPct val="0"/>
            </a:spcBef>
            <a:spcAft>
              <a:spcPct val="15000"/>
            </a:spcAft>
            <a:buChar char="••"/>
          </a:pPr>
          <a:r>
            <a:rPr lang="en-US" sz="1600" kern="1200" dirty="0" smtClean="0"/>
            <a:t>Contracting</a:t>
          </a:r>
          <a:endParaRPr lang="en-US" sz="1600" kern="1200" dirty="0"/>
        </a:p>
      </dsp:txBody>
      <dsp:txXfrm>
        <a:off x="2295154" y="1824831"/>
        <a:ext cx="8351149" cy="1658937"/>
      </dsp:txXfrm>
    </dsp:sp>
    <dsp:sp modelId="{95AE0D3B-61F7-4AE7-A37E-9C5EED43486F}">
      <dsp:nvSpPr>
        <dsp:cNvPr id="0" name=""/>
        <dsp:cNvSpPr/>
      </dsp:nvSpPr>
      <dsp:spPr>
        <a:xfrm>
          <a:off x="165893" y="1990724"/>
          <a:ext cx="2129260" cy="132715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349C5C-C93B-4C4F-9A9A-A7387364047C}">
      <dsp:nvSpPr>
        <dsp:cNvPr id="0" name=""/>
        <dsp:cNvSpPr/>
      </dsp:nvSpPr>
      <dsp:spPr>
        <a:xfrm>
          <a:off x="0" y="3649662"/>
          <a:ext cx="10646304" cy="16589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Policy</a:t>
          </a:r>
          <a:endParaRPr lang="en-US" sz="2100" kern="1200" dirty="0"/>
        </a:p>
        <a:p>
          <a:pPr marL="171450" lvl="1" indent="-171450" algn="l" defTabSz="711200">
            <a:lnSpc>
              <a:spcPct val="90000"/>
            </a:lnSpc>
            <a:spcBef>
              <a:spcPct val="0"/>
            </a:spcBef>
            <a:spcAft>
              <a:spcPct val="15000"/>
            </a:spcAft>
            <a:buChar char="••"/>
          </a:pPr>
          <a:r>
            <a:rPr lang="en-US" sz="1600" kern="1200" dirty="0" smtClean="0"/>
            <a:t>Fares</a:t>
          </a:r>
          <a:endParaRPr lang="en-US" sz="1600" kern="1200" dirty="0"/>
        </a:p>
        <a:p>
          <a:pPr marL="171450" lvl="1" indent="-171450" algn="l" defTabSz="711200">
            <a:lnSpc>
              <a:spcPct val="90000"/>
            </a:lnSpc>
            <a:spcBef>
              <a:spcPct val="0"/>
            </a:spcBef>
            <a:spcAft>
              <a:spcPct val="15000"/>
            </a:spcAft>
            <a:buChar char="••"/>
          </a:pPr>
          <a:r>
            <a:rPr lang="en-US" sz="1600" kern="1200" dirty="0" smtClean="0"/>
            <a:t>Media</a:t>
          </a:r>
          <a:endParaRPr lang="en-US" sz="1600" kern="1200" dirty="0"/>
        </a:p>
        <a:p>
          <a:pPr marL="171450" lvl="1" indent="-171450" algn="l" defTabSz="711200">
            <a:lnSpc>
              <a:spcPct val="90000"/>
            </a:lnSpc>
            <a:spcBef>
              <a:spcPct val="0"/>
            </a:spcBef>
            <a:spcAft>
              <a:spcPct val="15000"/>
            </a:spcAft>
            <a:buChar char="••"/>
          </a:pPr>
          <a:r>
            <a:rPr lang="en-US" sz="1600" kern="1200" dirty="0" smtClean="0"/>
            <a:t>Regional</a:t>
          </a:r>
          <a:endParaRPr lang="en-US" sz="1600" kern="1200" dirty="0"/>
        </a:p>
      </dsp:txBody>
      <dsp:txXfrm>
        <a:off x="2295154" y="3649662"/>
        <a:ext cx="8351149" cy="1658937"/>
      </dsp:txXfrm>
    </dsp:sp>
    <dsp:sp modelId="{6FDD5D12-3B8B-4E1F-B812-183DB758A4F7}">
      <dsp:nvSpPr>
        <dsp:cNvPr id="0" name=""/>
        <dsp:cNvSpPr/>
      </dsp:nvSpPr>
      <dsp:spPr>
        <a:xfrm>
          <a:off x="165893" y="3815556"/>
          <a:ext cx="2129260" cy="132715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0" b="-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C9A97-6F48-443D-9F26-AA7483329344}">
      <dsp:nvSpPr>
        <dsp:cNvPr id="0" name=""/>
        <dsp:cNvSpPr/>
      </dsp:nvSpPr>
      <dsp:spPr>
        <a:xfrm>
          <a:off x="0" y="0"/>
          <a:ext cx="10646304" cy="1658937"/>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Funding </a:t>
          </a:r>
          <a:endParaRPr lang="en-US" sz="2100" kern="1200" dirty="0"/>
        </a:p>
        <a:p>
          <a:pPr marL="171450" lvl="1" indent="-171450" algn="l" defTabSz="711200">
            <a:lnSpc>
              <a:spcPct val="90000"/>
            </a:lnSpc>
            <a:spcBef>
              <a:spcPct val="0"/>
            </a:spcBef>
            <a:spcAft>
              <a:spcPct val="15000"/>
            </a:spcAft>
            <a:buChar char="••"/>
          </a:pPr>
          <a:r>
            <a:rPr lang="en-US" sz="1600" kern="1200" dirty="0" smtClean="0"/>
            <a:t>Eligibility</a:t>
          </a:r>
          <a:endParaRPr lang="en-US" sz="1600" kern="1200" dirty="0"/>
        </a:p>
        <a:p>
          <a:pPr marL="171450" lvl="1" indent="-171450" algn="l" defTabSz="711200">
            <a:lnSpc>
              <a:spcPct val="90000"/>
            </a:lnSpc>
            <a:spcBef>
              <a:spcPct val="0"/>
            </a:spcBef>
            <a:spcAft>
              <a:spcPct val="15000"/>
            </a:spcAft>
            <a:buChar char="••"/>
          </a:pPr>
          <a:r>
            <a:rPr lang="en-US" sz="1600" kern="1200" dirty="0" smtClean="0"/>
            <a:t>Compliance Requirements</a:t>
          </a:r>
          <a:endParaRPr lang="en-US" sz="1600" kern="1200" dirty="0"/>
        </a:p>
        <a:p>
          <a:pPr marL="171450" lvl="1" indent="-171450" algn="l" defTabSz="711200">
            <a:lnSpc>
              <a:spcPct val="90000"/>
            </a:lnSpc>
            <a:spcBef>
              <a:spcPct val="0"/>
            </a:spcBef>
            <a:spcAft>
              <a:spcPct val="15000"/>
            </a:spcAft>
            <a:buChar char="••"/>
          </a:pPr>
          <a:r>
            <a:rPr lang="en-US" sz="1600" kern="1200" dirty="0" smtClean="0"/>
            <a:t>Access</a:t>
          </a:r>
          <a:endParaRPr lang="en-US" sz="1600" kern="1200" dirty="0"/>
        </a:p>
        <a:p>
          <a:pPr marL="171450" lvl="1" indent="-171450" algn="l" defTabSz="711200">
            <a:lnSpc>
              <a:spcPct val="90000"/>
            </a:lnSpc>
            <a:spcBef>
              <a:spcPct val="0"/>
            </a:spcBef>
            <a:spcAft>
              <a:spcPct val="15000"/>
            </a:spcAft>
            <a:buChar char="••"/>
          </a:pPr>
          <a:r>
            <a:rPr lang="en-US" sz="1600" kern="1200" dirty="0" smtClean="0"/>
            <a:t>Awareness</a:t>
          </a:r>
          <a:endParaRPr lang="en-US" sz="1600" kern="1200" dirty="0"/>
        </a:p>
      </dsp:txBody>
      <dsp:txXfrm>
        <a:off x="2295154" y="0"/>
        <a:ext cx="8351149" cy="1658937"/>
      </dsp:txXfrm>
    </dsp:sp>
    <dsp:sp modelId="{33671D0D-6BE3-4B17-905A-ED8ECF573226}">
      <dsp:nvSpPr>
        <dsp:cNvPr id="0" name=""/>
        <dsp:cNvSpPr/>
      </dsp:nvSpPr>
      <dsp:spPr>
        <a:xfrm>
          <a:off x="165893" y="165893"/>
          <a:ext cx="2129260" cy="132715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C0C229-DDB6-4011-A0C6-246147DE4AC3}">
      <dsp:nvSpPr>
        <dsp:cNvPr id="0" name=""/>
        <dsp:cNvSpPr/>
      </dsp:nvSpPr>
      <dsp:spPr>
        <a:xfrm>
          <a:off x="0" y="1824831"/>
          <a:ext cx="10646304" cy="1658937"/>
        </a:xfrm>
        <a:prstGeom prst="roundRect">
          <a:avLst>
            <a:gd name="adj" fmla="val 10000"/>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Management</a:t>
          </a:r>
          <a:endParaRPr lang="en-US" sz="2100" kern="1200" dirty="0"/>
        </a:p>
        <a:p>
          <a:pPr marL="171450" lvl="1" indent="-171450" algn="l" defTabSz="711200">
            <a:lnSpc>
              <a:spcPct val="90000"/>
            </a:lnSpc>
            <a:spcBef>
              <a:spcPct val="0"/>
            </a:spcBef>
            <a:spcAft>
              <a:spcPct val="15000"/>
            </a:spcAft>
            <a:buChar char="••"/>
          </a:pPr>
          <a:r>
            <a:rPr lang="en-US" sz="1600" kern="1200" dirty="0" smtClean="0"/>
            <a:t>Budget</a:t>
          </a:r>
          <a:endParaRPr lang="en-US" sz="1600" kern="1200" dirty="0"/>
        </a:p>
        <a:p>
          <a:pPr marL="171450" lvl="1" indent="-171450" algn="l" defTabSz="711200">
            <a:lnSpc>
              <a:spcPct val="90000"/>
            </a:lnSpc>
            <a:spcBef>
              <a:spcPct val="0"/>
            </a:spcBef>
            <a:spcAft>
              <a:spcPct val="15000"/>
            </a:spcAft>
            <a:buChar char="••"/>
          </a:pPr>
          <a:r>
            <a:rPr lang="en-US" sz="1600" kern="1200" dirty="0" smtClean="0"/>
            <a:t>Efficiency</a:t>
          </a:r>
          <a:endParaRPr lang="en-US" sz="1600" kern="1200" dirty="0"/>
        </a:p>
        <a:p>
          <a:pPr marL="171450" lvl="1" indent="-171450" algn="l" defTabSz="711200">
            <a:lnSpc>
              <a:spcPct val="90000"/>
            </a:lnSpc>
            <a:spcBef>
              <a:spcPct val="0"/>
            </a:spcBef>
            <a:spcAft>
              <a:spcPct val="15000"/>
            </a:spcAft>
            <a:buChar char="••"/>
          </a:pPr>
          <a:r>
            <a:rPr lang="en-US" sz="1600" kern="1200" dirty="0" smtClean="0"/>
            <a:t>Contracting</a:t>
          </a:r>
          <a:endParaRPr lang="en-US" sz="1600" kern="1200" dirty="0"/>
        </a:p>
      </dsp:txBody>
      <dsp:txXfrm>
        <a:off x="2295154" y="1824831"/>
        <a:ext cx="8351149" cy="1658937"/>
      </dsp:txXfrm>
    </dsp:sp>
    <dsp:sp modelId="{95AE0D3B-61F7-4AE7-A37E-9C5EED43486F}">
      <dsp:nvSpPr>
        <dsp:cNvPr id="0" name=""/>
        <dsp:cNvSpPr/>
      </dsp:nvSpPr>
      <dsp:spPr>
        <a:xfrm>
          <a:off x="165893" y="1990724"/>
          <a:ext cx="2129260" cy="132715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349C5C-C93B-4C4F-9A9A-A7387364047C}">
      <dsp:nvSpPr>
        <dsp:cNvPr id="0" name=""/>
        <dsp:cNvSpPr/>
      </dsp:nvSpPr>
      <dsp:spPr>
        <a:xfrm>
          <a:off x="0" y="3649662"/>
          <a:ext cx="10646304" cy="1658937"/>
        </a:xfrm>
        <a:prstGeom prst="roundRect">
          <a:avLst>
            <a:gd name="adj" fmla="val 10000"/>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Customer Care</a:t>
          </a:r>
          <a:endParaRPr lang="en-US" sz="2100" kern="1200" dirty="0"/>
        </a:p>
        <a:p>
          <a:pPr marL="171450" lvl="1" indent="-171450" algn="l" defTabSz="711200">
            <a:lnSpc>
              <a:spcPct val="90000"/>
            </a:lnSpc>
            <a:spcBef>
              <a:spcPct val="0"/>
            </a:spcBef>
            <a:spcAft>
              <a:spcPct val="15000"/>
            </a:spcAft>
            <a:buChar char="••"/>
          </a:pPr>
          <a:r>
            <a:rPr lang="en-US" sz="1600" kern="1200" dirty="0" smtClean="0"/>
            <a:t>Driver Training</a:t>
          </a:r>
          <a:endParaRPr lang="en-US" sz="1600" kern="1200" dirty="0"/>
        </a:p>
        <a:p>
          <a:pPr marL="171450" lvl="1" indent="-171450" algn="l" defTabSz="711200">
            <a:lnSpc>
              <a:spcPct val="90000"/>
            </a:lnSpc>
            <a:spcBef>
              <a:spcPct val="0"/>
            </a:spcBef>
            <a:spcAft>
              <a:spcPct val="15000"/>
            </a:spcAft>
            <a:buChar char="••"/>
          </a:pPr>
          <a:r>
            <a:rPr lang="en-US" sz="1600" kern="1200" dirty="0" smtClean="0"/>
            <a:t>Sensitivity and Etiquette </a:t>
          </a:r>
          <a:endParaRPr lang="en-US" sz="1600" kern="1200" dirty="0"/>
        </a:p>
        <a:p>
          <a:pPr marL="171450" lvl="1" indent="-171450" algn="l" defTabSz="711200">
            <a:lnSpc>
              <a:spcPct val="90000"/>
            </a:lnSpc>
            <a:spcBef>
              <a:spcPct val="0"/>
            </a:spcBef>
            <a:spcAft>
              <a:spcPct val="15000"/>
            </a:spcAft>
            <a:buChar char="••"/>
          </a:pPr>
          <a:r>
            <a:rPr lang="en-US" sz="1600" kern="1200" dirty="0" smtClean="0"/>
            <a:t>Customer Service</a:t>
          </a:r>
          <a:endParaRPr lang="en-US" sz="1600" kern="1200" dirty="0"/>
        </a:p>
      </dsp:txBody>
      <dsp:txXfrm>
        <a:off x="2295154" y="3649662"/>
        <a:ext cx="8351149" cy="1658937"/>
      </dsp:txXfrm>
    </dsp:sp>
    <dsp:sp modelId="{6FDD5D12-3B8B-4E1F-B812-183DB758A4F7}">
      <dsp:nvSpPr>
        <dsp:cNvPr id="0" name=""/>
        <dsp:cNvSpPr/>
      </dsp:nvSpPr>
      <dsp:spPr>
        <a:xfrm>
          <a:off x="165893" y="3815556"/>
          <a:ext cx="2129260" cy="132715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B4AAD-1D55-4A1C-B735-22D27614641F}">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DC8D33-FA4B-4E45-AEC9-098193EE8696}">
      <dsp:nvSpPr>
        <dsp:cNvPr id="0" name=""/>
        <dsp:cNvSpPr/>
      </dsp:nvSpPr>
      <dsp:spPr>
        <a:xfrm>
          <a:off x="3943" y="1625600"/>
          <a:ext cx="2582614"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Existing Assets</a:t>
          </a:r>
          <a:endParaRPr lang="en-US" sz="2900" kern="1200" dirty="0"/>
        </a:p>
      </dsp:txBody>
      <dsp:txXfrm>
        <a:off x="109750" y="1731407"/>
        <a:ext cx="2371000" cy="1955852"/>
      </dsp:txXfrm>
    </dsp:sp>
    <dsp:sp modelId="{2071BB39-8DD0-49BC-A8E5-9C8F3BA2CC0B}">
      <dsp:nvSpPr>
        <dsp:cNvPr id="0" name=""/>
        <dsp:cNvSpPr/>
      </dsp:nvSpPr>
      <dsp:spPr>
        <a:xfrm>
          <a:off x="2772692" y="1625600"/>
          <a:ext cx="2582614"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Research</a:t>
          </a:r>
          <a:endParaRPr lang="en-US" sz="2900" kern="1200" dirty="0"/>
        </a:p>
      </dsp:txBody>
      <dsp:txXfrm>
        <a:off x="2878499" y="1731407"/>
        <a:ext cx="2371000" cy="1955852"/>
      </dsp:txXfrm>
    </dsp:sp>
    <dsp:sp modelId="{9AFC7037-52EC-452B-8893-9BEEEAC0B732}">
      <dsp:nvSpPr>
        <dsp:cNvPr id="0" name=""/>
        <dsp:cNvSpPr/>
      </dsp:nvSpPr>
      <dsp:spPr>
        <a:xfrm>
          <a:off x="5541441" y="1625600"/>
          <a:ext cx="2582614"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Opportunities</a:t>
          </a:r>
          <a:endParaRPr lang="en-US" sz="2900" kern="1200" dirty="0"/>
        </a:p>
      </dsp:txBody>
      <dsp:txXfrm>
        <a:off x="5647248" y="1731407"/>
        <a:ext cx="2371000"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B493BD-09EF-42F2-BC8B-F4AEDD68BFCF}" type="datetimeFigureOut">
              <a:rPr lang="en-US" smtClean="0"/>
              <a:t>10/3/2017</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4B20C8F-E2CD-4754-B39F-6BCEAF05761F}" type="slidenum">
              <a:rPr lang="en-US" smtClean="0"/>
              <a:t>‹#›</a:t>
            </a:fld>
            <a:endParaRPr lang="en-US" dirty="0"/>
          </a:p>
        </p:txBody>
      </p:sp>
    </p:spTree>
    <p:extLst>
      <p:ext uri="{BB962C8B-B14F-4D97-AF65-F5344CB8AC3E}">
        <p14:creationId xmlns:p14="http://schemas.microsoft.com/office/powerpoint/2010/main" val="3486412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B20C8F-E2CD-4754-B39F-6BCEAF05761F}" type="slidenum">
              <a:rPr lang="en-US" smtClean="0"/>
              <a:t>15</a:t>
            </a:fld>
            <a:endParaRPr lang="en-US" dirty="0"/>
          </a:p>
        </p:txBody>
      </p:sp>
    </p:spTree>
    <p:extLst>
      <p:ext uri="{BB962C8B-B14F-4D97-AF65-F5344CB8AC3E}">
        <p14:creationId xmlns:p14="http://schemas.microsoft.com/office/powerpoint/2010/main" val="1166263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CCF2F-31E8-4EC1-95B5-F447C5E80414}" type="slidenum">
              <a:rPr lang="en-US" smtClean="0"/>
              <a:t>22</a:t>
            </a:fld>
            <a:endParaRPr lang="en-US" dirty="0"/>
          </a:p>
        </p:txBody>
      </p:sp>
    </p:spTree>
    <p:extLst>
      <p:ext uri="{BB962C8B-B14F-4D97-AF65-F5344CB8AC3E}">
        <p14:creationId xmlns:p14="http://schemas.microsoft.com/office/powerpoint/2010/main" val="582492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35972"/>
            <a:ext cx="12192000" cy="758952"/>
          </a:xfrm>
          <a:prstGeom prst="rect">
            <a:avLst/>
          </a:prstGeom>
        </p:spPr>
      </p:pic>
      <p:pic>
        <p:nvPicPr>
          <p:cNvPr id="2" name="Picture 1" descr="CUTR_ppt_bkgd-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9" y="1"/>
            <a:ext cx="12223040" cy="3755992"/>
          </a:xfrm>
          <a:prstGeom prst="rect">
            <a:avLst/>
          </a:prstGeom>
        </p:spPr>
      </p:pic>
      <p:sp>
        <p:nvSpPr>
          <p:cNvPr id="24" name="TextBox 23"/>
          <p:cNvSpPr txBox="1"/>
          <p:nvPr/>
        </p:nvSpPr>
        <p:spPr>
          <a:xfrm>
            <a:off x="-4789" y="6361561"/>
            <a:ext cx="12192000" cy="307777"/>
          </a:xfrm>
          <a:prstGeom prst="rect">
            <a:avLst/>
          </a:prstGeom>
          <a:noFill/>
        </p:spPr>
        <p:txBody>
          <a:bodyPr wrap="square" rtlCol="0">
            <a:spAutoFit/>
          </a:bodyPr>
          <a:lstStyle/>
          <a:p>
            <a:pPr algn="ctr"/>
            <a:r>
              <a:rPr lang="en-US" sz="1400" dirty="0" smtClean="0">
                <a:solidFill>
                  <a:srgbClr val="C4BD97"/>
                </a:solidFill>
              </a:rPr>
              <a:t>Center for Urban Transportation Research | University of South Florida</a:t>
            </a:r>
            <a:endParaRPr lang="en-US" sz="1400" dirty="0">
              <a:solidFill>
                <a:srgbClr val="C4BD97"/>
              </a:solidFill>
            </a:endParaRPr>
          </a:p>
        </p:txBody>
      </p:sp>
      <p:pic>
        <p:nvPicPr>
          <p:cNvPr id="4" name="Picture 3" descr="CUTR_mark-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840" y="1062442"/>
            <a:ext cx="4846480" cy="2303059"/>
          </a:xfrm>
          <a:prstGeom prst="rect">
            <a:avLst/>
          </a:prstGeom>
        </p:spPr>
      </p:pic>
    </p:spTree>
    <p:extLst>
      <p:ext uri="{BB962C8B-B14F-4D97-AF65-F5344CB8AC3E}">
        <p14:creationId xmlns:p14="http://schemas.microsoft.com/office/powerpoint/2010/main" val="35828828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5279A-C836-495C-BAFC-DF5C5417C00A}" type="datetimeFigureOut">
              <a:rPr lang="en-US" smtClean="0"/>
              <a:t>10/3/2017</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90054E-0227-49D3-B3FB-AE043FEC8695}" type="slidenum">
              <a:rPr lang="en-US" smtClean="0"/>
              <a:t>‹#›</a:t>
            </a:fld>
            <a:endParaRPr lang="en-US" dirty="0"/>
          </a:p>
        </p:txBody>
      </p:sp>
    </p:spTree>
    <p:extLst>
      <p:ext uri="{BB962C8B-B14F-4D97-AF65-F5344CB8AC3E}">
        <p14:creationId xmlns:p14="http://schemas.microsoft.com/office/powerpoint/2010/main" val="275185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5279A-C836-495C-BAFC-DF5C5417C00A}" type="datetimeFigureOut">
              <a:rPr lang="en-US" smtClean="0"/>
              <a:t>10/3/2017</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A90054E-0227-49D3-B3FB-AE043FEC8695}" type="slidenum">
              <a:rPr lang="en-US" smtClean="0"/>
              <a:t>‹#›</a:t>
            </a:fld>
            <a:endParaRPr lang="en-US" dirty="0"/>
          </a:p>
        </p:txBody>
      </p:sp>
    </p:spTree>
    <p:extLst>
      <p:ext uri="{BB962C8B-B14F-4D97-AF65-F5344CB8AC3E}">
        <p14:creationId xmlns:p14="http://schemas.microsoft.com/office/powerpoint/2010/main" val="2914283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11025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69653" y="2638044"/>
            <a:ext cx="438403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6" y="2638044"/>
            <a:ext cx="4387355"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a:xfrm>
            <a:off x="7971924" y="6238816"/>
            <a:ext cx="2753747" cy="323968"/>
          </a:xfrm>
          <a:prstGeom prst="rect">
            <a:avLst/>
          </a:prstGeom>
        </p:spPr>
        <p:txBody>
          <a:bodyPr/>
          <a:lstStyle/>
          <a:p>
            <a:fld id="{3FC70DCE-E955-4206-B194-3CC578BDFA50}" type="datetime1">
              <a:rPr lang="en-US" smtClean="0"/>
              <a:t>10/3/2017</a:t>
            </a:fld>
            <a:endParaRPr lang="en-US" dirty="0"/>
          </a:p>
        </p:txBody>
      </p:sp>
      <p:sp>
        <p:nvSpPr>
          <p:cNvPr id="9" name="Footer Placeholder 8"/>
          <p:cNvSpPr>
            <a:spLocks noGrp="1"/>
          </p:cNvSpPr>
          <p:nvPr>
            <p:ph type="ftr" sz="quarter" idx="11"/>
          </p:nvPr>
        </p:nvSpPr>
        <p:spPr>
          <a:xfrm>
            <a:off x="1469652" y="6236208"/>
            <a:ext cx="6075552" cy="320040"/>
          </a:xfrm>
          <a:prstGeom prst="rect">
            <a:avLst/>
          </a:prstGeom>
        </p:spPr>
        <p:txBody>
          <a:bodyPr/>
          <a:lstStyle/>
          <a:p>
            <a:endParaRPr lang="en-US" dirty="0"/>
          </a:p>
        </p:txBody>
      </p:sp>
      <p:sp>
        <p:nvSpPr>
          <p:cNvPr id="10" name="Slide Number Placeholder 9"/>
          <p:cNvSpPr>
            <a:spLocks noGrp="1"/>
          </p:cNvSpPr>
          <p:nvPr>
            <p:ph type="sldNum" sz="quarter" idx="12"/>
          </p:nvPr>
        </p:nvSpPr>
        <p:spPr>
          <a:xfrm>
            <a:off x="10986816" y="6217920"/>
            <a:ext cx="487680" cy="365760"/>
          </a:xfrm>
          <a:prstGeom prst="ellipse">
            <a:avLst/>
          </a:prstGeom>
        </p:spPr>
        <p:txBody>
          <a:bodyPr/>
          <a:lstStyle/>
          <a:p>
            <a:fld id="{FD29D06E-C559-4248-A1C9-7745314838A7}" type="slidenum">
              <a:rPr lang="en-US" smtClean="0"/>
              <a:t>‹#›</a:t>
            </a:fld>
            <a:endParaRPr lang="en-US" dirty="0"/>
          </a:p>
        </p:txBody>
      </p:sp>
    </p:spTree>
    <p:extLst>
      <p:ext uri="{BB962C8B-B14F-4D97-AF65-F5344CB8AC3E}">
        <p14:creationId xmlns:p14="http://schemas.microsoft.com/office/powerpoint/2010/main" val="229240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6FD6BF-F4A3-4548-AEF2-AFBCBF0D7680}" type="datetimeFigureOut">
              <a:rPr lang="en-US" smtClean="0"/>
              <a:t>10/3/2017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D0A849-CA5B-4CC9-8448-B817D6F72138}" type="slidenum">
              <a:rPr lang="en-US" smtClean="0"/>
              <a:t>‹#›</a:t>
            </a:fld>
            <a:endParaRPr lang="en-US" dirty="0"/>
          </a:p>
        </p:txBody>
      </p:sp>
    </p:spTree>
    <p:extLst>
      <p:ext uri="{BB962C8B-B14F-4D97-AF65-F5344CB8AC3E}">
        <p14:creationId xmlns:p14="http://schemas.microsoft.com/office/powerpoint/2010/main" val="2345709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26968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txBox="1">
            <a:spLocks/>
          </p:cNvSpPr>
          <p:nvPr userDrawn="1"/>
        </p:nvSpPr>
        <p:spPr>
          <a:xfrm>
            <a:off x="10735732" y="6465946"/>
            <a:ext cx="134702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9D6905-FF9A-484F-9A08-56196603D6BF}" type="slidenum">
              <a:rPr lang="en-US" sz="1000" b="0" i="0" smtClean="0">
                <a:solidFill>
                  <a:schemeClr val="bg1"/>
                </a:solidFill>
              </a:rPr>
              <a:pPr/>
              <a:t>‹#›</a:t>
            </a:fld>
            <a:endParaRPr lang="en-US" sz="1000" b="0" i="0" dirty="0">
              <a:solidFill>
                <a:schemeClr val="bg1"/>
              </a:solidFill>
            </a:endParaRPr>
          </a:p>
        </p:txBody>
      </p:sp>
    </p:spTree>
    <p:extLst>
      <p:ext uri="{BB962C8B-B14F-4D97-AF65-F5344CB8AC3E}">
        <p14:creationId xmlns:p14="http://schemas.microsoft.com/office/powerpoint/2010/main" val="10858496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126163"/>
            <a:ext cx="12192000" cy="758952"/>
          </a:xfrm>
          <a:prstGeom prst="rect">
            <a:avLst/>
          </a:prstGeom>
        </p:spPr>
      </p:pic>
      <p:sp>
        <p:nvSpPr>
          <p:cNvPr id="2" name="Title Placeholder 1"/>
          <p:cNvSpPr>
            <a:spLocks noGrp="1"/>
          </p:cNvSpPr>
          <p:nvPr>
            <p:ph type="title"/>
          </p:nvPr>
        </p:nvSpPr>
        <p:spPr>
          <a:xfrm>
            <a:off x="609600" y="266700"/>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4620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8" r:id="rId6"/>
  </p:sldLayoutIdLst>
  <p:timing>
    <p:tnLst>
      <p:par>
        <p:cTn id="1" dur="indefinite" restart="never" nodeType="tmRoot"/>
      </p:par>
    </p:tnLst>
  </p:timing>
  <p:txStyles>
    <p:titleStyle>
      <a:lvl1pPr algn="l" defTabSz="457200" rtl="0" eaLnBrk="1" latinLnBrk="0" hangingPunct="1">
        <a:spcBef>
          <a:spcPct val="0"/>
        </a:spcBef>
        <a:buNone/>
        <a:defRPr sz="3000" b="1" i="0" kern="1200">
          <a:solidFill>
            <a:srgbClr val="0D5B48"/>
          </a:solidFill>
          <a:effectLst>
            <a:outerShdw blurRad="50800" dist="38100" dir="2700000">
              <a:srgbClr val="000000">
                <a:alpha val="43000"/>
              </a:srgbClr>
            </a:outerShdw>
          </a:effectLst>
          <a:latin typeface="Verdana"/>
          <a:ea typeface="+mj-ea"/>
          <a:cs typeface="Verdan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7096" y="274638"/>
            <a:ext cx="10435304"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7097" y="1600201"/>
            <a:ext cx="1043530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Slide Number Placeholder 5"/>
          <p:cNvSpPr txBox="1">
            <a:spLocks/>
          </p:cNvSpPr>
          <p:nvPr/>
        </p:nvSpPr>
        <p:spPr>
          <a:xfrm>
            <a:off x="11012129" y="6465946"/>
            <a:ext cx="107062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9D6905-FF9A-484F-9A08-56196603D6BF}" type="slidenum">
              <a:rPr lang="en-US" sz="1000" smtClean="0">
                <a:solidFill>
                  <a:schemeClr val="tx1"/>
                </a:solidFill>
              </a:rPr>
              <a:pPr/>
              <a:t>‹#›</a:t>
            </a:fld>
            <a:endParaRPr lang="en-US" sz="1000" dirty="0">
              <a:solidFill>
                <a:schemeClr val="tx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11936" cy="6858000"/>
          </a:xfrm>
          <a:prstGeom prst="rect">
            <a:avLst/>
          </a:prstGeom>
        </p:spPr>
      </p:pic>
    </p:spTree>
    <p:extLst>
      <p:ext uri="{BB962C8B-B14F-4D97-AF65-F5344CB8AC3E}">
        <p14:creationId xmlns:p14="http://schemas.microsoft.com/office/powerpoint/2010/main" val="56889534"/>
      </p:ext>
    </p:extLst>
  </p:cSld>
  <p:clrMap bg1="lt1" tx1="dk1" bg2="lt2" tx2="dk2" accent1="accent1" accent2="accent2" accent3="accent3" accent4="accent4" accent5="accent5" accent6="accent6" hlink="hlink" folHlink="folHlink"/>
  <p:sldLayoutIdLst>
    <p:sldLayoutId id="2147483666" r:id="rId1"/>
    <p:sldLayoutId id="2147483669" r:id="rId2"/>
  </p:sldLayoutIdLst>
  <p:timing>
    <p:tnLst>
      <p:par>
        <p:cTn id="1" dur="indefinite" restart="never" nodeType="tmRoot"/>
      </p:par>
    </p:tnLst>
  </p:timing>
  <p:txStyles>
    <p:titleStyle>
      <a:lvl1pPr algn="l" defTabSz="457200" rtl="0" eaLnBrk="1" latinLnBrk="0" hangingPunct="1">
        <a:spcBef>
          <a:spcPct val="0"/>
        </a:spcBef>
        <a:buNone/>
        <a:defRPr lang="en-US" sz="3000" b="1" i="0" kern="1200" dirty="0">
          <a:solidFill>
            <a:srgbClr val="0D5B48"/>
          </a:solidFill>
          <a:effectLst>
            <a:outerShdw blurRad="50800" dist="38100" dir="2700000">
              <a:srgbClr val="000000">
                <a:alpha val="43000"/>
              </a:srgbClr>
            </a:outerShdw>
          </a:effectLst>
          <a:latin typeface="Verdana"/>
          <a:ea typeface="+mj-ea"/>
          <a:cs typeface="Verdan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http://money.cnn.com/2016/05/02/technology/uber-access/" TargetMode="External"/><Relationship Id="rId7" Type="http://schemas.openxmlformats.org/officeDocument/2006/relationships/hyperlink" Target="http://www.mcknightsseniorliving.com/news/lyft-greatcall-test-senior-transportation-program/article/519463/" TargetMode="External"/><Relationship Id="rId2" Type="http://schemas.openxmlformats.org/officeDocument/2006/relationships/hyperlink" Target="http://mashable.com/2015/07/14/uber-assist" TargetMode="External"/><Relationship Id="rId1" Type="http://schemas.openxmlformats.org/officeDocument/2006/relationships/slideLayout" Target="../slideLayouts/slideLayout3.xml"/><Relationship Id="rId6" Type="http://schemas.openxmlformats.org/officeDocument/2006/relationships/hyperlink" Target="https://techcrunch.com/2016/10/12/lyft-partners-with-brookdale-to-bring-on-demand-rides-to-senior-communities/" TargetMode="External"/><Relationship Id="rId5" Type="http://schemas.openxmlformats.org/officeDocument/2006/relationships/hyperlink" Target="http://www.mcknightsseniorliving.com/news/us-senior-living-company-tests-lyft-ride-hailing-service/article/521143/" TargetMode="External"/><Relationship Id="rId10" Type="http://schemas.openxmlformats.org/officeDocument/2006/relationships/image" Target="../media/image131.jpg"/><Relationship Id="rId4" Type="http://schemas.openxmlformats.org/officeDocument/2006/relationships/hyperlink" Target="https://newsroom.uber.com/creating-more-options-for-senior-mobility/" TargetMode="External"/><Relationship Id="rId9" Type="http://schemas.openxmlformats.org/officeDocument/2006/relationships/image" Target="../media/image130.png"/></Relationships>
</file>

<file path=ppt/slides/_rels/slide1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www.cnbc.com/2017/08/04/lyft-is-driving-patients-to-see-their-doctors-and-saving-insurers-big-money.html" TargetMode="Externa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www.safeandmobileseniors.org/findaride.htm" TargetMode="External"/><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www.tripresourcecenter.org/" TargetMode="External"/><Relationship Id="rId1" Type="http://schemas.openxmlformats.org/officeDocument/2006/relationships/slideLayout" Target="../slideLayouts/slideLayout3.xml"/><Relationship Id="rId5" Type="http://schemas.openxmlformats.org/officeDocument/2006/relationships/image" Target="../media/image140.png"/><Relationship Id="rId4" Type="http://schemas.openxmlformats.org/officeDocument/2006/relationships/hyperlink" Target="http://www.211vetlink.org/en/users/9009200/trips/new"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www.its.dot.gov/research_archives/attri/index.htm" TargetMode="Externa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8.emf"/><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www.nadtc.org/wp-content/uploads/GrantInnovations-_FINAL.pdf" TargetMode="External"/><Relationship Id="rId1" Type="http://schemas.openxmlformats.org/officeDocument/2006/relationships/slideLayout" Target="../slideLayouts/slideLayout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hyperlink" Target="http://nationalcenterformobilitymanagement.org/onecall-oneclic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55.jpg"/><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61.xml.rels><?xml version="1.0" encoding="UTF-8" standalone="yes"?>
<Relationships xmlns="http://schemas.openxmlformats.org/package/2006/relationships"><Relationship Id="rId3" Type="http://schemas.openxmlformats.org/officeDocument/2006/relationships/hyperlink" Target="mailto:jaygoodwill@cutr.usf.edu" TargetMode="External"/><Relationship Id="rId2" Type="http://schemas.openxmlformats.org/officeDocument/2006/relationships/hyperlink" Target="mailto:gregg@cutr.usf.edu"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4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8.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4.xml.rels><?xml version="1.0" encoding="UTF-8" standalone="yes"?>
<Relationships xmlns="http://schemas.openxmlformats.org/package/2006/relationships"><Relationship Id="rId3" Type="http://schemas.openxmlformats.org/officeDocument/2006/relationships/hyperlink" Target="https://www.transit.dot.gov/funding/grants/coordinated-public-transit-human-services-transportation-plans" TargetMode="External"/><Relationship Id="rId2" Type="http://schemas.openxmlformats.org/officeDocument/2006/relationships/image" Target="../media/image87.png"/><Relationship Id="rId1" Type="http://schemas.openxmlformats.org/officeDocument/2006/relationships/slideLayout" Target="../slideLayouts/slideLayout4.xml"/><Relationship Id="rId4" Type="http://schemas.openxmlformats.org/officeDocument/2006/relationships/hyperlink" Target="http://web1.ctaa.org/webmodules/webarticles/anmviewer.asp?a=384&amp;z=39"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nationalrtap.org/transitmanager/Operations/Coordination-Mobility-Management"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xml"/><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hyperlink" Target="https://outreach-partners.org/wp-content/uploads/2015/09/Kresge-Report-Web.pdf" TargetMode="External"/><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hyperlink" Target="https://outreach-partners.org/wp-content/uploads/2017/06/FTA-Comm-Profiles-2.pdf" TargetMode="External"/><Relationship Id="rId4" Type="http://schemas.openxmlformats.org/officeDocument/2006/relationships/image" Target="../media/image100.png"/></Relationships>
</file>

<file path=ppt/slides/_rels/slide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patientengagementhit.com/news/lyft-partnership-to-expand-transportation-for-healthcare-access"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924301" y="3793068"/>
            <a:ext cx="7327900" cy="2019299"/>
          </a:xfrm>
        </p:spPr>
        <p:txBody>
          <a:bodyPr vert="horz">
            <a:normAutofit fontScale="77500" lnSpcReduction="20000"/>
          </a:bodyPr>
          <a:lstStyle/>
          <a:p>
            <a:pPr algn="r">
              <a:buNone/>
            </a:pPr>
            <a:r>
              <a:rPr lang="en-US" sz="2800" b="1" dirty="0"/>
              <a:t>Analysis of Transportation Services for Individuals with Intellectual and Developmental Disabilities</a:t>
            </a:r>
          </a:p>
          <a:p>
            <a:pPr algn="r">
              <a:buNone/>
            </a:pPr>
            <a:r>
              <a:rPr lang="en-US" sz="2400" dirty="0"/>
              <a:t> </a:t>
            </a:r>
            <a:r>
              <a:rPr lang="en-US" sz="1800" dirty="0">
                <a:cs typeface="Helvetica Neue"/>
              </a:rPr>
              <a:t>Rob Gregg</a:t>
            </a:r>
          </a:p>
          <a:p>
            <a:pPr algn="r">
              <a:buNone/>
            </a:pPr>
            <a:r>
              <a:rPr lang="en-US" sz="1800" dirty="0">
                <a:cs typeface="Helvetica Neue"/>
              </a:rPr>
              <a:t>Jay </a:t>
            </a:r>
            <a:r>
              <a:rPr lang="en-US" sz="1800" dirty="0" smtClean="0">
                <a:cs typeface="Helvetica Neue"/>
              </a:rPr>
              <a:t>Goodwill</a:t>
            </a:r>
          </a:p>
          <a:p>
            <a:pPr algn="r">
              <a:buNone/>
            </a:pPr>
            <a:r>
              <a:rPr lang="en-US" sz="1800" dirty="0" smtClean="0">
                <a:cs typeface="Helvetica Neue"/>
              </a:rPr>
              <a:t>Martin Catala</a:t>
            </a:r>
          </a:p>
          <a:p>
            <a:pPr algn="r">
              <a:buNone/>
            </a:pPr>
            <a:r>
              <a:rPr lang="en-US" sz="1800" dirty="0" smtClean="0">
                <a:cs typeface="Helvetica Neue"/>
              </a:rPr>
              <a:t>Mitch Spicer</a:t>
            </a:r>
            <a:endParaRPr lang="en-US" sz="1800" dirty="0">
              <a:cs typeface="Helvetica Neue"/>
            </a:endParaRPr>
          </a:p>
          <a:p>
            <a:pPr algn="r">
              <a:buNone/>
            </a:pPr>
            <a:endParaRPr lang="en-US" sz="1600" dirty="0">
              <a:cs typeface="Helvetica Neue"/>
            </a:endParaRPr>
          </a:p>
          <a:p>
            <a:pPr algn="r">
              <a:buNone/>
            </a:pPr>
            <a:r>
              <a:rPr lang="en-US" sz="1600" dirty="0" smtClean="0">
                <a:cs typeface="Helvetica Neue"/>
              </a:rPr>
              <a:t>October </a:t>
            </a:r>
            <a:r>
              <a:rPr lang="en-US" sz="1600" dirty="0">
                <a:cs typeface="Helvetica Neue"/>
              </a:rPr>
              <a:t>5</a:t>
            </a:r>
            <a:r>
              <a:rPr lang="en-US" sz="1600" dirty="0" smtClean="0">
                <a:cs typeface="Helvetica Neue"/>
              </a:rPr>
              <a:t>, 2017</a:t>
            </a:r>
            <a:r>
              <a:rPr lang="en-US" sz="1600" b="1" dirty="0" smtClean="0">
                <a:cs typeface="Helvetica Neue"/>
              </a:rPr>
              <a:t>  </a:t>
            </a:r>
            <a:r>
              <a:rPr lang="en-US" sz="1050" b="1" dirty="0">
                <a:solidFill>
                  <a:srgbClr val="0F6528"/>
                </a:solidFill>
                <a:latin typeface="Wingdings" charset="2"/>
                <a:cs typeface="Wingdings" charset="2"/>
              </a:rPr>
              <a:t>l</a:t>
            </a:r>
            <a:r>
              <a:rPr lang="en-US" sz="1600" b="1" dirty="0">
                <a:cs typeface="Helvetica Neue"/>
              </a:rPr>
              <a:t>  Tallahassee, Florida</a:t>
            </a:r>
          </a:p>
          <a:p>
            <a:pPr algn="r">
              <a:buNone/>
            </a:pPr>
            <a:endParaRPr lang="en-US" sz="1600" dirty="0">
              <a:cs typeface="Helvetica Neue"/>
            </a:endParaRPr>
          </a:p>
          <a:p>
            <a:pPr algn="r">
              <a:buNone/>
            </a:pPr>
            <a:endParaRPr lang="en-US" sz="2200" dirty="0">
              <a:cs typeface="Helvetica Neue"/>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Situation Assessment</a:t>
            </a:r>
            <a:endParaRPr lang="en-US" dirty="0"/>
          </a:p>
        </p:txBody>
      </p:sp>
      <p:sp>
        <p:nvSpPr>
          <p:cNvPr id="3" name="Subtitle 2"/>
          <p:cNvSpPr>
            <a:spLocks noGrp="1"/>
          </p:cNvSpPr>
          <p:nvPr>
            <p:ph type="subTitle" idx="1"/>
          </p:nvPr>
        </p:nvSpPr>
        <p:spPr/>
        <p:txBody>
          <a:bodyPr/>
          <a:lstStyle/>
          <a:p>
            <a:pPr marL="971550" lvl="1" indent="-571500" algn="l">
              <a:buFont typeface="+mj-lt"/>
              <a:buAutoNum type="alphaUcPeriod"/>
            </a:pPr>
            <a:r>
              <a:rPr lang="en-US" sz="2800" dirty="0">
                <a:solidFill>
                  <a:prstClr val="black"/>
                </a:solidFill>
              </a:rPr>
              <a:t>State-wide Service Networks </a:t>
            </a:r>
          </a:p>
          <a:p>
            <a:pPr marL="971550" lvl="1" indent="-571500" algn="l">
              <a:buFont typeface="+mj-lt"/>
              <a:buAutoNum type="alphaUcPeriod"/>
            </a:pPr>
            <a:r>
              <a:rPr lang="en-US" sz="2800" dirty="0">
                <a:solidFill>
                  <a:prstClr val="black"/>
                </a:solidFill>
              </a:rPr>
              <a:t>Funding</a:t>
            </a:r>
          </a:p>
          <a:p>
            <a:pPr marL="971550" lvl="1" indent="-571500" algn="l">
              <a:buFont typeface="+mj-lt"/>
              <a:buAutoNum type="alphaUcPeriod"/>
            </a:pPr>
            <a:r>
              <a:rPr lang="en-US" sz="2800" dirty="0">
                <a:solidFill>
                  <a:prstClr val="black"/>
                </a:solidFill>
              </a:rPr>
              <a:t>Issues	</a:t>
            </a:r>
          </a:p>
          <a:p>
            <a:endParaRPr lang="en-US" dirty="0"/>
          </a:p>
        </p:txBody>
      </p:sp>
    </p:spTree>
    <p:extLst>
      <p:ext uri="{BB962C8B-B14F-4D97-AF65-F5344CB8AC3E}">
        <p14:creationId xmlns:p14="http://schemas.microsoft.com/office/powerpoint/2010/main" val="27594755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
            <a:ext cx="11347938" cy="1143000"/>
          </a:xfrm>
        </p:spPr>
        <p:txBody>
          <a:bodyPr/>
          <a:lstStyle/>
          <a:p>
            <a:r>
              <a:rPr lang="en-US" dirty="0"/>
              <a:t>Solutions: Regional Fare Systems </a:t>
            </a:r>
            <a:r>
              <a:rPr lang="en-US" dirty="0" smtClean="0"/>
              <a:t>– Mobile Payment</a:t>
            </a:r>
            <a:endParaRPr lang="en-US" dirty="0"/>
          </a:p>
        </p:txBody>
      </p:sp>
      <p:sp>
        <p:nvSpPr>
          <p:cNvPr id="3" name="Content Placeholder 2"/>
          <p:cNvSpPr>
            <a:spLocks noGrp="1"/>
          </p:cNvSpPr>
          <p:nvPr>
            <p:ph sz="half" idx="1"/>
          </p:nvPr>
        </p:nvSpPr>
        <p:spPr>
          <a:xfrm>
            <a:off x="234463" y="1409700"/>
            <a:ext cx="9425352" cy="4330326"/>
          </a:xfrm>
        </p:spPr>
        <p:txBody>
          <a:bodyPr>
            <a:normAutofit/>
          </a:bodyPr>
          <a:lstStyle/>
          <a:p>
            <a:pPr marL="0" indent="0">
              <a:buNone/>
            </a:pPr>
            <a:r>
              <a:rPr lang="en-US" dirty="0" smtClean="0"/>
              <a:t>Two major types of mobile ticket apps currently in use:</a:t>
            </a:r>
          </a:p>
          <a:p>
            <a:pPr marL="0" indent="0">
              <a:buNone/>
            </a:pPr>
            <a:endParaRPr lang="en-US" dirty="0"/>
          </a:p>
          <a:p>
            <a:pPr marL="0" indent="0">
              <a:buNone/>
            </a:pPr>
            <a:r>
              <a:rPr lang="en-US" dirty="0" smtClean="0"/>
              <a:t>2. Machine-readable Quick </a:t>
            </a:r>
            <a:r>
              <a:rPr lang="en-US" dirty="0"/>
              <a:t>Response (QR) Code, </a:t>
            </a:r>
            <a:r>
              <a:rPr lang="en-US" dirty="0" smtClean="0"/>
              <a:t>that </a:t>
            </a:r>
          </a:p>
          <a:p>
            <a:pPr marL="0" indent="0">
              <a:buNone/>
            </a:pPr>
            <a:r>
              <a:rPr lang="en-US" dirty="0"/>
              <a:t> </a:t>
            </a:r>
            <a:r>
              <a:rPr lang="en-US" dirty="0" smtClean="0"/>
              <a:t>    contains </a:t>
            </a:r>
            <a:r>
              <a:rPr lang="en-US" dirty="0"/>
              <a:t>information such as payment account </a:t>
            </a:r>
            <a:r>
              <a:rPr lang="en-US" dirty="0" smtClean="0"/>
              <a:t>data</a:t>
            </a:r>
          </a:p>
          <a:p>
            <a:pPr marL="0" indent="0">
              <a:buNone/>
            </a:pPr>
            <a:r>
              <a:rPr lang="en-US" dirty="0" smtClean="0"/>
              <a:t>    that </a:t>
            </a:r>
            <a:r>
              <a:rPr lang="en-US" dirty="0"/>
              <a:t>can be quickly scanned and </a:t>
            </a:r>
            <a:r>
              <a:rPr lang="en-US" dirty="0" smtClean="0"/>
              <a:t>decoded.</a:t>
            </a:r>
            <a:endParaRPr lang="en-US" dirty="0"/>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9659814" y="1641231"/>
            <a:ext cx="2532185" cy="4098795"/>
          </a:xfrm>
        </p:spPr>
        <p:txBody>
          <a:bodyPr>
            <a:normAutofit/>
          </a:bodyPr>
          <a:lstStyle/>
          <a:p>
            <a:endParaRPr lang="en-US" dirty="0" smtClean="0"/>
          </a:p>
          <a:p>
            <a:endParaRPr lang="en-US" dirty="0"/>
          </a:p>
          <a:p>
            <a:endParaRPr lang="en-US" dirty="0"/>
          </a:p>
        </p:txBody>
      </p:sp>
      <p:pic>
        <p:nvPicPr>
          <p:cNvPr id="6" name="Picture 5" descr="picture of a cell phone screen with a QR code" title="figure 1"/>
          <p:cNvPicPr>
            <a:picLocks noChangeAspect="1"/>
          </p:cNvPicPr>
          <p:nvPr/>
        </p:nvPicPr>
        <p:blipFill rotWithShape="1">
          <a:blip r:embed="rId2" cstate="email">
            <a:extLst>
              <a:ext uri="{28A0092B-C50C-407E-A947-70E740481C1C}">
                <a14:useLocalDpi xmlns:a14="http://schemas.microsoft.com/office/drawing/2010/main" val="0"/>
              </a:ext>
            </a:extLst>
          </a:blip>
          <a:srcRect l="74616" t="6941" r="4484" b="30404"/>
          <a:stretch/>
        </p:blipFill>
        <p:spPr bwMode="auto">
          <a:xfrm>
            <a:off x="9725891" y="1641231"/>
            <a:ext cx="2165570" cy="38404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10885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
            <a:ext cx="11347938" cy="1143000"/>
          </a:xfrm>
        </p:spPr>
        <p:txBody>
          <a:bodyPr/>
          <a:lstStyle/>
          <a:p>
            <a:r>
              <a:rPr lang="en-US" dirty="0"/>
              <a:t>Solutions: Regional Fare Systems </a:t>
            </a:r>
            <a:r>
              <a:rPr lang="en-US" dirty="0" smtClean="0"/>
              <a:t>– FL Examples</a:t>
            </a:r>
            <a:endParaRPr lang="en-US" dirty="0"/>
          </a:p>
        </p:txBody>
      </p:sp>
      <p:sp>
        <p:nvSpPr>
          <p:cNvPr id="3" name="Content Placeholder 2"/>
          <p:cNvSpPr>
            <a:spLocks noGrp="1"/>
          </p:cNvSpPr>
          <p:nvPr>
            <p:ph sz="half" idx="1"/>
          </p:nvPr>
        </p:nvSpPr>
        <p:spPr>
          <a:xfrm>
            <a:off x="234463" y="1409700"/>
            <a:ext cx="8935297" cy="4569068"/>
          </a:xfrm>
        </p:spPr>
        <p:txBody>
          <a:bodyPr>
            <a:normAutofit fontScale="85000" lnSpcReduction="20000"/>
          </a:bodyPr>
          <a:lstStyle/>
          <a:p>
            <a:pPr marL="0" indent="0">
              <a:buNone/>
            </a:pPr>
            <a:endParaRPr lang="en-US" dirty="0" smtClean="0"/>
          </a:p>
          <a:p>
            <a:pPr marL="0" indent="0">
              <a:buNone/>
            </a:pPr>
            <a:r>
              <a:rPr lang="en-US" dirty="0" smtClean="0"/>
              <a:t>EASY Pay </a:t>
            </a:r>
          </a:p>
          <a:p>
            <a:pPr marL="0" indent="0">
              <a:buNone/>
            </a:pPr>
            <a:r>
              <a:rPr lang="en-US" sz="2800" dirty="0" smtClean="0"/>
              <a:t>Miami-Dade first </a:t>
            </a:r>
            <a:r>
              <a:rPr lang="en-US" sz="2800" dirty="0"/>
              <a:t>transit system in </a:t>
            </a:r>
            <a:r>
              <a:rPr lang="en-US" sz="2800" dirty="0" smtClean="0"/>
              <a:t>FL to </a:t>
            </a:r>
            <a:r>
              <a:rPr lang="en-US" sz="2800" dirty="0"/>
              <a:t>introduce a </a:t>
            </a:r>
            <a:r>
              <a:rPr lang="en-US" sz="2800" dirty="0" smtClean="0"/>
              <a:t>smart </a:t>
            </a:r>
            <a:r>
              <a:rPr lang="en-US" sz="2800" dirty="0" smtClean="0"/>
              <a:t>card regional  </a:t>
            </a:r>
            <a:r>
              <a:rPr lang="en-US" sz="2800" dirty="0"/>
              <a:t>fare payment </a:t>
            </a:r>
            <a:r>
              <a:rPr lang="en-US" sz="2800" dirty="0" smtClean="0"/>
              <a:t>system (EASY Card). In October 2016 introduced mobile payment app EASY Pay.</a:t>
            </a:r>
          </a:p>
          <a:p>
            <a:pPr marL="0" indent="0">
              <a:buNone/>
            </a:pPr>
            <a:endParaRPr lang="en-US" sz="2800" dirty="0" smtClean="0"/>
          </a:p>
          <a:p>
            <a:pPr marL="0" indent="0">
              <a:buNone/>
            </a:pPr>
            <a:r>
              <a:rPr lang="en-US" sz="2800" dirty="0" smtClean="0"/>
              <a:t>Mobile </a:t>
            </a:r>
            <a:r>
              <a:rPr lang="en-US" sz="2800" dirty="0"/>
              <a:t>payment </a:t>
            </a:r>
            <a:r>
              <a:rPr lang="en-US" sz="2800" dirty="0" smtClean="0"/>
              <a:t>option allows </a:t>
            </a:r>
            <a:r>
              <a:rPr lang="en-US" sz="2800" dirty="0"/>
              <a:t>users to buy a one day pass for travel on Miami’s bus and Metrorail systems. </a:t>
            </a:r>
            <a:endParaRPr lang="en-US" sz="2800" dirty="0" smtClean="0"/>
          </a:p>
          <a:p>
            <a:pPr marL="0" indent="0">
              <a:buNone/>
            </a:pPr>
            <a:endParaRPr lang="en-US" sz="2800" dirty="0" smtClean="0"/>
          </a:p>
          <a:p>
            <a:pPr marL="0" indent="0">
              <a:buNone/>
            </a:pPr>
            <a:r>
              <a:rPr lang="en-US" sz="2800" dirty="0" smtClean="0"/>
              <a:t>EASY </a:t>
            </a:r>
            <a:r>
              <a:rPr lang="en-US" sz="2800" dirty="0"/>
              <a:t>Pay tickets are visually validated by bus Metrobus operators and QR code scanners are used at fair gates to validate train tickets</a:t>
            </a:r>
            <a:r>
              <a:rPr lang="en-US" sz="2800" dirty="0" smtClean="0"/>
              <a:t>.</a:t>
            </a:r>
          </a:p>
          <a:p>
            <a:pPr marL="0" indent="0">
              <a:buNone/>
            </a:pPr>
            <a:endParaRPr lang="en-US" sz="2800" dirty="0"/>
          </a:p>
          <a:p>
            <a:pPr marL="0" indent="0">
              <a:buNone/>
            </a:pPr>
            <a:r>
              <a:rPr lang="en-US" sz="2800" dirty="0" smtClean="0"/>
              <a:t>Ongoing </a:t>
            </a:r>
            <a:r>
              <a:rPr lang="en-US" sz="2800" dirty="0"/>
              <a:t>c</a:t>
            </a:r>
            <a:r>
              <a:rPr lang="en-US" sz="2800" dirty="0" smtClean="0"/>
              <a:t>oordination efforts with other regional transit providers.  </a:t>
            </a:r>
          </a:p>
          <a:p>
            <a:pPr marL="0" indent="0">
              <a:buNone/>
            </a:pPr>
            <a:endParaRPr lang="en-US" sz="2800" dirty="0" smtClean="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9659814" y="1641231"/>
            <a:ext cx="2532185" cy="4098795"/>
          </a:xfrm>
        </p:spPr>
        <p:txBody>
          <a:bodyPr>
            <a:normAutofit fontScale="85000" lnSpcReduction="20000"/>
          </a:bodyPr>
          <a:lstStyle/>
          <a:p>
            <a:endParaRPr lang="en-US" dirty="0" smtClean="0"/>
          </a:p>
          <a:p>
            <a:endParaRPr lang="en-US" dirty="0"/>
          </a:p>
          <a:p>
            <a:endParaRPr lang="en-US" dirty="0"/>
          </a:p>
        </p:txBody>
      </p:sp>
      <p:pic>
        <p:nvPicPr>
          <p:cNvPr id="5" name="Picture 4"/>
          <p:cNvPicPr>
            <a:picLocks noChangeAspect="1"/>
          </p:cNvPicPr>
          <p:nvPr/>
        </p:nvPicPr>
        <p:blipFill>
          <a:blip r:embed="rId2"/>
          <a:stretch>
            <a:fillRect/>
          </a:stretch>
        </p:blipFill>
        <p:spPr>
          <a:xfrm>
            <a:off x="8653942" y="3058624"/>
            <a:ext cx="3434364" cy="2286000"/>
          </a:xfrm>
          <a:prstGeom prst="rect">
            <a:avLst/>
          </a:prstGeom>
        </p:spPr>
      </p:pic>
    </p:spTree>
    <p:extLst>
      <p:ext uri="{BB962C8B-B14F-4D97-AF65-F5344CB8AC3E}">
        <p14:creationId xmlns:p14="http://schemas.microsoft.com/office/powerpoint/2010/main" val="389528937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
            <a:ext cx="11347938" cy="1143000"/>
          </a:xfrm>
        </p:spPr>
        <p:txBody>
          <a:bodyPr/>
          <a:lstStyle/>
          <a:p>
            <a:r>
              <a:rPr lang="en-US" dirty="0"/>
              <a:t>Solutions: Regional Fare Systems </a:t>
            </a:r>
            <a:r>
              <a:rPr lang="en-US" dirty="0" smtClean="0"/>
              <a:t>– FL Examples</a:t>
            </a:r>
            <a:endParaRPr lang="en-US" dirty="0"/>
          </a:p>
        </p:txBody>
      </p:sp>
      <p:sp>
        <p:nvSpPr>
          <p:cNvPr id="3" name="Content Placeholder 2"/>
          <p:cNvSpPr>
            <a:spLocks noGrp="1"/>
          </p:cNvSpPr>
          <p:nvPr>
            <p:ph sz="half" idx="1"/>
          </p:nvPr>
        </p:nvSpPr>
        <p:spPr>
          <a:xfrm>
            <a:off x="234463" y="1409700"/>
            <a:ext cx="8932983" cy="4569068"/>
          </a:xfrm>
        </p:spPr>
        <p:txBody>
          <a:bodyPr>
            <a:normAutofit fontScale="85000" lnSpcReduction="20000"/>
          </a:bodyPr>
          <a:lstStyle/>
          <a:p>
            <a:pPr marL="0" indent="0">
              <a:buNone/>
            </a:pPr>
            <a:endParaRPr lang="en-US" dirty="0"/>
          </a:p>
          <a:p>
            <a:pPr marL="0" indent="0">
              <a:buNone/>
            </a:pPr>
            <a:r>
              <a:rPr lang="en-US" dirty="0" smtClean="0"/>
              <a:t>HART </a:t>
            </a:r>
            <a:r>
              <a:rPr lang="en-US" dirty="0"/>
              <a:t>and PSTA </a:t>
            </a:r>
            <a:r>
              <a:rPr lang="en-US" dirty="0" smtClean="0"/>
              <a:t>introduced Flamingo </a:t>
            </a:r>
            <a:r>
              <a:rPr lang="en-US" dirty="0"/>
              <a:t>Fares </a:t>
            </a:r>
            <a:r>
              <a:rPr lang="en-US" dirty="0" smtClean="0"/>
              <a:t>Mobile in 2016 </a:t>
            </a:r>
            <a:r>
              <a:rPr lang="en-US" dirty="0"/>
              <a:t>App. </a:t>
            </a:r>
            <a:endParaRPr lang="en-US" dirty="0" smtClean="0"/>
          </a:p>
          <a:p>
            <a:pPr marL="0" indent="0">
              <a:buNone/>
            </a:pPr>
            <a:r>
              <a:rPr lang="en-US" dirty="0" smtClean="0"/>
              <a:t>Available pass options include: seven </a:t>
            </a:r>
            <a:r>
              <a:rPr lang="en-US" dirty="0"/>
              <a:t>and three-day regional passes, monthly passes and one day passes.</a:t>
            </a:r>
            <a:endParaRPr lang="en-US" dirty="0" smtClean="0"/>
          </a:p>
          <a:p>
            <a:pPr marL="0" indent="0">
              <a:buNone/>
            </a:pPr>
            <a:r>
              <a:rPr lang="en-US" dirty="0" smtClean="0"/>
              <a:t>Visually validated on all </a:t>
            </a:r>
            <a:r>
              <a:rPr lang="en-US" dirty="0"/>
              <a:t>HART and PSTA buses, including the HART flex-routes, trolleys and streetcars. </a:t>
            </a:r>
            <a:endParaRPr lang="en-US" dirty="0" smtClean="0"/>
          </a:p>
          <a:p>
            <a:pPr marL="0" indent="0">
              <a:buNone/>
            </a:pPr>
            <a:r>
              <a:rPr lang="en-US" dirty="0" smtClean="0"/>
              <a:t>Not available for payment on the agencies’ paratransit services. </a:t>
            </a:r>
          </a:p>
          <a:p>
            <a:pPr marL="0" indent="0">
              <a:buNone/>
            </a:pPr>
            <a:r>
              <a:rPr lang="en-US" dirty="0" smtClean="0"/>
              <a:t>Additional regional transit operators will participate in the future</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9659814" y="1641231"/>
            <a:ext cx="2532185" cy="4098795"/>
          </a:xfrm>
        </p:spPr>
        <p:txBody>
          <a:bodyPr>
            <a:normAutofit fontScale="85000" lnSpcReduction="20000"/>
          </a:bodyPr>
          <a:lstStyle/>
          <a:p>
            <a:endParaRPr lang="en-US" dirty="0" smtClean="0"/>
          </a:p>
          <a:p>
            <a:pPr marL="0" indent="0">
              <a:buNone/>
            </a:pPr>
            <a:endParaRPr lang="en-US" dirty="0"/>
          </a:p>
          <a:p>
            <a:endParaRPr lang="en-US" dirty="0"/>
          </a:p>
        </p:txBody>
      </p:sp>
      <p:sp>
        <p:nvSpPr>
          <p:cNvPr id="6" name="AutoShape 4" descr="Image result for image flamingo fa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image flamingo far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p:cNvPicPr>
            <a:picLocks noChangeAspect="1"/>
          </p:cNvPicPr>
          <p:nvPr/>
        </p:nvPicPr>
        <p:blipFill>
          <a:blip r:embed="rId2"/>
          <a:stretch>
            <a:fillRect/>
          </a:stretch>
        </p:blipFill>
        <p:spPr>
          <a:xfrm>
            <a:off x="9371867" y="1409700"/>
            <a:ext cx="2381250" cy="1914525"/>
          </a:xfrm>
          <a:prstGeom prst="rect">
            <a:avLst/>
          </a:prstGeom>
        </p:spPr>
      </p:pic>
    </p:spTree>
    <p:extLst>
      <p:ext uri="{BB962C8B-B14F-4D97-AF65-F5344CB8AC3E}">
        <p14:creationId xmlns:p14="http://schemas.microsoft.com/office/powerpoint/2010/main" val="72406785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
            <a:ext cx="11347938" cy="1143000"/>
          </a:xfrm>
        </p:spPr>
        <p:txBody>
          <a:bodyPr/>
          <a:lstStyle/>
          <a:p>
            <a:r>
              <a:rPr lang="en-US" dirty="0"/>
              <a:t>Solutions: Regional Fare Systems </a:t>
            </a:r>
            <a:r>
              <a:rPr lang="en-US" dirty="0" smtClean="0"/>
              <a:t>– FL Examples</a:t>
            </a:r>
            <a:endParaRPr lang="en-US" dirty="0"/>
          </a:p>
        </p:txBody>
      </p:sp>
      <p:sp>
        <p:nvSpPr>
          <p:cNvPr id="3" name="Content Placeholder 2"/>
          <p:cNvSpPr>
            <a:spLocks noGrp="1"/>
          </p:cNvSpPr>
          <p:nvPr>
            <p:ph sz="half" idx="1"/>
          </p:nvPr>
        </p:nvSpPr>
        <p:spPr>
          <a:xfrm>
            <a:off x="234463" y="1409700"/>
            <a:ext cx="9214337" cy="4569068"/>
          </a:xfrm>
        </p:spPr>
        <p:txBody>
          <a:bodyPr>
            <a:normAutofit fontScale="92500" lnSpcReduction="20000"/>
          </a:bodyPr>
          <a:lstStyle/>
          <a:p>
            <a:pPr marL="0" indent="0">
              <a:buNone/>
            </a:pPr>
            <a:r>
              <a:rPr lang="en-US" dirty="0" smtClean="0"/>
              <a:t>StarMetro E-Pass</a:t>
            </a:r>
          </a:p>
          <a:p>
            <a:pPr marL="0" indent="0">
              <a:buNone/>
            </a:pPr>
            <a:r>
              <a:rPr lang="en-US" dirty="0" smtClean="0"/>
              <a:t>Three month pilot test underway</a:t>
            </a:r>
          </a:p>
          <a:p>
            <a:pPr marL="0" indent="0">
              <a:buNone/>
            </a:pPr>
            <a:endParaRPr lang="en-US" dirty="0" smtClean="0"/>
          </a:p>
          <a:p>
            <a:pPr marL="0" indent="0">
              <a:buNone/>
            </a:pPr>
            <a:r>
              <a:rPr lang="en-US" dirty="0" smtClean="0"/>
              <a:t>Can be used to purchase single ride, daily, weekly,</a:t>
            </a:r>
          </a:p>
          <a:p>
            <a:pPr marL="0" indent="0">
              <a:buNone/>
            </a:pPr>
            <a:r>
              <a:rPr lang="en-US" dirty="0" smtClean="0"/>
              <a:t> monthly and express passes</a:t>
            </a:r>
          </a:p>
          <a:p>
            <a:pPr marL="0" indent="0">
              <a:buNone/>
            </a:pPr>
            <a:endParaRPr lang="en-US" dirty="0" smtClean="0"/>
          </a:p>
          <a:p>
            <a:pPr marL="0" indent="0">
              <a:buNone/>
            </a:pPr>
            <a:r>
              <a:rPr lang="en-US" dirty="0"/>
              <a:t>L</a:t>
            </a:r>
            <a:r>
              <a:rPr lang="en-US" dirty="0" smtClean="0"/>
              <a:t>imited </a:t>
            </a:r>
            <a:r>
              <a:rPr lang="en-US" dirty="0"/>
              <a:t>regional demonstration </a:t>
            </a:r>
            <a:r>
              <a:rPr lang="en-US" dirty="0" smtClean="0"/>
              <a:t>since only one regional route StarMetro and Big Bend Transit have in common</a:t>
            </a:r>
          </a:p>
          <a:p>
            <a:pPr marL="0" indent="0">
              <a:buNone/>
            </a:pPr>
            <a:endParaRPr lang="en-US" dirty="0" smtClean="0"/>
          </a:p>
          <a:p>
            <a:pPr marL="0" indent="0">
              <a:buNone/>
            </a:pPr>
            <a:r>
              <a:rPr lang="en-US" dirty="0" smtClean="0"/>
              <a:t>Bus operators visually validate “tickets”</a:t>
            </a:r>
            <a:endParaRPr lang="en-US" dirty="0"/>
          </a:p>
          <a:p>
            <a:pPr marL="0" indent="0">
              <a:buNone/>
            </a:pPr>
            <a:endParaRPr lang="en-US" dirty="0"/>
          </a:p>
          <a:p>
            <a:pPr marL="0" indent="0">
              <a:buNone/>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9659814" y="1641231"/>
            <a:ext cx="2532185" cy="4098795"/>
          </a:xfrm>
        </p:spPr>
        <p:txBody>
          <a:bodyPr>
            <a:normAutofit fontScale="92500" lnSpcReduction="20000"/>
          </a:bodyPr>
          <a:lstStyle/>
          <a:p>
            <a:endParaRPr lang="en-US" dirty="0" smtClean="0"/>
          </a:p>
          <a:p>
            <a:endParaRPr lang="en-US" dirty="0"/>
          </a:p>
          <a:p>
            <a:endParaRPr lang="en-US" dirty="0"/>
          </a:p>
        </p:txBody>
      </p:sp>
      <p:pic>
        <p:nvPicPr>
          <p:cNvPr id="6" name="Picture 5"/>
          <p:cNvPicPr/>
          <p:nvPr/>
        </p:nvPicPr>
        <p:blipFill rotWithShape="1">
          <a:blip r:embed="rId2"/>
          <a:srcRect l="18952" t="32101" r="36006" b="18485"/>
          <a:stretch/>
        </p:blipFill>
        <p:spPr bwMode="auto">
          <a:xfrm>
            <a:off x="9094714" y="2117530"/>
            <a:ext cx="2675255" cy="2743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563141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Community Coordination and Customer Focus</a:t>
            </a:r>
            <a:endParaRPr lang="en-US" dirty="0"/>
          </a:p>
        </p:txBody>
      </p:sp>
      <p:sp>
        <p:nvSpPr>
          <p:cNvPr id="3" name="Subtitle 2"/>
          <p:cNvSpPr>
            <a:spLocks noGrp="1"/>
          </p:cNvSpPr>
          <p:nvPr>
            <p:ph type="subTitle" idx="1"/>
          </p:nvPr>
        </p:nvSpPr>
        <p:spPr/>
        <p:txBody>
          <a:bodyPr/>
          <a:lstStyle/>
          <a:p>
            <a:r>
              <a:rPr lang="en-US" dirty="0" smtClean="0"/>
              <a:t>Portland, Oregon</a:t>
            </a:r>
            <a:endParaRPr lang="en-US" dirty="0"/>
          </a:p>
        </p:txBody>
      </p:sp>
    </p:spTree>
    <p:extLst>
      <p:ext uri="{BB962C8B-B14F-4D97-AF65-F5344CB8AC3E}">
        <p14:creationId xmlns:p14="http://schemas.microsoft.com/office/powerpoint/2010/main" val="2750916026"/>
      </p:ext>
    </p:extLst>
  </p:cSld>
  <p:clrMapOvr>
    <a:masterClrMapping/>
  </p:clrMapOvr>
  <p:transition spd="slow">
    <p:cover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Ride Connection: Portland, Oregon</a:t>
            </a:r>
            <a:endParaRPr lang="en-US" dirty="0"/>
          </a:p>
        </p:txBody>
      </p:sp>
      <p:pic>
        <p:nvPicPr>
          <p:cNvPr id="4" name="Content Placeholder 3"/>
          <p:cNvPicPr>
            <a:picLocks noGrp="1" noChangeAspect="1"/>
          </p:cNvPicPr>
          <p:nvPr>
            <p:ph idx="1"/>
          </p:nvPr>
        </p:nvPicPr>
        <p:blipFill rotWithShape="1">
          <a:blip r:embed="rId2"/>
          <a:srcRect l="14013" t="14943" r="14605" b="6559"/>
          <a:stretch/>
        </p:blipFill>
        <p:spPr>
          <a:xfrm>
            <a:off x="1038225" y="1443637"/>
            <a:ext cx="7038975" cy="4354125"/>
          </a:xfrm>
          <a:prstGeom prst="rect">
            <a:avLst/>
          </a:prstGeom>
        </p:spPr>
      </p:pic>
      <p:sp>
        <p:nvSpPr>
          <p:cNvPr id="3" name="Rectangle 2"/>
          <p:cNvSpPr/>
          <p:nvPr/>
        </p:nvSpPr>
        <p:spPr>
          <a:xfrm rot="1695099">
            <a:off x="7346275" y="1276945"/>
            <a:ext cx="5157566" cy="1446550"/>
          </a:xfrm>
          <a:prstGeom prst="rect">
            <a:avLst/>
          </a:prstGeom>
          <a:noFill/>
        </p:spPr>
        <p:txBody>
          <a:bodyPr wrap="none" lIns="91440" tIns="45720" rIns="91440" bIns="45720">
            <a:spAutoFit/>
          </a:bodyPr>
          <a:lstStyle/>
          <a:p>
            <a:pPr algn="ctr"/>
            <a:r>
              <a:rPr lang="en-US" sz="4400" b="1" cap="none" spc="0" dirty="0" smtClean="0">
                <a:ln w="22225">
                  <a:solidFill>
                    <a:schemeClr val="accent2"/>
                  </a:solidFill>
                  <a:prstDash val="solid"/>
                </a:ln>
                <a:solidFill>
                  <a:schemeClr val="accent2">
                    <a:lumMod val="40000"/>
                    <a:lumOff val="60000"/>
                  </a:schemeClr>
                </a:solidFill>
                <a:effectLst/>
              </a:rPr>
              <a:t>Coordinated, Service </a:t>
            </a:r>
          </a:p>
          <a:p>
            <a:pPr algn="ctr"/>
            <a:r>
              <a:rPr lang="en-US" sz="4400" b="1" cap="none" spc="0" dirty="0" smtClean="0">
                <a:ln w="22225">
                  <a:solidFill>
                    <a:schemeClr val="accent2"/>
                  </a:solidFill>
                  <a:prstDash val="solid"/>
                </a:ln>
                <a:solidFill>
                  <a:schemeClr val="accent2">
                    <a:lumMod val="40000"/>
                    <a:lumOff val="60000"/>
                  </a:schemeClr>
                </a:solidFill>
                <a:effectLst/>
              </a:rPr>
              <a:t>Oriented Model</a:t>
            </a:r>
            <a:endParaRPr lang="en-US"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9275604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RideWise? </a:t>
            </a:r>
            <a:br>
              <a:rPr lang="en-US" dirty="0"/>
            </a:br>
            <a:endParaRPr lang="en-US" dirty="0"/>
          </a:p>
        </p:txBody>
      </p:sp>
      <p:sp>
        <p:nvSpPr>
          <p:cNvPr id="3" name="Content Placeholder 2"/>
          <p:cNvSpPr>
            <a:spLocks noGrp="1"/>
          </p:cNvSpPr>
          <p:nvPr>
            <p:ph idx="1"/>
          </p:nvPr>
        </p:nvSpPr>
        <p:spPr/>
        <p:txBody>
          <a:bodyPr/>
          <a:lstStyle/>
          <a:p>
            <a:endParaRPr lang="en-US" dirty="0"/>
          </a:p>
          <a:p>
            <a:r>
              <a:rPr lang="en-US" dirty="0" smtClean="0"/>
              <a:t>RideWise </a:t>
            </a:r>
            <a:r>
              <a:rPr lang="en-US" dirty="0"/>
              <a:t>is a collaborative effort between TriMet, Ride Connection and other organizations to assist older adults and people living </a:t>
            </a:r>
            <a:r>
              <a:rPr lang="en-US" dirty="0" smtClean="0"/>
              <a:t>with </a:t>
            </a:r>
            <a:r>
              <a:rPr lang="en-US" dirty="0"/>
              <a:t>disabilities to travel independently. </a:t>
            </a:r>
            <a:endParaRPr lang="en-US" dirty="0" smtClean="0"/>
          </a:p>
          <a:p>
            <a:r>
              <a:rPr lang="en-US" dirty="0" smtClean="0"/>
              <a:t>RideWise </a:t>
            </a:r>
            <a:r>
              <a:rPr lang="en-US" dirty="0"/>
              <a:t>offers many services that provide training and support for all customers to access the bus, light rail and other alternative transportation options.</a:t>
            </a:r>
          </a:p>
        </p:txBody>
      </p:sp>
    </p:spTree>
    <p:extLst>
      <p:ext uri="{BB962C8B-B14F-4D97-AF65-F5344CB8AC3E}">
        <p14:creationId xmlns:p14="http://schemas.microsoft.com/office/powerpoint/2010/main" val="37922659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321" y="93663"/>
            <a:ext cx="10435304" cy="1143000"/>
          </a:xfrm>
        </p:spPr>
        <p:txBody>
          <a:bodyPr/>
          <a:lstStyle/>
          <a:p>
            <a:r>
              <a:rPr lang="en-US" dirty="0" smtClean="0"/>
              <a:t>Key Elements of Ride Wise</a:t>
            </a:r>
            <a:endParaRPr lang="en-US" dirty="0"/>
          </a:p>
        </p:txBody>
      </p:sp>
      <p:sp>
        <p:nvSpPr>
          <p:cNvPr id="3" name="Content Placeholder 2"/>
          <p:cNvSpPr>
            <a:spLocks noGrp="1"/>
          </p:cNvSpPr>
          <p:nvPr>
            <p:ph idx="1"/>
          </p:nvPr>
        </p:nvSpPr>
        <p:spPr>
          <a:xfrm>
            <a:off x="1042322" y="1066800"/>
            <a:ext cx="10435303" cy="5495925"/>
          </a:xfrm>
        </p:spPr>
        <p:txBody>
          <a:bodyPr>
            <a:noAutofit/>
          </a:bodyPr>
          <a:lstStyle/>
          <a:p>
            <a:r>
              <a:rPr lang="en-US" sz="1800" b="1" dirty="0"/>
              <a:t>A personalized trip planning system </a:t>
            </a:r>
            <a:r>
              <a:rPr lang="en-US" sz="1600" dirty="0"/>
              <a:t>that is easy to access, and addresses the individual travel needs of each customer. All calls for transportation assistance are channeled through one central number. Service Representatives guide individuals through the resources and options available in their community. This personalized service provides customers with information on all transportation options so they are able to choose the best option for each of their trips.</a:t>
            </a:r>
          </a:p>
          <a:p>
            <a:r>
              <a:rPr lang="en-US" sz="1800" b="1" dirty="0" smtClean="0"/>
              <a:t>Consumer </a:t>
            </a:r>
            <a:r>
              <a:rPr lang="en-US" sz="1800" b="1" dirty="0"/>
              <a:t>education and outreach program </a:t>
            </a:r>
            <a:r>
              <a:rPr lang="en-US" sz="1600" dirty="0"/>
              <a:t>to familiarize customers with their transportation options, including bus, light rail and all other community-based transportation options.</a:t>
            </a:r>
          </a:p>
          <a:p>
            <a:r>
              <a:rPr lang="en-US" sz="1600" b="1" dirty="0" smtClean="0"/>
              <a:t>Fixed-route </a:t>
            </a:r>
            <a:r>
              <a:rPr lang="en-US" sz="1600" b="1" dirty="0"/>
              <a:t>vehicle familiarization </a:t>
            </a:r>
            <a:r>
              <a:rPr lang="en-US" sz="1600" dirty="0"/>
              <a:t>services designed for individuals who need assistance and practical experience boarding TriMet buses and MAX cars. This training takes place when the vehicles are not in service.</a:t>
            </a:r>
          </a:p>
          <a:p>
            <a:r>
              <a:rPr lang="en-US" sz="1800" b="1" dirty="0" smtClean="0"/>
              <a:t>Ride </a:t>
            </a:r>
            <a:r>
              <a:rPr lang="en-US" sz="1800" b="1" dirty="0"/>
              <a:t>Ambassador Program </a:t>
            </a:r>
            <a:r>
              <a:rPr lang="en-US" sz="1600" dirty="0"/>
              <a:t>to connect customers needing a little extra assistance with a trained volunteer who is comfortable with TriMet buses and light rail.</a:t>
            </a:r>
          </a:p>
          <a:p>
            <a:r>
              <a:rPr lang="en-US" sz="1800" b="1" dirty="0" smtClean="0"/>
              <a:t>Specialized </a:t>
            </a:r>
            <a:r>
              <a:rPr lang="en-US" sz="1800" b="1" dirty="0"/>
              <a:t>one-on-one travel training</a:t>
            </a:r>
            <a:r>
              <a:rPr lang="en-US" sz="1600" dirty="0"/>
              <a:t>, a short-term, intensive and individualized course of instruction designed to teach older adults and people with disabilities to travel safely and independently using public transportation.</a:t>
            </a:r>
          </a:p>
          <a:p>
            <a:r>
              <a:rPr lang="en-US" sz="1800" b="1" dirty="0" smtClean="0"/>
              <a:t>Ongoing </a:t>
            </a:r>
            <a:r>
              <a:rPr lang="en-US" sz="1800" b="1" dirty="0"/>
              <a:t>support and training </a:t>
            </a:r>
            <a:r>
              <a:rPr lang="en-US" sz="1600" dirty="0"/>
              <a:t>for professionals that serve older adults and people living with disabilities. The commitment of community partners is essential to the success of the program. Working with community organizations, local jurisdictions and other regional partners will result in improved communication and coordination while </a:t>
            </a:r>
            <a:r>
              <a:rPr lang="en-US" sz="1600" dirty="0" smtClean="0"/>
              <a:t>providing individual </a:t>
            </a:r>
            <a:r>
              <a:rPr lang="en-US" sz="1600" dirty="0"/>
              <a:t>customers with access to services. Link to web based information.</a:t>
            </a:r>
          </a:p>
          <a:p>
            <a:r>
              <a:rPr lang="en-US" sz="1800" b="1" dirty="0" smtClean="0"/>
              <a:t>Transportation </a:t>
            </a:r>
            <a:r>
              <a:rPr lang="en-US" sz="1800" b="1" dirty="0"/>
              <a:t>Resource Specialists </a:t>
            </a:r>
            <a:r>
              <a:rPr lang="en-US" sz="1600" dirty="0"/>
              <a:t>are recruited at specific sites in the community to be the local contact for consumers seeking basic information about transportation options. This allows the program to maintain a high level of customer service using a very cost effective approach.</a:t>
            </a:r>
          </a:p>
        </p:txBody>
      </p:sp>
    </p:spTree>
    <p:extLst>
      <p:ext uri="{BB962C8B-B14F-4D97-AF65-F5344CB8AC3E}">
        <p14:creationId xmlns:p14="http://schemas.microsoft.com/office/powerpoint/2010/main" val="131163810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06388" y="1943100"/>
            <a:ext cx="5157787" cy="3684588"/>
          </a:xfrm>
        </p:spPr>
        <p:txBody>
          <a:bodyPr/>
          <a:lstStyle/>
          <a:p>
            <a:r>
              <a:rPr lang="en-US" dirty="0"/>
              <a:t>N</a:t>
            </a:r>
            <a:r>
              <a:rPr lang="en-US" dirty="0" smtClean="0"/>
              <a:t>onprofit </a:t>
            </a:r>
            <a:r>
              <a:rPr lang="en-US" dirty="0"/>
              <a:t>community based transportation organization</a:t>
            </a:r>
          </a:p>
        </p:txBody>
      </p:sp>
      <p:pic>
        <p:nvPicPr>
          <p:cNvPr id="7" name="Content Placeholder 6"/>
          <p:cNvPicPr>
            <a:picLocks noGrp="1" noChangeAspect="1"/>
          </p:cNvPicPr>
          <p:nvPr>
            <p:ph sz="quarter" idx="4"/>
          </p:nvPr>
        </p:nvPicPr>
        <p:blipFill rotWithShape="1">
          <a:blip r:embed="rId2"/>
          <a:srcRect l="14885" t="13601" r="14364" b="6359"/>
          <a:stretch/>
        </p:blipFill>
        <p:spPr>
          <a:xfrm>
            <a:off x="4725987" y="789780"/>
            <a:ext cx="7200789" cy="4582319"/>
          </a:xfrm>
          <a:prstGeom prst="rect">
            <a:avLst/>
          </a:prstGeom>
        </p:spPr>
      </p:pic>
    </p:spTree>
    <p:extLst>
      <p:ext uri="{BB962C8B-B14F-4D97-AF65-F5344CB8AC3E}">
        <p14:creationId xmlns:p14="http://schemas.microsoft.com/office/powerpoint/2010/main" val="254982192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srcRect l="14001" t="13890" r="14780" b="3490"/>
          <a:stretch/>
        </p:blipFill>
        <p:spPr>
          <a:xfrm>
            <a:off x="1514009" y="0"/>
            <a:ext cx="9570303" cy="62450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7438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832" y="82097"/>
            <a:ext cx="10435304" cy="858963"/>
          </a:xfrm>
        </p:spPr>
        <p:txBody>
          <a:bodyPr/>
          <a:lstStyle/>
          <a:p>
            <a:r>
              <a:rPr lang="en-US" dirty="0" smtClean="0"/>
              <a:t>Organizing Analysis</a:t>
            </a:r>
            <a:endParaRPr lang="en-US" dirty="0"/>
          </a:p>
        </p:txBody>
      </p:sp>
      <p:grpSp>
        <p:nvGrpSpPr>
          <p:cNvPr id="16" name="Group 15"/>
          <p:cNvGrpSpPr/>
          <p:nvPr/>
        </p:nvGrpSpPr>
        <p:grpSpPr>
          <a:xfrm>
            <a:off x="1147096" y="1578665"/>
            <a:ext cx="2486046" cy="2486046"/>
            <a:chOff x="1147096" y="1578665"/>
            <a:chExt cx="2486046" cy="2486046"/>
          </a:xfrm>
        </p:grpSpPr>
        <p:pic>
          <p:nvPicPr>
            <p:cNvPr id="7" name="Picture 6"/>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467777">
              <a:off x="1147096" y="1578665"/>
              <a:ext cx="2486046" cy="2486046"/>
            </a:xfrm>
            <a:prstGeom prst="rect">
              <a:avLst/>
            </a:prstGeom>
            <a:effectLst/>
          </p:spPr>
        </p:pic>
        <p:sp>
          <p:nvSpPr>
            <p:cNvPr id="3" name="TextBox 2"/>
            <p:cNvSpPr txBox="1"/>
            <p:nvPr/>
          </p:nvSpPr>
          <p:spPr>
            <a:xfrm rot="17677455">
              <a:off x="1761171" y="2482937"/>
              <a:ext cx="1246816" cy="523220"/>
            </a:xfrm>
            <a:prstGeom prst="rect">
              <a:avLst/>
            </a:prstGeom>
            <a:noFill/>
          </p:spPr>
          <p:txBody>
            <a:bodyPr wrap="none" rtlCol="0">
              <a:spAutoFit/>
            </a:bodyPr>
            <a:lstStyle/>
            <a:p>
              <a:r>
                <a:rPr lang="en-US" sz="1400" dirty="0" smtClean="0"/>
                <a:t>Service </a:t>
              </a:r>
            </a:p>
            <a:p>
              <a:r>
                <a:rPr lang="en-US" sz="1400" dirty="0" smtClean="0"/>
                <a:t>Improvements</a:t>
              </a:r>
              <a:endParaRPr lang="en-US" sz="1400" dirty="0"/>
            </a:p>
          </p:txBody>
        </p:sp>
      </p:grpSp>
      <p:grpSp>
        <p:nvGrpSpPr>
          <p:cNvPr id="15" name="Group 14"/>
          <p:cNvGrpSpPr/>
          <p:nvPr/>
        </p:nvGrpSpPr>
        <p:grpSpPr>
          <a:xfrm>
            <a:off x="4439452" y="1358924"/>
            <a:ext cx="2486046" cy="2486046"/>
            <a:chOff x="4439452" y="1358924"/>
            <a:chExt cx="2486046" cy="2486046"/>
          </a:xfrm>
        </p:grpSpPr>
        <p:pic>
          <p:nvPicPr>
            <p:cNvPr id="6" name="Picture 5"/>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16200000">
              <a:off x="4439452" y="1358924"/>
              <a:ext cx="2486046" cy="2486046"/>
            </a:xfrm>
            <a:prstGeom prst="rect">
              <a:avLst/>
            </a:prstGeom>
            <a:effectLst/>
          </p:spPr>
        </p:pic>
        <p:sp>
          <p:nvSpPr>
            <p:cNvPr id="4" name="TextBox 3"/>
            <p:cNvSpPr txBox="1"/>
            <p:nvPr/>
          </p:nvSpPr>
          <p:spPr>
            <a:xfrm>
              <a:off x="5182807" y="2338625"/>
              <a:ext cx="1196161" cy="523220"/>
            </a:xfrm>
            <a:prstGeom prst="rect">
              <a:avLst/>
            </a:prstGeom>
            <a:noFill/>
          </p:spPr>
          <p:txBody>
            <a:bodyPr wrap="none" rtlCol="0">
              <a:spAutoFit/>
            </a:bodyPr>
            <a:lstStyle/>
            <a:p>
              <a:r>
                <a:rPr lang="en-US" sz="1400" dirty="0"/>
                <a:t>T</a:t>
              </a:r>
              <a:r>
                <a:rPr lang="en-US" sz="1400" dirty="0" smtClean="0"/>
                <a:t>ransfers </a:t>
              </a:r>
              <a:r>
                <a:rPr lang="en-US" sz="1400" dirty="0"/>
                <a:t>and </a:t>
              </a:r>
              <a:endParaRPr lang="en-US" sz="1400" dirty="0" smtClean="0"/>
            </a:p>
            <a:p>
              <a:r>
                <a:rPr lang="en-US" sz="1400" dirty="0"/>
                <a:t>W</a:t>
              </a:r>
              <a:r>
                <a:rPr lang="en-US" sz="1400" dirty="0" smtClean="0"/>
                <a:t>ait </a:t>
              </a:r>
              <a:r>
                <a:rPr lang="en-US" sz="1400" dirty="0"/>
                <a:t>T</a:t>
              </a:r>
              <a:r>
                <a:rPr lang="en-US" sz="1400" dirty="0" smtClean="0"/>
                <a:t>imes</a:t>
              </a:r>
              <a:endParaRPr lang="en-US" sz="1400" dirty="0"/>
            </a:p>
          </p:txBody>
        </p:sp>
      </p:grpSp>
      <p:pic>
        <p:nvPicPr>
          <p:cNvPr id="17" name="Picture 16"/>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200000">
            <a:off x="7328988" y="1095602"/>
            <a:ext cx="2486046" cy="2486046"/>
          </a:xfrm>
          <a:prstGeom prst="rect">
            <a:avLst/>
          </a:prstGeom>
          <a:effectLst/>
        </p:spPr>
      </p:pic>
      <p:sp>
        <p:nvSpPr>
          <p:cNvPr id="18" name="TextBox 17"/>
          <p:cNvSpPr txBox="1"/>
          <p:nvPr/>
        </p:nvSpPr>
        <p:spPr>
          <a:xfrm>
            <a:off x="8103842" y="2079381"/>
            <a:ext cx="1257524" cy="523220"/>
          </a:xfrm>
          <a:prstGeom prst="rect">
            <a:avLst/>
          </a:prstGeom>
          <a:noFill/>
        </p:spPr>
        <p:txBody>
          <a:bodyPr wrap="none" rtlCol="0">
            <a:spAutoFit/>
          </a:bodyPr>
          <a:lstStyle/>
          <a:p>
            <a:r>
              <a:rPr lang="en-US" sz="1400" dirty="0" smtClean="0"/>
              <a:t>Reduce </a:t>
            </a:r>
          </a:p>
          <a:p>
            <a:r>
              <a:rPr lang="en-US" sz="1400" dirty="0" smtClean="0"/>
              <a:t>Fragmentation</a:t>
            </a:r>
            <a:endParaRPr lang="en-US" sz="1400" dirty="0"/>
          </a:p>
        </p:txBody>
      </p:sp>
      <p:grpSp>
        <p:nvGrpSpPr>
          <p:cNvPr id="19" name="Group 18"/>
          <p:cNvGrpSpPr/>
          <p:nvPr/>
        </p:nvGrpSpPr>
        <p:grpSpPr>
          <a:xfrm rot="20105714">
            <a:off x="8132276" y="3341737"/>
            <a:ext cx="2486046" cy="2608228"/>
            <a:chOff x="8977122" y="1950287"/>
            <a:chExt cx="2486046" cy="2608228"/>
          </a:xfrm>
        </p:grpSpPr>
        <p:pic>
          <p:nvPicPr>
            <p:cNvPr id="20" name="Picture 19"/>
            <p:cNvPicPr>
              <a:picLocks noChangeAspect="1"/>
            </p:cNvPicPr>
            <p:nvPr/>
          </p:nvPicPr>
          <p:blipFill>
            <a:blip r:embed="rId2"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rot="16200000">
              <a:off x="8916031" y="2011378"/>
              <a:ext cx="2608228" cy="2486046"/>
            </a:xfrm>
            <a:prstGeom prst="rect">
              <a:avLst/>
            </a:prstGeom>
            <a:effectLst/>
          </p:spPr>
        </p:pic>
        <p:sp>
          <p:nvSpPr>
            <p:cNvPr id="21" name="TextBox 20"/>
            <p:cNvSpPr txBox="1"/>
            <p:nvPr/>
          </p:nvSpPr>
          <p:spPr>
            <a:xfrm>
              <a:off x="9617600" y="3133585"/>
              <a:ext cx="1347549" cy="307777"/>
            </a:xfrm>
            <a:prstGeom prst="rect">
              <a:avLst/>
            </a:prstGeom>
            <a:noFill/>
          </p:spPr>
          <p:txBody>
            <a:bodyPr wrap="none" rtlCol="0">
              <a:spAutoFit/>
            </a:bodyPr>
            <a:lstStyle/>
            <a:p>
              <a:pPr algn="ctr"/>
              <a:r>
                <a:rPr lang="en-US" sz="1400" dirty="0" smtClean="0"/>
                <a:t>Inter / Intra City</a:t>
              </a:r>
              <a:endParaRPr lang="en-US" sz="1400" dirty="0"/>
            </a:p>
          </p:txBody>
        </p:sp>
      </p:grpSp>
      <p:grpSp>
        <p:nvGrpSpPr>
          <p:cNvPr id="14" name="Group 13"/>
          <p:cNvGrpSpPr/>
          <p:nvPr/>
        </p:nvGrpSpPr>
        <p:grpSpPr>
          <a:xfrm rot="20744614">
            <a:off x="3251851" y="3224843"/>
            <a:ext cx="2486046" cy="2486046"/>
            <a:chOff x="4439452" y="1358924"/>
            <a:chExt cx="2486046" cy="2486046"/>
          </a:xfrm>
        </p:grpSpPr>
        <p:pic>
          <p:nvPicPr>
            <p:cNvPr id="22" name="Picture 21"/>
            <p:cNvPicPr>
              <a:picLocks noChangeAspect="1"/>
            </p:cNvPicPr>
            <p:nvPr/>
          </p:nvPicPr>
          <p:blipFill>
            <a:blip r:embed="rId2" cstate="print">
              <a:duotone>
                <a:prstClr val="black"/>
                <a:schemeClr val="tx2">
                  <a:lumMod val="60000"/>
                  <a:lumOff val="40000"/>
                  <a:tint val="45000"/>
                  <a:satMod val="400000"/>
                </a:schemeClr>
              </a:duotone>
              <a:extLst>
                <a:ext uri="{28A0092B-C50C-407E-A947-70E740481C1C}">
                  <a14:useLocalDpi xmlns:a14="http://schemas.microsoft.com/office/drawing/2010/main" val="0"/>
                </a:ext>
              </a:extLst>
            </a:blip>
            <a:stretch>
              <a:fillRect/>
            </a:stretch>
          </p:blipFill>
          <p:spPr>
            <a:xfrm rot="16200000">
              <a:off x="4439452" y="1358924"/>
              <a:ext cx="2486046" cy="2486046"/>
            </a:xfrm>
            <a:prstGeom prst="rect">
              <a:avLst/>
            </a:prstGeom>
            <a:effectLst/>
          </p:spPr>
        </p:pic>
        <p:sp>
          <p:nvSpPr>
            <p:cNvPr id="23" name="TextBox 22"/>
            <p:cNvSpPr txBox="1"/>
            <p:nvPr/>
          </p:nvSpPr>
          <p:spPr>
            <a:xfrm>
              <a:off x="5189542" y="2338625"/>
              <a:ext cx="1166601" cy="523220"/>
            </a:xfrm>
            <a:prstGeom prst="rect">
              <a:avLst/>
            </a:prstGeom>
            <a:noFill/>
          </p:spPr>
          <p:txBody>
            <a:bodyPr wrap="none" rtlCol="0">
              <a:spAutoFit/>
            </a:bodyPr>
            <a:lstStyle/>
            <a:p>
              <a:pPr algn="ctr"/>
              <a:r>
                <a:rPr lang="en-US" sz="1400" dirty="0" smtClean="0"/>
                <a:t>Regional Fare</a:t>
              </a:r>
            </a:p>
            <a:p>
              <a:pPr algn="ctr"/>
              <a:r>
                <a:rPr lang="en-US" sz="1400" dirty="0" smtClean="0"/>
                <a:t>Systems</a:t>
              </a:r>
            </a:p>
          </p:txBody>
        </p:sp>
      </p:grpSp>
      <p:pic>
        <p:nvPicPr>
          <p:cNvPr id="24" name="Picture 23"/>
          <p:cNvPicPr>
            <a:picLocks noChangeAspect="1"/>
          </p:cNvPicPr>
          <p:nvPr/>
        </p:nvPicPr>
        <p:blipFill>
          <a:blip r:embed="rId2"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16200000">
            <a:off x="5617796" y="4475860"/>
            <a:ext cx="2486046" cy="2486046"/>
          </a:xfrm>
          <a:prstGeom prst="rect">
            <a:avLst/>
          </a:prstGeom>
          <a:effectLst/>
        </p:spPr>
      </p:pic>
      <p:sp>
        <p:nvSpPr>
          <p:cNvPr id="25" name="TextBox 24"/>
          <p:cNvSpPr txBox="1"/>
          <p:nvPr/>
        </p:nvSpPr>
        <p:spPr>
          <a:xfrm>
            <a:off x="6278484" y="5455498"/>
            <a:ext cx="1294329" cy="523220"/>
          </a:xfrm>
          <a:prstGeom prst="rect">
            <a:avLst/>
          </a:prstGeom>
          <a:noFill/>
        </p:spPr>
        <p:txBody>
          <a:bodyPr wrap="none" rtlCol="0">
            <a:spAutoFit/>
          </a:bodyPr>
          <a:lstStyle/>
          <a:p>
            <a:r>
              <a:rPr lang="en-US" sz="1400" dirty="0" smtClean="0"/>
              <a:t>Urban vs. Rural</a:t>
            </a:r>
          </a:p>
          <a:p>
            <a:r>
              <a:rPr lang="en-US" sz="1400" dirty="0" smtClean="0"/>
              <a:t>Environment</a:t>
            </a:r>
          </a:p>
        </p:txBody>
      </p:sp>
      <p:pic>
        <p:nvPicPr>
          <p:cNvPr id="26" name="Picture 25"/>
          <p:cNvPicPr>
            <a:picLocks noChangeAspect="1"/>
          </p:cNvPicPr>
          <p:nvPr/>
        </p:nvPicPr>
        <p:blipFill>
          <a:blip r:embed="rId2" cstate="print">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rot="18580823">
            <a:off x="9386250" y="232006"/>
            <a:ext cx="2403949" cy="2486046"/>
          </a:xfrm>
          <a:prstGeom prst="rect">
            <a:avLst/>
          </a:prstGeom>
          <a:effectLst/>
        </p:spPr>
      </p:pic>
      <p:sp>
        <p:nvSpPr>
          <p:cNvPr id="27" name="TextBox 26"/>
          <p:cNvSpPr txBox="1"/>
          <p:nvPr/>
        </p:nvSpPr>
        <p:spPr>
          <a:xfrm rot="2251412">
            <a:off x="9751001" y="1327845"/>
            <a:ext cx="1648593" cy="307777"/>
          </a:xfrm>
          <a:prstGeom prst="rect">
            <a:avLst/>
          </a:prstGeom>
          <a:noFill/>
        </p:spPr>
        <p:txBody>
          <a:bodyPr wrap="none" rtlCol="0">
            <a:spAutoFit/>
          </a:bodyPr>
          <a:lstStyle/>
          <a:p>
            <a:pPr algn="ctr"/>
            <a:r>
              <a:rPr lang="en-US" sz="1400" dirty="0" smtClean="0"/>
              <a:t>Private Partnerships</a:t>
            </a:r>
          </a:p>
        </p:txBody>
      </p:sp>
      <p:grpSp>
        <p:nvGrpSpPr>
          <p:cNvPr id="28" name="Group 27"/>
          <p:cNvGrpSpPr/>
          <p:nvPr/>
        </p:nvGrpSpPr>
        <p:grpSpPr>
          <a:xfrm rot="2367061">
            <a:off x="1135464" y="4252825"/>
            <a:ext cx="2486046" cy="2486046"/>
            <a:chOff x="4439452" y="1358924"/>
            <a:chExt cx="2486046" cy="2486046"/>
          </a:xfrm>
        </p:grpSpPr>
        <p:pic>
          <p:nvPicPr>
            <p:cNvPr id="29" name="Picture 28"/>
            <p:cNvPicPr>
              <a:picLocks noChangeAspect="1"/>
            </p:cNvPicPr>
            <p:nvPr/>
          </p:nvPicPr>
          <p:blipFill>
            <a:blip r:embed="rId2" cstate="print">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rot="16200000">
              <a:off x="4439452" y="1358924"/>
              <a:ext cx="2486046" cy="2486046"/>
            </a:xfrm>
            <a:prstGeom prst="rect">
              <a:avLst/>
            </a:prstGeom>
            <a:effectLst/>
          </p:spPr>
        </p:pic>
        <p:sp>
          <p:nvSpPr>
            <p:cNvPr id="30" name="TextBox 29"/>
            <p:cNvSpPr txBox="1"/>
            <p:nvPr/>
          </p:nvSpPr>
          <p:spPr>
            <a:xfrm>
              <a:off x="5101793" y="2338624"/>
              <a:ext cx="1342099" cy="523220"/>
            </a:xfrm>
            <a:prstGeom prst="rect">
              <a:avLst/>
            </a:prstGeom>
            <a:noFill/>
          </p:spPr>
          <p:txBody>
            <a:bodyPr wrap="none" rtlCol="0">
              <a:spAutoFit/>
            </a:bodyPr>
            <a:lstStyle/>
            <a:p>
              <a:pPr algn="ctr"/>
              <a:r>
                <a:rPr lang="en-US" sz="1400" dirty="0" smtClean="0"/>
                <a:t>Customer </a:t>
              </a:r>
            </a:p>
            <a:p>
              <a:pPr algn="ctr"/>
              <a:r>
                <a:rPr lang="en-US" sz="1400" dirty="0" smtClean="0"/>
                <a:t>Communication</a:t>
              </a:r>
            </a:p>
          </p:txBody>
        </p:sp>
      </p:grpSp>
    </p:spTree>
    <p:extLst>
      <p:ext uri="{BB962C8B-B14F-4D97-AF65-F5344CB8AC3E}">
        <p14:creationId xmlns:p14="http://schemas.microsoft.com/office/powerpoint/2010/main" val="41119295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14013" t="14311" r="14605" b="4454"/>
          <a:stretch/>
        </p:blipFill>
        <p:spPr>
          <a:xfrm>
            <a:off x="2743200" y="133351"/>
            <a:ext cx="9270069" cy="5934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00547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3983" t="14100" r="15581" b="5086"/>
          <a:stretch/>
        </p:blipFill>
        <p:spPr>
          <a:xfrm>
            <a:off x="1104554" y="1"/>
            <a:ext cx="10182571" cy="6571608"/>
          </a:xfrm>
          <a:prstGeom prst="rect">
            <a:avLst/>
          </a:prstGeom>
        </p:spPr>
      </p:pic>
    </p:spTree>
    <p:extLst>
      <p:ext uri="{BB962C8B-B14F-4D97-AF65-F5344CB8AC3E}">
        <p14:creationId xmlns:p14="http://schemas.microsoft.com/office/powerpoint/2010/main" val="9699642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4575" t="15152" r="15581" b="4455"/>
          <a:stretch/>
        </p:blipFill>
        <p:spPr>
          <a:xfrm>
            <a:off x="1170189" y="334537"/>
            <a:ext cx="9880670" cy="6397316"/>
          </a:xfrm>
          <a:prstGeom prst="rect">
            <a:avLst/>
          </a:prstGeom>
        </p:spPr>
      </p:pic>
    </p:spTree>
    <p:extLst>
      <p:ext uri="{BB962C8B-B14F-4D97-AF65-F5344CB8AC3E}">
        <p14:creationId xmlns:p14="http://schemas.microsoft.com/office/powerpoint/2010/main" val="167749460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Model: Area Agency on Aging 1-B, Southfield, MI </a:t>
            </a:r>
            <a:br>
              <a:rPr lang="en-US" dirty="0"/>
            </a:br>
            <a:r>
              <a:rPr lang="en-US" sz="3600" dirty="0">
                <a:solidFill>
                  <a:schemeClr val="accent2"/>
                </a:solidFill>
              </a:rPr>
              <a:t>myride2</a:t>
            </a:r>
          </a:p>
        </p:txBody>
      </p:sp>
      <p:sp>
        <p:nvSpPr>
          <p:cNvPr id="4" name="Content Placeholder 1"/>
          <p:cNvSpPr>
            <a:spLocks noGrp="1"/>
          </p:cNvSpPr>
          <p:nvPr>
            <p:ph idx="1"/>
          </p:nvPr>
        </p:nvSpPr>
        <p:spPr/>
        <p:txBody>
          <a:bodyPr>
            <a:normAutofit/>
          </a:bodyPr>
          <a:lstStyle/>
          <a:p>
            <a:r>
              <a:rPr lang="en-US" dirty="0"/>
              <a:t>Toll-free </a:t>
            </a:r>
            <a:r>
              <a:rPr lang="en-US" dirty="0" smtClean="0"/>
              <a:t>multilingual phone </a:t>
            </a:r>
            <a:r>
              <a:rPr lang="en-US" dirty="0"/>
              <a:t>line - 855-myride2 </a:t>
            </a:r>
            <a:endParaRPr lang="en-US" dirty="0" smtClean="0"/>
          </a:p>
          <a:p>
            <a:r>
              <a:rPr lang="en-US" dirty="0" smtClean="0"/>
              <a:t>Live transfers to transit providers</a:t>
            </a:r>
          </a:p>
          <a:p>
            <a:r>
              <a:rPr lang="en-US" dirty="0" smtClean="0"/>
              <a:t>Rider </a:t>
            </a:r>
            <a:r>
              <a:rPr lang="en-US" dirty="0"/>
              <a:t>only has to give information one time</a:t>
            </a:r>
          </a:p>
          <a:p>
            <a:r>
              <a:rPr lang="en-US" dirty="0"/>
              <a:t>Interactive web site – can search for providers, request a ride, get </a:t>
            </a:r>
            <a:r>
              <a:rPr lang="en-US" dirty="0" smtClean="0"/>
              <a:t>information</a:t>
            </a:r>
            <a:endParaRPr lang="en-US" dirty="0"/>
          </a:p>
          <a:p>
            <a:r>
              <a:rPr lang="en-US" dirty="0"/>
              <a:t>Available in Oakland and Macomb </a:t>
            </a:r>
            <a:r>
              <a:rPr lang="en-US" dirty="0" smtClean="0"/>
              <a:t>counties</a:t>
            </a:r>
          </a:p>
          <a:p>
            <a:r>
              <a:rPr lang="en-US" dirty="0" smtClean="0"/>
              <a:t>Older Driver Safety information</a:t>
            </a:r>
          </a:p>
          <a:p>
            <a:endParaRPr lang="en-US" dirty="0"/>
          </a:p>
          <a:p>
            <a:endParaRPr lang="en-US" dirty="0" smtClean="0"/>
          </a:p>
          <a:p>
            <a:endParaRPr lang="en-US" dirty="0"/>
          </a:p>
          <a:p>
            <a:endParaRPr lang="en-US" dirty="0"/>
          </a:p>
        </p:txBody>
      </p:sp>
      <p:pic>
        <p:nvPicPr>
          <p:cNvPr id="5" name="Picture 4"/>
          <p:cNvPicPr>
            <a:picLocks noChangeAspect="1"/>
          </p:cNvPicPr>
          <p:nvPr/>
        </p:nvPicPr>
        <p:blipFill>
          <a:blip r:embed="rId2"/>
          <a:stretch>
            <a:fillRect/>
          </a:stretch>
        </p:blipFill>
        <p:spPr>
          <a:xfrm>
            <a:off x="9188865" y="1682941"/>
            <a:ext cx="2475191" cy="1646063"/>
          </a:xfrm>
          <a:prstGeom prst="rect">
            <a:avLst/>
          </a:prstGeom>
        </p:spPr>
      </p:pic>
      <p:pic>
        <p:nvPicPr>
          <p:cNvPr id="6" name="Picture 5"/>
          <p:cNvPicPr>
            <a:picLocks noChangeAspect="1"/>
          </p:cNvPicPr>
          <p:nvPr/>
        </p:nvPicPr>
        <p:blipFill>
          <a:blip r:embed="rId3"/>
          <a:stretch>
            <a:fillRect/>
          </a:stretch>
        </p:blipFill>
        <p:spPr>
          <a:xfrm>
            <a:off x="8274070" y="4269374"/>
            <a:ext cx="2286198" cy="1597290"/>
          </a:xfrm>
          <a:prstGeom prst="rect">
            <a:avLst/>
          </a:prstGeom>
        </p:spPr>
      </p:pic>
      <p:sp>
        <p:nvSpPr>
          <p:cNvPr id="7" name="TextBox 6"/>
          <p:cNvSpPr txBox="1"/>
          <p:nvPr/>
        </p:nvSpPr>
        <p:spPr>
          <a:xfrm>
            <a:off x="1239015" y="6214591"/>
            <a:ext cx="7792454" cy="646331"/>
          </a:xfrm>
          <a:prstGeom prst="rect">
            <a:avLst/>
          </a:prstGeom>
          <a:noFill/>
        </p:spPr>
        <p:txBody>
          <a:bodyPr wrap="none" rtlCol="0">
            <a:spAutoFit/>
          </a:bodyPr>
          <a:lstStyle/>
          <a:p>
            <a:r>
              <a:rPr lang="en-US" dirty="0" smtClean="0"/>
              <a:t>Source: </a:t>
            </a:r>
            <a:r>
              <a:rPr lang="en-US" dirty="0"/>
              <a:t>NADC Webinar Providing Person-Centered Transportation Information to </a:t>
            </a:r>
            <a:endParaRPr lang="en-US" dirty="0" smtClean="0"/>
          </a:p>
          <a:p>
            <a:r>
              <a:rPr lang="en-US" dirty="0" smtClean="0"/>
              <a:t>Older </a:t>
            </a:r>
            <a:r>
              <a:rPr lang="en-US" dirty="0"/>
              <a:t>Adults and People with </a:t>
            </a:r>
            <a:r>
              <a:rPr lang="en-US" dirty="0" smtClean="0"/>
              <a:t>Disabilities August </a:t>
            </a:r>
            <a:r>
              <a:rPr lang="en-US" dirty="0"/>
              <a:t>23, </a:t>
            </a:r>
            <a:r>
              <a:rPr lang="en-US" dirty="0" smtClean="0"/>
              <a:t>2017</a:t>
            </a:r>
            <a:endParaRPr lang="en-US" dirty="0"/>
          </a:p>
        </p:txBody>
      </p:sp>
    </p:spTree>
    <p:extLst>
      <p:ext uri="{BB962C8B-B14F-4D97-AF65-F5344CB8AC3E}">
        <p14:creationId xmlns:p14="http://schemas.microsoft.com/office/powerpoint/2010/main" val="294099880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Center: </a:t>
            </a:r>
            <a:endParaRPr lang="en-US" dirty="0"/>
          </a:p>
        </p:txBody>
      </p:sp>
      <p:pic>
        <p:nvPicPr>
          <p:cNvPr id="4" name="Content Placeholder 3"/>
          <p:cNvPicPr>
            <a:picLocks noGrp="1" noChangeAspect="1"/>
          </p:cNvPicPr>
          <p:nvPr>
            <p:ph idx="1"/>
          </p:nvPr>
        </p:nvPicPr>
        <p:blipFill>
          <a:blip r:embed="rId2"/>
          <a:stretch>
            <a:fillRect/>
          </a:stretch>
        </p:blipFill>
        <p:spPr>
          <a:xfrm>
            <a:off x="3155726" y="1600200"/>
            <a:ext cx="5880548" cy="4525963"/>
          </a:xfrm>
          <a:prstGeom prst="rect">
            <a:avLst/>
          </a:prstGeom>
        </p:spPr>
      </p:pic>
    </p:spTree>
    <p:extLst>
      <p:ext uri="{BB962C8B-B14F-4D97-AF65-F5344CB8AC3E}">
        <p14:creationId xmlns:p14="http://schemas.microsoft.com/office/powerpoint/2010/main" val="427309492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yride screen.jpg"/>
          <p:cNvPicPr>
            <a:picLocks noGrp="1" noChangeAspect="1"/>
          </p:cNvPicPr>
          <p:nvPr>
            <p:ph idx="1"/>
          </p:nvPr>
        </p:nvPicPr>
        <p:blipFill>
          <a:blip r:embed="rId2" cstate="print"/>
          <a:stretch>
            <a:fillRect/>
          </a:stretch>
        </p:blipFill>
        <p:spPr>
          <a:xfrm>
            <a:off x="2125071" y="115420"/>
            <a:ext cx="7750674" cy="5813006"/>
          </a:xfrm>
          <a:prstGeom prst="rect">
            <a:avLst/>
          </a:prstGeom>
        </p:spPr>
      </p:pic>
    </p:spTree>
    <p:extLst>
      <p:ext uri="{BB962C8B-B14F-4D97-AF65-F5344CB8AC3E}">
        <p14:creationId xmlns:p14="http://schemas.microsoft.com/office/powerpoint/2010/main" val="174778974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kcagency.com/wp-content/uploads/marketing_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572" y="120879"/>
            <a:ext cx="5057955" cy="231220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2183282" y="2135363"/>
            <a:ext cx="7408333" cy="41148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Articles in Agency Publications</a:t>
            </a:r>
          </a:p>
          <a:p>
            <a:pPr marL="0" indent="0" algn="ctr">
              <a:buFont typeface="Arial"/>
              <a:buNone/>
            </a:pPr>
            <a:endParaRPr lang="en-US" dirty="0" smtClean="0"/>
          </a:p>
          <a:p>
            <a:pPr marL="0" indent="0">
              <a:buFont typeface="Arial"/>
              <a:buNone/>
            </a:pPr>
            <a:r>
              <a:rPr lang="en-US" sz="2600" dirty="0" smtClean="0"/>
              <a:t>Sent info and rack cards to:</a:t>
            </a:r>
          </a:p>
          <a:p>
            <a:pPr lvl="1"/>
            <a:r>
              <a:rPr lang="en-US" sz="2600" dirty="0" smtClean="0"/>
              <a:t>Senior Centers</a:t>
            </a:r>
          </a:p>
          <a:p>
            <a:pPr lvl="1"/>
            <a:r>
              <a:rPr lang="en-US" sz="2600" dirty="0" smtClean="0"/>
              <a:t>Physician’s offices</a:t>
            </a:r>
          </a:p>
          <a:p>
            <a:pPr lvl="1"/>
            <a:r>
              <a:rPr lang="en-US" sz="2600" dirty="0" smtClean="0"/>
              <a:t>Hospitals</a:t>
            </a:r>
          </a:p>
          <a:p>
            <a:pPr lvl="1"/>
            <a:r>
              <a:rPr lang="en-US" sz="2600" dirty="0" smtClean="0"/>
              <a:t>Other Human Service Organizations – Centers for Independent Living, Jewish Family Service</a:t>
            </a:r>
          </a:p>
          <a:p>
            <a:pPr lvl="1"/>
            <a:r>
              <a:rPr lang="en-US" sz="2600" dirty="0" smtClean="0"/>
              <a:t>Libraries </a:t>
            </a:r>
            <a:endParaRPr lang="en-US" sz="2600" dirty="0"/>
          </a:p>
        </p:txBody>
      </p:sp>
    </p:spTree>
    <p:extLst>
      <p:ext uri="{BB962C8B-B14F-4D97-AF65-F5344CB8AC3E}">
        <p14:creationId xmlns:p14="http://schemas.microsoft.com/office/powerpoint/2010/main" val="64040832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4343" y="168215"/>
            <a:ext cx="7162800" cy="5410200"/>
          </a:xfrm>
          <a:prstGeom prst="rect">
            <a:avLst/>
          </a:prstGeom>
          <a:noFill/>
        </p:spPr>
        <p:txBody>
          <a:bodyPr wrap="square" rtlCol="0">
            <a:noAutofit/>
          </a:bodyPr>
          <a:lstStyle/>
          <a:p>
            <a:pPr algn="ctr"/>
            <a:r>
              <a:rPr lang="en-US" sz="4800" dirty="0" smtClean="0">
                <a:latin typeface="Aharoni" pitchFamily="2" charset="-79"/>
                <a:cs typeface="Aharoni" pitchFamily="2" charset="-79"/>
              </a:rPr>
              <a:t>Network</a:t>
            </a:r>
          </a:p>
          <a:p>
            <a:pPr algn="ctr"/>
            <a:r>
              <a:rPr lang="en-US" sz="6600" dirty="0" smtClean="0">
                <a:latin typeface="Aharoni" pitchFamily="2" charset="-79"/>
                <a:cs typeface="Aharoni" pitchFamily="2" charset="-79"/>
              </a:rPr>
              <a:t>Network</a:t>
            </a:r>
          </a:p>
          <a:p>
            <a:pPr algn="ctr"/>
            <a:r>
              <a:rPr lang="en-US" sz="8000" dirty="0" smtClean="0">
                <a:latin typeface="Aharoni" pitchFamily="2" charset="-79"/>
                <a:cs typeface="Aharoni" pitchFamily="2" charset="-79"/>
              </a:rPr>
              <a:t>Network</a:t>
            </a:r>
            <a:endParaRPr lang="en-US" sz="8000" dirty="0">
              <a:latin typeface="Aharoni" pitchFamily="2" charset="-79"/>
              <a:cs typeface="Aharoni" pitchFamily="2" charset="-79"/>
            </a:endParaRPr>
          </a:p>
        </p:txBody>
      </p:sp>
      <p:pic>
        <p:nvPicPr>
          <p:cNvPr id="5" name="Picture 2" descr="Related image"/>
          <p:cNvPicPr>
            <a:picLocks noChangeAspect="1" noChangeArrowheads="1"/>
          </p:cNvPicPr>
          <p:nvPr/>
        </p:nvPicPr>
        <p:blipFill>
          <a:blip r:embed="rId2" cstate="print"/>
          <a:srcRect/>
          <a:stretch>
            <a:fillRect/>
          </a:stretch>
        </p:blipFill>
        <p:spPr bwMode="auto">
          <a:xfrm>
            <a:off x="4212566" y="3274084"/>
            <a:ext cx="3352800" cy="2511365"/>
          </a:xfrm>
          <a:prstGeom prst="rect">
            <a:avLst/>
          </a:prstGeom>
          <a:noFill/>
        </p:spPr>
      </p:pic>
      <p:sp>
        <p:nvSpPr>
          <p:cNvPr id="6" name="Slide Number Placeholder 2"/>
          <p:cNvSpPr txBox="1">
            <a:spLocks/>
          </p:cNvSpPr>
          <p:nvPr/>
        </p:nvSpPr>
        <p:spPr>
          <a:xfrm>
            <a:off x="3991088" y="6250163"/>
            <a:ext cx="11618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447E44-FB48-43B2-9F2D-98F2348B14CF}" type="slidenum">
              <a:rPr lang="en-US" smtClean="0"/>
              <a:pPr/>
              <a:t>117</a:t>
            </a:fld>
            <a:endParaRPr lang="en-US" dirty="0"/>
          </a:p>
        </p:txBody>
      </p:sp>
    </p:spTree>
    <p:extLst>
      <p:ext uri="{BB962C8B-B14F-4D97-AF65-F5344CB8AC3E}">
        <p14:creationId xmlns:p14="http://schemas.microsoft.com/office/powerpoint/2010/main" val="355982192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a:t>"Summarize routing and service policy improvement techniques that minimize transfers and wait times"</a:t>
            </a:r>
            <a:br>
              <a:rPr lang="en-US" sz="3200" dirty="0"/>
            </a:br>
            <a:endParaRPr lang="en-US" sz="3200" dirty="0"/>
          </a:p>
        </p:txBody>
      </p:sp>
      <p:sp>
        <p:nvSpPr>
          <p:cNvPr id="3" name="Subtitle 2"/>
          <p:cNvSpPr>
            <a:spLocks noGrp="1"/>
          </p:cNvSpPr>
          <p:nvPr>
            <p:ph type="subTitle" idx="1"/>
          </p:nvPr>
        </p:nvSpPr>
        <p:spPr/>
        <p:txBody>
          <a:bodyPr/>
          <a:lstStyle/>
          <a:p>
            <a:r>
              <a:rPr lang="en-US" dirty="0" smtClean="0"/>
              <a:t>Flex Service / Route Deviation</a:t>
            </a:r>
            <a:endParaRPr lang="en-US" dirty="0"/>
          </a:p>
        </p:txBody>
      </p:sp>
    </p:spTree>
    <p:extLst>
      <p:ext uri="{BB962C8B-B14F-4D97-AF65-F5344CB8AC3E}">
        <p14:creationId xmlns:p14="http://schemas.microsoft.com/office/powerpoint/2010/main" val="226389012"/>
      </p:ext>
    </p:extLst>
  </p:cSld>
  <p:clrMapOvr>
    <a:masterClrMapping/>
  </p:clrMapOvr>
  <p:transition spd="slow">
    <p:cover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Operational Approach</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Improve Service Accessibility</a:t>
            </a:r>
          </a:p>
          <a:p>
            <a:r>
              <a:rPr lang="en-US" dirty="0" smtClean="0"/>
              <a:t>Direct Routing vs. Multi-Loading Balance</a:t>
            </a:r>
          </a:p>
          <a:p>
            <a:r>
              <a:rPr lang="en-US" dirty="0" smtClean="0"/>
              <a:t>Frequency vs. Service Area</a:t>
            </a:r>
          </a:p>
          <a:p>
            <a:r>
              <a:rPr lang="en-US" dirty="0" smtClean="0"/>
              <a:t>Transfer Facilities Design</a:t>
            </a:r>
          </a:p>
          <a:p>
            <a:r>
              <a:rPr lang="en-US" dirty="0" smtClean="0"/>
              <a:t>Computer Assisted Dispatch / Automatic Vehicle Location (CAD/AVL)</a:t>
            </a:r>
          </a:p>
          <a:p>
            <a:r>
              <a:rPr lang="en-US" dirty="0" smtClean="0"/>
              <a:t>Mobile Data Terminals (MDT)</a:t>
            </a:r>
          </a:p>
          <a:p>
            <a:r>
              <a:rPr lang="en-US" dirty="0" smtClean="0"/>
              <a:t>Scheduling Software</a:t>
            </a:r>
          </a:p>
          <a:p>
            <a:r>
              <a:rPr lang="en-US" dirty="0" smtClean="0"/>
              <a:t>Etc.</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7859304" y="627529"/>
            <a:ext cx="3640538" cy="2434291"/>
          </a:xfrm>
          <a:prstGeom prst="rect">
            <a:avLst/>
          </a:prstGeom>
        </p:spPr>
      </p:pic>
    </p:spTree>
    <p:extLst>
      <p:ext uri="{BB962C8B-B14F-4D97-AF65-F5344CB8AC3E}">
        <p14:creationId xmlns:p14="http://schemas.microsoft.com/office/powerpoint/2010/main" val="1140846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Approach</a:t>
            </a:r>
            <a:endParaRPr lang="en-US" dirty="0"/>
          </a:p>
        </p:txBody>
      </p:sp>
      <p:graphicFrame>
        <p:nvGraphicFramePr>
          <p:cNvPr id="4" name="Diagram 3"/>
          <p:cNvGraphicFramePr/>
          <p:nvPr>
            <p:extLst>
              <p:ext uri="{D42A27DB-BD31-4B8C-83A1-F6EECF244321}">
                <p14:modId xmlns:p14="http://schemas.microsoft.com/office/powerpoint/2010/main" val="1070320237"/>
              </p:ext>
            </p:extLst>
          </p:nvPr>
        </p:nvGraphicFramePr>
        <p:xfrm>
          <a:off x="927818" y="76279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4436" y="1500356"/>
            <a:ext cx="2619375" cy="1743075"/>
          </a:xfrm>
          <a:prstGeom prst="rect">
            <a:avLst/>
          </a:prstGeom>
        </p:spPr>
      </p:pic>
      <p:sp>
        <p:nvSpPr>
          <p:cNvPr id="5" name="TextBox 4"/>
          <p:cNvSpPr txBox="1"/>
          <p:nvPr/>
        </p:nvSpPr>
        <p:spPr>
          <a:xfrm>
            <a:off x="9911271" y="3134032"/>
            <a:ext cx="1165704" cy="400110"/>
          </a:xfrm>
          <a:prstGeom prst="rect">
            <a:avLst/>
          </a:prstGeom>
          <a:noFill/>
        </p:spPr>
        <p:txBody>
          <a:bodyPr wrap="none" rtlCol="0">
            <a:spAutoFit/>
          </a:bodyPr>
          <a:lstStyle/>
          <a:p>
            <a:r>
              <a:rPr lang="en-US" sz="2000" dirty="0" smtClean="0">
                <a:solidFill>
                  <a:srgbClr val="FF0000"/>
                </a:solidFill>
                <a:latin typeface="Comic Sans MS" panose="030F0702030302020204" pitchFamily="66" charset="0"/>
              </a:rPr>
              <a:t>Findings</a:t>
            </a:r>
            <a:endParaRPr lang="en-US" sz="2000" dirty="0">
              <a:solidFill>
                <a:srgbClr val="FF0000"/>
              </a:solidFill>
              <a:latin typeface="Comic Sans MS" panose="030F0702030302020204" pitchFamily="66" charset="0"/>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2959" y="4091245"/>
            <a:ext cx="1713094" cy="1370971"/>
          </a:xfrm>
          <a:prstGeom prst="rect">
            <a:avLst/>
          </a:prstGeom>
        </p:spPr>
      </p:pic>
    </p:spTree>
    <p:extLst>
      <p:ext uri="{BB962C8B-B14F-4D97-AF65-F5344CB8AC3E}">
        <p14:creationId xmlns:p14="http://schemas.microsoft.com/office/powerpoint/2010/main" val="337778592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600" dirty="0" smtClean="0"/>
              <a:t>“Examine </a:t>
            </a:r>
            <a:r>
              <a:rPr lang="en-US" sz="3600" dirty="0"/>
              <a:t>the use and impact of private providers or transportation network </a:t>
            </a:r>
            <a:r>
              <a:rPr lang="en-US" sz="3600" dirty="0" smtClean="0"/>
              <a:t>companies”</a:t>
            </a:r>
            <a:endParaRPr lang="en-US" sz="3600" dirty="0"/>
          </a:p>
        </p:txBody>
      </p:sp>
      <p:sp>
        <p:nvSpPr>
          <p:cNvPr id="3" name="Subtitle 2"/>
          <p:cNvSpPr>
            <a:spLocks noGrp="1"/>
          </p:cNvSpPr>
          <p:nvPr>
            <p:ph type="subTitle" idx="1"/>
          </p:nvPr>
        </p:nvSpPr>
        <p:spPr/>
        <p:txBody>
          <a:bodyPr/>
          <a:lstStyle/>
          <a:p>
            <a:r>
              <a:rPr lang="en-US" dirty="0" smtClean="0"/>
              <a:t>Contracting / Direct Agreements / Coordination of Customers</a:t>
            </a:r>
            <a:endParaRPr lang="en-US" dirty="0"/>
          </a:p>
        </p:txBody>
      </p:sp>
    </p:spTree>
    <p:extLst>
      <p:ext uri="{BB962C8B-B14F-4D97-AF65-F5344CB8AC3E}">
        <p14:creationId xmlns:p14="http://schemas.microsoft.com/office/powerpoint/2010/main" val="1256318394"/>
      </p:ext>
    </p:extLst>
  </p:cSld>
  <p:clrMapOvr>
    <a:masterClrMapping/>
  </p:clrMapOvr>
  <p:transition spd="slow">
    <p:cover dir="rd"/>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TNC Partnerships</a:t>
            </a:r>
            <a:endParaRPr lang="en-US" dirty="0"/>
          </a:p>
        </p:txBody>
      </p:sp>
      <p:pic>
        <p:nvPicPr>
          <p:cNvPr id="4" name="Content Placeholder 3"/>
          <p:cNvPicPr>
            <a:picLocks noGrp="1" noChangeAspect="1"/>
          </p:cNvPicPr>
          <p:nvPr>
            <p:ph idx="1"/>
          </p:nvPr>
        </p:nvPicPr>
        <p:blipFill rotWithShape="1">
          <a:blip r:embed="rId2"/>
          <a:srcRect l="18866" t="21887" r="42306" b="6349"/>
          <a:stretch/>
        </p:blipFill>
        <p:spPr>
          <a:xfrm>
            <a:off x="5619750" y="94585"/>
            <a:ext cx="6505575" cy="6763415"/>
          </a:xfrm>
          <a:prstGeom prst="rect">
            <a:avLst/>
          </a:prstGeom>
        </p:spPr>
      </p:pic>
    </p:spTree>
    <p:extLst>
      <p:ext uri="{BB962C8B-B14F-4D97-AF65-F5344CB8AC3E}">
        <p14:creationId xmlns:p14="http://schemas.microsoft.com/office/powerpoint/2010/main" val="285966887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64424" cy="1325563"/>
          </a:xfrm>
        </p:spPr>
        <p:txBody>
          <a:bodyPr/>
          <a:lstStyle/>
          <a:p>
            <a:r>
              <a:rPr lang="en-US" dirty="0"/>
              <a:t>Uber/LYFT Initiatives</a:t>
            </a:r>
          </a:p>
        </p:txBody>
      </p:sp>
      <p:sp>
        <p:nvSpPr>
          <p:cNvPr id="3" name="Text Placeholder 2"/>
          <p:cNvSpPr>
            <a:spLocks noGrp="1"/>
          </p:cNvSpPr>
          <p:nvPr>
            <p:ph type="body" idx="1"/>
          </p:nvPr>
        </p:nvSpPr>
        <p:spPr/>
        <p:txBody>
          <a:bodyPr/>
          <a:lstStyle/>
          <a:p>
            <a:r>
              <a:rPr lang="en-US" dirty="0"/>
              <a:t>UberASSIST / uberWAV</a:t>
            </a:r>
          </a:p>
          <a:p>
            <a:endParaRPr lang="en-US" dirty="0"/>
          </a:p>
        </p:txBody>
      </p:sp>
      <p:sp>
        <p:nvSpPr>
          <p:cNvPr id="4" name="Content Placeholder 3"/>
          <p:cNvSpPr>
            <a:spLocks noGrp="1"/>
          </p:cNvSpPr>
          <p:nvPr>
            <p:ph sz="half" idx="2"/>
          </p:nvPr>
        </p:nvSpPr>
        <p:spPr/>
        <p:txBody>
          <a:bodyPr>
            <a:normAutofit fontScale="55000" lnSpcReduction="20000"/>
          </a:bodyPr>
          <a:lstStyle/>
          <a:p>
            <a:pPr marL="0" indent="0">
              <a:buNone/>
            </a:pPr>
            <a:r>
              <a:rPr lang="en-US" dirty="0"/>
              <a:t>For seniors who need extra assistance, Uber offers </a:t>
            </a:r>
            <a:r>
              <a:rPr lang="en-US" dirty="0">
                <a:hlinkClick r:id="rId2"/>
              </a:rPr>
              <a:t>uberASSIST</a:t>
            </a:r>
            <a:r>
              <a:rPr lang="en-US" dirty="0"/>
              <a:t>. This service uses drivers who are trained to help riders get into and out of the vehicle and can accommodate folding wheelchairs, walkers and scooters. Uber also offers uberWAV with wheelchair-accessible vehicles, though </a:t>
            </a:r>
            <a:r>
              <a:rPr lang="en-US" dirty="0">
                <a:hlinkClick r:id="rId3"/>
              </a:rPr>
              <a:t>availability appears to be limited</a:t>
            </a:r>
            <a:r>
              <a:rPr lang="en-US" dirty="0"/>
              <a:t>.</a:t>
            </a:r>
          </a:p>
          <a:p>
            <a:pPr marL="0" indent="0">
              <a:buNone/>
            </a:pPr>
            <a:r>
              <a:rPr lang="en-US" dirty="0"/>
              <a:t>Given that seniors with limited transportation options might need to use ride-hailing often, Uber has been working </a:t>
            </a:r>
            <a:r>
              <a:rPr lang="en-US" dirty="0">
                <a:hlinkClick r:id="rId4"/>
              </a:rPr>
              <a:t>to develop partnerships</a:t>
            </a:r>
            <a:r>
              <a:rPr lang="en-US" dirty="0"/>
              <a:t> with local senior advocates, organizations, and municipalities around the country with the goal of increasing affordability. In many cities, programs are being tested in which seniors can get discounted — or even free — rides due to city support</a:t>
            </a:r>
          </a:p>
          <a:p>
            <a:endParaRPr lang="en-US" dirty="0"/>
          </a:p>
        </p:txBody>
      </p:sp>
      <p:sp>
        <p:nvSpPr>
          <p:cNvPr id="5" name="Text Placeholder 4"/>
          <p:cNvSpPr>
            <a:spLocks noGrp="1"/>
          </p:cNvSpPr>
          <p:nvPr>
            <p:ph type="body" sz="quarter" idx="3"/>
          </p:nvPr>
        </p:nvSpPr>
        <p:spPr/>
        <p:txBody>
          <a:bodyPr/>
          <a:lstStyle/>
          <a:p>
            <a:r>
              <a:rPr lang="en-US" dirty="0" smtClean="0"/>
              <a:t>LYFT / Great Calls / Jitterbug</a:t>
            </a:r>
            <a:endParaRPr lang="en-US" dirty="0"/>
          </a:p>
        </p:txBody>
      </p:sp>
      <p:sp>
        <p:nvSpPr>
          <p:cNvPr id="6" name="Content Placeholder 5"/>
          <p:cNvSpPr>
            <a:spLocks noGrp="1"/>
          </p:cNvSpPr>
          <p:nvPr>
            <p:ph sz="quarter" idx="4"/>
          </p:nvPr>
        </p:nvSpPr>
        <p:spPr/>
        <p:txBody>
          <a:bodyPr>
            <a:normAutofit fontScale="70000" lnSpcReduction="20000"/>
          </a:bodyPr>
          <a:lstStyle/>
          <a:p>
            <a:pPr marL="0" indent="0">
              <a:buNone/>
            </a:pPr>
            <a:r>
              <a:rPr lang="en-US" dirty="0"/>
              <a:t>Lyft, meanwhile, has been partnering with senior housing operators like </a:t>
            </a:r>
            <a:r>
              <a:rPr lang="en-US" dirty="0">
                <a:hlinkClick r:id="rId5"/>
              </a:rPr>
              <a:t>Sunshine Retirement Living</a:t>
            </a:r>
            <a:r>
              <a:rPr lang="en-US" dirty="0"/>
              <a:t> and </a:t>
            </a:r>
            <a:r>
              <a:rPr lang="en-US" dirty="0">
                <a:hlinkClick r:id="rId6"/>
              </a:rPr>
              <a:t>Brookdale Senior Living</a:t>
            </a:r>
            <a:r>
              <a:rPr lang="en-US" dirty="0"/>
              <a:t> to offer ride-hailing services that don’t require a smartphone or credit card information. Residents in these communities can request transportation to non-emergency medical appointments or other destinations. The charges are added to residents’ monthly bills. Lyft also is testing a service that lets seniors request a ride </a:t>
            </a:r>
            <a:r>
              <a:rPr lang="en-US" dirty="0">
                <a:hlinkClick r:id="rId7"/>
              </a:rPr>
              <a:t>through their Jitterbug cell phones</a:t>
            </a:r>
            <a:r>
              <a:rPr lang="en-US" dirty="0"/>
              <a:t>.</a:t>
            </a:r>
          </a:p>
          <a:p>
            <a:endParaRPr lang="en-US" dirty="0"/>
          </a:p>
        </p:txBody>
      </p:sp>
      <p:pic>
        <p:nvPicPr>
          <p:cNvPr id="7" name="Picture 6"/>
          <p:cNvPicPr>
            <a:picLocks noChangeAspect="1"/>
          </p:cNvPicPr>
          <p:nvPr/>
        </p:nvPicPr>
        <p:blipFill>
          <a:blip r:embed="rId8"/>
          <a:stretch>
            <a:fillRect/>
          </a:stretch>
        </p:blipFill>
        <p:spPr>
          <a:xfrm>
            <a:off x="4133009" y="640509"/>
            <a:ext cx="1864566" cy="1864566"/>
          </a:xfrm>
          <a:prstGeom prst="rect">
            <a:avLst/>
          </a:prstGeom>
        </p:spPr>
      </p:pic>
      <p:pic>
        <p:nvPicPr>
          <p:cNvPr id="8" name="Picture 7"/>
          <p:cNvPicPr>
            <a:picLocks noChangeAspect="1"/>
          </p:cNvPicPr>
          <p:nvPr/>
        </p:nvPicPr>
        <p:blipFill rotWithShape="1">
          <a:blip r:embed="rId9"/>
          <a:srcRect l="4951" t="16022" r="5230" b="5774"/>
          <a:stretch/>
        </p:blipFill>
        <p:spPr>
          <a:xfrm>
            <a:off x="6764150" y="297363"/>
            <a:ext cx="3666565" cy="1795756"/>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72246" y="394268"/>
            <a:ext cx="1566284" cy="1749878"/>
          </a:xfrm>
          <a:prstGeom prst="rect">
            <a:avLst/>
          </a:prstGeom>
        </p:spPr>
      </p:pic>
    </p:spTree>
    <p:extLst>
      <p:ext uri="{BB962C8B-B14F-4D97-AF65-F5344CB8AC3E}">
        <p14:creationId xmlns:p14="http://schemas.microsoft.com/office/powerpoint/2010/main" val="345063591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65" y="552378"/>
            <a:ext cx="10972800" cy="1143000"/>
          </a:xfrm>
        </p:spPr>
        <p:txBody>
          <a:bodyPr>
            <a:normAutofit fontScale="90000"/>
          </a:bodyPr>
          <a:lstStyle/>
          <a:p>
            <a:r>
              <a:rPr lang="en-US" dirty="0" smtClean="0"/>
              <a:t>Explore TNC </a:t>
            </a:r>
            <a:r>
              <a:rPr lang="en-US" dirty="0"/>
              <a:t>Solutions:  </a:t>
            </a:r>
            <a:r>
              <a:rPr lang="en-US" sz="2200" dirty="0">
                <a:hlinkClick r:id="rId2"/>
              </a:rPr>
              <a:t>https://</a:t>
            </a:r>
            <a:r>
              <a:rPr lang="en-US" sz="2200" dirty="0" smtClean="0">
                <a:hlinkClick r:id="rId2"/>
              </a:rPr>
              <a:t>www.cnbc.com/2017/08/04/lyft-is-driving-patients-to-see-their-doctors-and-saving-insurers-big-money.html</a:t>
            </a:r>
            <a:r>
              <a:rPr lang="en-US" dirty="0" smtClean="0"/>
              <a:t/>
            </a:r>
            <a:br>
              <a:rPr lang="en-US" dirty="0" smtClean="0"/>
            </a:br>
            <a:endParaRPr lang="en-US" dirty="0"/>
          </a:p>
        </p:txBody>
      </p:sp>
      <p:pic>
        <p:nvPicPr>
          <p:cNvPr id="4" name="Content Placeholder 3"/>
          <p:cNvPicPr>
            <a:picLocks noGrp="1" noChangeAspect="1"/>
          </p:cNvPicPr>
          <p:nvPr>
            <p:ph idx="1"/>
          </p:nvPr>
        </p:nvPicPr>
        <p:blipFill rotWithShape="1">
          <a:blip r:embed="rId3"/>
          <a:srcRect l="11761" t="15153" r="14585" b="5558"/>
          <a:stretch/>
        </p:blipFill>
        <p:spPr>
          <a:xfrm>
            <a:off x="3148642" y="1381965"/>
            <a:ext cx="9043358" cy="5476035"/>
          </a:xfrm>
          <a:prstGeom prst="rect">
            <a:avLst/>
          </a:prstGeom>
        </p:spPr>
      </p:pic>
    </p:spTree>
    <p:extLst>
      <p:ext uri="{BB962C8B-B14F-4D97-AF65-F5344CB8AC3E}">
        <p14:creationId xmlns:p14="http://schemas.microsoft.com/office/powerpoint/2010/main" val="341342300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Mobility On Demand: FTA Sandbox Grants</a:t>
            </a:r>
            <a:endParaRPr lang="en-US" dirty="0"/>
          </a:p>
        </p:txBody>
      </p:sp>
      <p:sp>
        <p:nvSpPr>
          <p:cNvPr id="3" name="Content Placeholder 2"/>
          <p:cNvSpPr>
            <a:spLocks noGrp="1"/>
          </p:cNvSpPr>
          <p:nvPr>
            <p:ph sz="half" idx="1"/>
          </p:nvPr>
        </p:nvSpPr>
        <p:spPr>
          <a:xfrm>
            <a:off x="609601" y="1667435"/>
            <a:ext cx="5244084" cy="4072591"/>
          </a:xfrm>
        </p:spPr>
        <p:txBody>
          <a:bodyPr>
            <a:normAutofit fontScale="70000" lnSpcReduction="20000"/>
          </a:bodyPr>
          <a:lstStyle/>
          <a:p>
            <a:pPr marL="0" indent="0">
              <a:buNone/>
            </a:pPr>
            <a:r>
              <a:rPr lang="en-US" dirty="0"/>
              <a:t>PSTA, Pinellas County - The Pinellas Suncoast Transit Authority will receive funding for the Paratransit Mobility on Demand Demonstration, a set of partnerships with a taxi company, a paratransit service and a car-sharing company to develop a model to provide more cost-effective on-demand door-to-door paratransit service. The project will feature a central dispatch software that provides users with a selection of transportation service providers based on an estimated time of pickup, available payment types, and physical limitations</a:t>
            </a:r>
          </a:p>
        </p:txBody>
      </p:sp>
      <p:pic>
        <p:nvPicPr>
          <p:cNvPr id="5" name="Content Placeholder 4"/>
          <p:cNvPicPr>
            <a:picLocks noGrp="1" noChangeAspect="1"/>
          </p:cNvPicPr>
          <p:nvPr>
            <p:ph sz="half" idx="2"/>
          </p:nvPr>
        </p:nvPicPr>
        <p:blipFill rotWithShape="1">
          <a:blip r:embed="rId2"/>
          <a:srcRect l="18988" t="21179" r="40544" b="7242"/>
          <a:stretch/>
        </p:blipFill>
        <p:spPr>
          <a:xfrm>
            <a:off x="6562165" y="1409700"/>
            <a:ext cx="4724400" cy="470053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6352" y="162978"/>
            <a:ext cx="1989897" cy="1348557"/>
          </a:xfrm>
          <a:prstGeom prst="rect">
            <a:avLst/>
          </a:prstGeom>
        </p:spPr>
      </p:pic>
    </p:spTree>
    <p:extLst>
      <p:ext uri="{BB962C8B-B14F-4D97-AF65-F5344CB8AC3E}">
        <p14:creationId xmlns:p14="http://schemas.microsoft.com/office/powerpoint/2010/main" val="261718274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smtClean="0"/>
              <a:t>“Recommend </a:t>
            </a:r>
            <a:r>
              <a:rPr lang="en-US" sz="4000" dirty="0"/>
              <a:t>methods to incentivize transportation </a:t>
            </a:r>
            <a:r>
              <a:rPr lang="en-US" sz="4000" dirty="0" smtClean="0"/>
              <a:t>providers”</a:t>
            </a:r>
            <a:r>
              <a:rPr lang="en-US" sz="4000" dirty="0"/>
              <a:t/>
            </a:r>
            <a:br>
              <a:rPr lang="en-US" sz="4000" dirty="0"/>
            </a:br>
            <a:endParaRPr lang="en-US" sz="4000" dirty="0"/>
          </a:p>
        </p:txBody>
      </p:sp>
      <p:sp>
        <p:nvSpPr>
          <p:cNvPr id="3" name="Subtitle 2"/>
          <p:cNvSpPr>
            <a:spLocks noGrp="1"/>
          </p:cNvSpPr>
          <p:nvPr>
            <p:ph type="subTitle" idx="1"/>
          </p:nvPr>
        </p:nvSpPr>
        <p:spPr/>
        <p:txBody>
          <a:bodyPr/>
          <a:lstStyle/>
          <a:p>
            <a:r>
              <a:rPr lang="en-US" dirty="0" smtClean="0"/>
              <a:t>Performance Incentives</a:t>
            </a:r>
            <a:endParaRPr lang="en-US" dirty="0"/>
          </a:p>
        </p:txBody>
      </p:sp>
    </p:spTree>
    <p:extLst>
      <p:ext uri="{BB962C8B-B14F-4D97-AF65-F5344CB8AC3E}">
        <p14:creationId xmlns:p14="http://schemas.microsoft.com/office/powerpoint/2010/main" val="1251072038"/>
      </p:ext>
    </p:extLst>
  </p:cSld>
  <p:clrMapOvr>
    <a:masterClrMapping/>
  </p:clrMapOvr>
  <p:transition spd="slow">
    <p:pull dir="ld"/>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Performance </a:t>
            </a:r>
            <a:r>
              <a:rPr lang="en-US" dirty="0" smtClean="0"/>
              <a:t>Indicators</a:t>
            </a:r>
            <a:r>
              <a:rPr lang="en-US" dirty="0" smtClean="0"/>
              <a:t> </a:t>
            </a:r>
            <a:r>
              <a:rPr lang="en-US" dirty="0" smtClean="0"/>
              <a:t>(KPIs)</a:t>
            </a:r>
            <a:endParaRPr lang="en-US" dirty="0"/>
          </a:p>
        </p:txBody>
      </p:sp>
      <p:pic>
        <p:nvPicPr>
          <p:cNvPr id="6" name="Content Placeholder 5"/>
          <p:cNvPicPr>
            <a:picLocks noGrp="1" noChangeAspect="1"/>
          </p:cNvPicPr>
          <p:nvPr>
            <p:ph sz="half" idx="1"/>
          </p:nvPr>
        </p:nvPicPr>
        <p:blipFill rotWithShape="1">
          <a:blip r:embed="rId2"/>
          <a:srcRect l="10289" t="15592" r="17069" b="6001"/>
          <a:stretch/>
        </p:blipFill>
        <p:spPr>
          <a:xfrm>
            <a:off x="1147096" y="1714499"/>
            <a:ext cx="6254377" cy="3797301"/>
          </a:xfrm>
          <a:prstGeom prst="rect">
            <a:avLst/>
          </a:prstGeom>
          <a:ln>
            <a:noFill/>
          </a:ln>
          <a:effectLst>
            <a:outerShdw blurRad="292100" dist="139700" dir="2700000" algn="tl" rotWithShape="0">
              <a:srgbClr val="333333">
                <a:alpha val="65000"/>
              </a:srgbClr>
            </a:outerShdw>
          </a:effectLst>
        </p:spPr>
      </p:pic>
      <p:pic>
        <p:nvPicPr>
          <p:cNvPr id="5" name="Content Placeholder 4"/>
          <p:cNvPicPr>
            <a:picLocks noGrp="1" noChangeAspect="1"/>
          </p:cNvPicPr>
          <p:nvPr>
            <p:ph sz="half" idx="2"/>
          </p:nvPr>
        </p:nvPicPr>
        <p:blipFill rotWithShape="1">
          <a:blip r:embed="rId3"/>
          <a:srcRect l="35377" t="13864" r="33963" b="16116"/>
          <a:stretch/>
        </p:blipFill>
        <p:spPr>
          <a:xfrm rot="473798">
            <a:off x="8089899" y="1417638"/>
            <a:ext cx="3665320" cy="4708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5498101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smtClean="0">
                <a:effectLst/>
              </a:rPr>
              <a:t>“Examine </a:t>
            </a:r>
            <a:r>
              <a:rPr lang="en-US" sz="3200" dirty="0">
                <a:effectLst/>
              </a:rPr>
              <a:t>methods of delivery for informing users with intellectual and developmental disabilities on the access of transportation services in the state of </a:t>
            </a:r>
            <a:r>
              <a:rPr lang="en-US" sz="3200" dirty="0" smtClean="0">
                <a:effectLst/>
              </a:rPr>
              <a:t>Florida” </a:t>
            </a:r>
            <a:endParaRPr lang="en-US" sz="3200" dirty="0"/>
          </a:p>
        </p:txBody>
      </p:sp>
      <p:sp>
        <p:nvSpPr>
          <p:cNvPr id="3" name="Subtitle 2"/>
          <p:cNvSpPr>
            <a:spLocks noGrp="1"/>
          </p:cNvSpPr>
          <p:nvPr>
            <p:ph type="subTitle" idx="1"/>
          </p:nvPr>
        </p:nvSpPr>
        <p:spPr/>
        <p:txBody>
          <a:bodyPr/>
          <a:lstStyle/>
          <a:p>
            <a:r>
              <a:rPr lang="en-US" dirty="0" smtClean="0"/>
              <a:t>Marketing, Public Relations, User Clubs, Health and Social Service Networks, Call Centers</a:t>
            </a:r>
            <a:endParaRPr lang="en-US" dirty="0"/>
          </a:p>
        </p:txBody>
      </p:sp>
    </p:spTree>
    <p:extLst>
      <p:ext uri="{BB962C8B-B14F-4D97-AF65-F5344CB8AC3E}">
        <p14:creationId xmlns:p14="http://schemas.microsoft.com/office/powerpoint/2010/main" val="1607768657"/>
      </p:ext>
    </p:extLst>
  </p:cSld>
  <p:clrMapOvr>
    <a:masterClrMapping/>
  </p:clrMapOvr>
  <p:transition spd="med">
    <p:pull dir="u"/>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600" b="0" dirty="0"/>
              <a:t>Finding travel information can be daunting for </a:t>
            </a:r>
            <a:r>
              <a:rPr lang="en-US" sz="1600" b="0" dirty="0" smtClean="0"/>
              <a:t>specialized transportation </a:t>
            </a:r>
            <a:r>
              <a:rPr lang="en-US" sz="1600" b="0" dirty="0"/>
              <a:t>customers. In response, a number of </a:t>
            </a:r>
            <a:r>
              <a:rPr lang="en-US" sz="1600" b="0" dirty="0" smtClean="0"/>
              <a:t>states, regions</a:t>
            </a:r>
            <a:r>
              <a:rPr lang="en-US" sz="1600" b="0" dirty="0"/>
              <a:t>, </a:t>
            </a:r>
            <a:r>
              <a:rPr lang="en-US" sz="1600" b="0" dirty="0" smtClean="0"/>
              <a:t>and counties </a:t>
            </a:r>
            <a:r>
              <a:rPr lang="en-US" sz="1600" b="0" dirty="0"/>
              <a:t>have implemented services and </a:t>
            </a:r>
            <a:r>
              <a:rPr lang="en-US" sz="1600" b="0" dirty="0" smtClean="0"/>
              <a:t>systems that </a:t>
            </a:r>
            <a:r>
              <a:rPr lang="en-US" sz="1600" b="0" dirty="0"/>
              <a:t>help these customers and others identify—and </a:t>
            </a:r>
            <a:r>
              <a:rPr lang="en-US" sz="1600" b="0" dirty="0" smtClean="0"/>
              <a:t>in some </a:t>
            </a:r>
            <a:r>
              <a:rPr lang="en-US" sz="1600" b="0" dirty="0"/>
              <a:t>cases access—transportation services and programs </a:t>
            </a:r>
            <a:r>
              <a:rPr lang="en-US" sz="1600" b="0" dirty="0" smtClean="0"/>
              <a:t>that match </a:t>
            </a:r>
            <a:r>
              <a:rPr lang="en-US" sz="1600" b="0" dirty="0"/>
              <a:t>a specific trip they wish to take or their general </a:t>
            </a:r>
            <a:r>
              <a:rPr lang="en-US" sz="1600" b="0" dirty="0" smtClean="0"/>
              <a:t>travel needs. These “Linkages” include:</a:t>
            </a:r>
            <a:endParaRPr lang="en-US" sz="1600" b="0" dirty="0"/>
          </a:p>
        </p:txBody>
      </p:sp>
      <p:sp>
        <p:nvSpPr>
          <p:cNvPr id="3" name="Content Placeholder 2"/>
          <p:cNvSpPr>
            <a:spLocks noGrp="1"/>
          </p:cNvSpPr>
          <p:nvPr>
            <p:ph idx="1"/>
          </p:nvPr>
        </p:nvSpPr>
        <p:spPr/>
        <p:txBody>
          <a:bodyPr>
            <a:normAutofit fontScale="85000" lnSpcReduction="10000"/>
          </a:bodyPr>
          <a:lstStyle/>
          <a:p>
            <a:r>
              <a:rPr lang="en-US" dirty="0"/>
              <a:t>Americans with Disabilities Act (ADA) or coordinated </a:t>
            </a:r>
            <a:r>
              <a:rPr lang="en-US" dirty="0" smtClean="0"/>
              <a:t>paratransit services</a:t>
            </a:r>
            <a:endParaRPr lang="en-US" dirty="0"/>
          </a:p>
          <a:p>
            <a:r>
              <a:rPr lang="en-US" dirty="0" smtClean="0"/>
              <a:t>Senior </a:t>
            </a:r>
            <a:r>
              <a:rPr lang="en-US" dirty="0"/>
              <a:t>transportation services</a:t>
            </a:r>
          </a:p>
          <a:p>
            <a:r>
              <a:rPr lang="en-US" dirty="0" smtClean="0"/>
              <a:t>Veterans </a:t>
            </a:r>
            <a:r>
              <a:rPr lang="en-US" dirty="0"/>
              <a:t>transportation services</a:t>
            </a:r>
          </a:p>
          <a:p>
            <a:r>
              <a:rPr lang="en-US" dirty="0" smtClean="0"/>
              <a:t>Medicaid-sponsored </a:t>
            </a:r>
            <a:r>
              <a:rPr lang="en-US" dirty="0"/>
              <a:t>non-emergency medical transportation</a:t>
            </a:r>
          </a:p>
          <a:p>
            <a:r>
              <a:rPr lang="en-US" dirty="0" smtClean="0"/>
              <a:t>Other </a:t>
            </a:r>
            <a:r>
              <a:rPr lang="en-US" dirty="0"/>
              <a:t>human service agency transportation services </a:t>
            </a:r>
            <a:r>
              <a:rPr lang="en-US" dirty="0" smtClean="0"/>
              <a:t>and programs</a:t>
            </a:r>
            <a:endParaRPr lang="en-US" dirty="0"/>
          </a:p>
          <a:p>
            <a:r>
              <a:rPr lang="en-US" dirty="0" smtClean="0"/>
              <a:t>Mobility </a:t>
            </a:r>
            <a:r>
              <a:rPr lang="en-US" dirty="0"/>
              <a:t>management programs and additional </a:t>
            </a:r>
            <a:r>
              <a:rPr lang="en-US" dirty="0" smtClean="0"/>
              <a:t>mobility options </a:t>
            </a:r>
            <a:r>
              <a:rPr lang="en-US" dirty="0"/>
              <a:t>aimed at customers who use or cannot access </a:t>
            </a:r>
            <a:r>
              <a:rPr lang="en-US" dirty="0" smtClean="0"/>
              <a:t>some of </a:t>
            </a:r>
            <a:r>
              <a:rPr lang="en-US" dirty="0"/>
              <a:t>the previously mentioned services; these programs </a:t>
            </a:r>
            <a:r>
              <a:rPr lang="en-US" dirty="0" smtClean="0"/>
              <a:t>might include </a:t>
            </a:r>
            <a:r>
              <a:rPr lang="en-US" dirty="0"/>
              <a:t>volunteer driver programs, voucher/subsidy </a:t>
            </a:r>
            <a:r>
              <a:rPr lang="en-US" dirty="0" smtClean="0"/>
              <a:t>programs, vehicle </a:t>
            </a:r>
            <a:r>
              <a:rPr lang="en-US" dirty="0"/>
              <a:t>sharing programs, and mileage </a:t>
            </a:r>
            <a:r>
              <a:rPr lang="en-US" dirty="0" smtClean="0"/>
              <a:t>reimbursement programs</a:t>
            </a:r>
            <a:r>
              <a:rPr lang="en-US" dirty="0"/>
              <a:t>, to name a few</a:t>
            </a:r>
          </a:p>
        </p:txBody>
      </p:sp>
    </p:spTree>
    <p:extLst>
      <p:ext uri="{BB962C8B-B14F-4D97-AF65-F5344CB8AC3E}">
        <p14:creationId xmlns:p14="http://schemas.microsoft.com/office/powerpoint/2010/main" val="281034576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a:t>
            </a:r>
            <a:endParaRPr lang="en-US" dirty="0"/>
          </a:p>
        </p:txBody>
      </p:sp>
      <p:pic>
        <p:nvPicPr>
          <p:cNvPr id="4" name="Content Placeholder 3"/>
          <p:cNvPicPr>
            <a:picLocks noGrp="1" noChangeAspect="1"/>
          </p:cNvPicPr>
          <p:nvPr>
            <p:ph idx="1"/>
          </p:nvPr>
        </p:nvPicPr>
        <p:blipFill rotWithShape="1">
          <a:blip r:embed="rId2"/>
          <a:srcRect l="504" t="15724" r="1505" b="7846"/>
          <a:stretch/>
        </p:blipFill>
        <p:spPr>
          <a:xfrm>
            <a:off x="453595" y="1319841"/>
            <a:ext cx="11128805" cy="4882551"/>
          </a:xfrm>
          <a:prstGeom prst="rect">
            <a:avLst/>
          </a:prstGeom>
        </p:spPr>
      </p:pic>
    </p:spTree>
    <p:extLst>
      <p:ext uri="{BB962C8B-B14F-4D97-AF65-F5344CB8AC3E}">
        <p14:creationId xmlns:p14="http://schemas.microsoft.com/office/powerpoint/2010/main" val="2268680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Service Types</a:t>
            </a:r>
            <a:endParaRPr lang="en-US" dirty="0"/>
          </a:p>
        </p:txBody>
      </p:sp>
      <p:sp>
        <p:nvSpPr>
          <p:cNvPr id="3" name="Subtitle 2"/>
          <p:cNvSpPr>
            <a:spLocks noGrp="1"/>
          </p:cNvSpPr>
          <p:nvPr>
            <p:ph type="subTitle" idx="1"/>
          </p:nvPr>
        </p:nvSpPr>
        <p:spPr/>
        <p:txBody>
          <a:bodyPr/>
          <a:lstStyle/>
          <a:p>
            <a:r>
              <a:rPr lang="en-US" dirty="0" smtClean="0"/>
              <a:t>Briefing</a:t>
            </a:r>
          </a:p>
          <a:p>
            <a:r>
              <a:rPr lang="en-US" dirty="0" smtClean="0"/>
              <a:t>Mitch Spicer and Rob Gregg</a:t>
            </a:r>
            <a:endParaRPr lang="en-US" dirty="0"/>
          </a:p>
        </p:txBody>
      </p:sp>
    </p:spTree>
    <p:extLst>
      <p:ext uri="{BB962C8B-B14F-4D97-AF65-F5344CB8AC3E}">
        <p14:creationId xmlns:p14="http://schemas.microsoft.com/office/powerpoint/2010/main" val="110713050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4284" t="19155" r="25862" b="6320"/>
          <a:stretch/>
        </p:blipFill>
        <p:spPr>
          <a:xfrm>
            <a:off x="2096219" y="181154"/>
            <a:ext cx="7772400" cy="6535501"/>
          </a:xfrm>
          <a:prstGeom prst="rect">
            <a:avLst/>
          </a:prstGeom>
        </p:spPr>
      </p:pic>
      <p:sp>
        <p:nvSpPr>
          <p:cNvPr id="5" name="Text Placeholder 2"/>
          <p:cNvSpPr txBox="1">
            <a:spLocks/>
          </p:cNvSpPr>
          <p:nvPr/>
        </p:nvSpPr>
        <p:spPr>
          <a:xfrm>
            <a:off x="7154863" y="5815013"/>
            <a:ext cx="5157787" cy="823912"/>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hlinkClick r:id="rId3"/>
              </a:rPr>
              <a:t>http://www.safeandmobileseniors.org/findaride.htm</a:t>
            </a:r>
            <a:endParaRPr lang="en-US" dirty="0" smtClean="0"/>
          </a:p>
          <a:p>
            <a:endParaRPr lang="en-US" dirty="0"/>
          </a:p>
        </p:txBody>
      </p:sp>
    </p:spTree>
    <p:extLst>
      <p:ext uri="{BB962C8B-B14F-4D97-AF65-F5344CB8AC3E}">
        <p14:creationId xmlns:p14="http://schemas.microsoft.com/office/powerpoint/2010/main" val="185180712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center examples: web</a:t>
            </a:r>
            <a:endParaRPr lang="en-US" dirty="0"/>
          </a:p>
        </p:txBody>
      </p:sp>
      <p:sp>
        <p:nvSpPr>
          <p:cNvPr id="3" name="Text Placeholder 2"/>
          <p:cNvSpPr>
            <a:spLocks noGrp="1"/>
          </p:cNvSpPr>
          <p:nvPr>
            <p:ph type="body" idx="1"/>
          </p:nvPr>
        </p:nvSpPr>
        <p:spPr/>
        <p:txBody>
          <a:bodyPr/>
          <a:lstStyle/>
          <a:p>
            <a:r>
              <a:rPr lang="en-US" dirty="0">
                <a:hlinkClick r:id="rId2"/>
              </a:rPr>
              <a:t>http://www.tripresourcecenter.org</a:t>
            </a:r>
            <a:r>
              <a:rPr lang="en-US" dirty="0" smtClean="0">
                <a:hlinkClick r:id="rId2"/>
              </a:rPr>
              <a:t>/</a:t>
            </a:r>
            <a:endParaRPr lang="en-US" dirty="0" smtClean="0"/>
          </a:p>
          <a:p>
            <a:endParaRPr lang="en-US" dirty="0"/>
          </a:p>
        </p:txBody>
      </p:sp>
      <p:pic>
        <p:nvPicPr>
          <p:cNvPr id="7" name="Content Placeholder 6"/>
          <p:cNvPicPr>
            <a:picLocks noGrp="1" noChangeAspect="1"/>
          </p:cNvPicPr>
          <p:nvPr>
            <p:ph sz="half" idx="2"/>
          </p:nvPr>
        </p:nvPicPr>
        <p:blipFill rotWithShape="1">
          <a:blip r:embed="rId3"/>
          <a:srcRect l="610" t="16415" b="10739"/>
          <a:stretch/>
        </p:blipFill>
        <p:spPr>
          <a:xfrm>
            <a:off x="224287" y="2311534"/>
            <a:ext cx="6173327" cy="2545137"/>
          </a:xfrm>
          <a:prstGeom prst="rect">
            <a:avLst/>
          </a:prstGeom>
        </p:spPr>
      </p:pic>
      <p:sp>
        <p:nvSpPr>
          <p:cNvPr id="5" name="Text Placeholder 4"/>
          <p:cNvSpPr>
            <a:spLocks noGrp="1"/>
          </p:cNvSpPr>
          <p:nvPr>
            <p:ph type="body" sz="quarter" idx="3"/>
          </p:nvPr>
        </p:nvSpPr>
        <p:spPr/>
        <p:txBody>
          <a:bodyPr/>
          <a:lstStyle/>
          <a:p>
            <a:r>
              <a:rPr lang="en-US" dirty="0">
                <a:hlinkClick r:id="rId4"/>
              </a:rPr>
              <a:t>http://</a:t>
            </a:r>
            <a:r>
              <a:rPr lang="en-US" dirty="0" smtClean="0">
                <a:hlinkClick r:id="rId4"/>
              </a:rPr>
              <a:t>www.211vetlink.org/en/users/9009200/trips/new</a:t>
            </a:r>
            <a:endParaRPr lang="en-US" dirty="0" smtClean="0"/>
          </a:p>
          <a:p>
            <a:endParaRPr lang="en-US" dirty="0"/>
          </a:p>
        </p:txBody>
      </p:sp>
      <p:pic>
        <p:nvPicPr>
          <p:cNvPr id="8" name="Content Placeholder 7"/>
          <p:cNvPicPr>
            <a:picLocks noGrp="1" noChangeAspect="1"/>
          </p:cNvPicPr>
          <p:nvPr>
            <p:ph sz="quarter" idx="4"/>
          </p:nvPr>
        </p:nvPicPr>
        <p:blipFill rotWithShape="1">
          <a:blip r:embed="rId5"/>
          <a:srcRect l="250" t="15393" r="1556" b="6200"/>
          <a:stretch/>
        </p:blipFill>
        <p:spPr>
          <a:xfrm>
            <a:off x="6771736" y="2311534"/>
            <a:ext cx="5089585" cy="2286000"/>
          </a:xfrm>
          <a:prstGeom prst="rect">
            <a:avLst/>
          </a:prstGeom>
        </p:spPr>
      </p:pic>
    </p:spTree>
    <p:extLst>
      <p:ext uri="{BB962C8B-B14F-4D97-AF65-F5344CB8AC3E}">
        <p14:creationId xmlns:p14="http://schemas.microsoft.com/office/powerpoint/2010/main" val="183969783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64481" y="0"/>
            <a:ext cx="10327519" cy="6120914"/>
          </a:xfrm>
          <a:prstGeom prst="rect">
            <a:avLst/>
          </a:prstGeom>
        </p:spPr>
      </p:pic>
    </p:spTree>
    <p:extLst>
      <p:ext uri="{BB962C8B-B14F-4D97-AF65-F5344CB8AC3E}">
        <p14:creationId xmlns:p14="http://schemas.microsoft.com/office/powerpoint/2010/main" val="360427420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62000" y="3290047"/>
            <a:ext cx="10820400" cy="2836117"/>
          </a:xfrm>
        </p:spPr>
        <p:txBody>
          <a:bodyPr>
            <a:normAutofit fontScale="85000" lnSpcReduction="20000"/>
          </a:bodyPr>
          <a:lstStyle/>
          <a:p>
            <a:pPr marL="0" indent="0">
              <a:buNone/>
            </a:pPr>
            <a:r>
              <a:rPr lang="en-US" i="1" dirty="0"/>
              <a:t>Conclusion</a:t>
            </a:r>
            <a:r>
              <a:rPr lang="en-US" dirty="0"/>
              <a:t> Examination of these themes revealed that some people with intellectual disability are having positive experiences using social media in terms of friendships, development of social identity and self-esteem, and enjoyment. However, barriers that stop people with intellectual disability from successfully accessing social media were identified as being safeguarding concerns, difficulties caused by literacy and communication skills, cyber-language, cyber-etiquette, and accessibility (including lack of appropriate equipment).</a:t>
            </a:r>
          </a:p>
        </p:txBody>
      </p:sp>
      <p:pic>
        <p:nvPicPr>
          <p:cNvPr id="4" name="Picture 3"/>
          <p:cNvPicPr>
            <a:picLocks noChangeAspect="1"/>
          </p:cNvPicPr>
          <p:nvPr/>
        </p:nvPicPr>
        <p:blipFill rotWithShape="1">
          <a:blip r:embed="rId2"/>
          <a:srcRect t="26012" r="22868" b="31112"/>
          <a:stretch/>
        </p:blipFill>
        <p:spPr>
          <a:xfrm>
            <a:off x="609600" y="266700"/>
            <a:ext cx="9403976" cy="2940423"/>
          </a:xfrm>
          <a:prstGeom prst="rect">
            <a:avLst/>
          </a:prstGeom>
        </p:spPr>
      </p:pic>
    </p:spTree>
    <p:extLst>
      <p:ext uri="{BB962C8B-B14F-4D97-AF65-F5344CB8AC3E}">
        <p14:creationId xmlns:p14="http://schemas.microsoft.com/office/powerpoint/2010/main" val="85000330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Technology Trends Assessment</a:t>
            </a:r>
            <a:endParaRPr lang="en-US" dirty="0"/>
          </a:p>
        </p:txBody>
      </p:sp>
      <p:sp>
        <p:nvSpPr>
          <p:cNvPr id="3" name="Subtitle 2"/>
          <p:cNvSpPr>
            <a:spLocks noGrp="1"/>
          </p:cNvSpPr>
          <p:nvPr>
            <p:ph type="subTitle" idx="1"/>
          </p:nvPr>
        </p:nvSpPr>
        <p:spPr/>
        <p:txBody>
          <a:bodyPr/>
          <a:lstStyle/>
          <a:p>
            <a:r>
              <a:rPr lang="en-US" dirty="0" smtClean="0"/>
              <a:t>Current Research</a:t>
            </a:r>
            <a:endParaRPr lang="en-US" dirty="0"/>
          </a:p>
        </p:txBody>
      </p:sp>
    </p:spTree>
    <p:extLst>
      <p:ext uri="{BB962C8B-B14F-4D97-AF65-F5344CB8AC3E}">
        <p14:creationId xmlns:p14="http://schemas.microsoft.com/office/powerpoint/2010/main" val="3095501180"/>
      </p:ext>
    </p:extLst>
  </p:cSld>
  <p:clrMapOvr>
    <a:masterClrMapping/>
  </p:clrMapOvr>
  <p:transition spd="slow">
    <p:cove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Federal Research: </a:t>
            </a:r>
            <a:r>
              <a:rPr lang="en-US" dirty="0"/>
              <a:t>ATTRI</a:t>
            </a:r>
            <a:br>
              <a:rPr lang="en-US" dirty="0"/>
            </a:br>
            <a:r>
              <a:rPr lang="en-US" dirty="0"/>
              <a:t> </a:t>
            </a:r>
            <a:r>
              <a:rPr lang="en-US" sz="2000" dirty="0"/>
              <a:t>Intelligent Transportation Systems (ITS) Joint Program Office (JPO</a:t>
            </a:r>
            <a:r>
              <a:rPr lang="en-US" dirty="0"/>
              <a:t>)</a:t>
            </a:r>
          </a:p>
        </p:txBody>
      </p:sp>
      <p:sp>
        <p:nvSpPr>
          <p:cNvPr id="3" name="Text Placeholder 2"/>
          <p:cNvSpPr>
            <a:spLocks noGrp="1"/>
          </p:cNvSpPr>
          <p:nvPr>
            <p:ph type="body" idx="1"/>
          </p:nvPr>
        </p:nvSpPr>
        <p:spPr/>
        <p:txBody>
          <a:bodyPr/>
          <a:lstStyle/>
          <a:p>
            <a:r>
              <a:rPr lang="en-US" dirty="0">
                <a:hlinkClick r:id="rId2"/>
              </a:rPr>
              <a:t>https://</a:t>
            </a:r>
            <a:r>
              <a:rPr lang="en-US" dirty="0" smtClean="0">
                <a:hlinkClick r:id="rId2"/>
              </a:rPr>
              <a:t>www.its.dot.gov/research_archives/attri/index.htm</a:t>
            </a:r>
            <a:r>
              <a:rPr lang="en-US" dirty="0" smtClean="0"/>
              <a:t> </a:t>
            </a:r>
            <a:endParaRPr lang="en-US" dirty="0"/>
          </a:p>
        </p:txBody>
      </p:sp>
      <p:sp>
        <p:nvSpPr>
          <p:cNvPr id="4" name="Content Placeholder 3"/>
          <p:cNvSpPr>
            <a:spLocks noGrp="1"/>
          </p:cNvSpPr>
          <p:nvPr>
            <p:ph sz="half" idx="2"/>
          </p:nvPr>
        </p:nvSpPr>
        <p:spPr/>
        <p:txBody>
          <a:bodyPr>
            <a:normAutofit fontScale="92500" lnSpcReduction="10000"/>
          </a:bodyPr>
          <a:lstStyle/>
          <a:p>
            <a:pPr marL="0" indent="0">
              <a:buNone/>
            </a:pPr>
            <a:r>
              <a:rPr lang="en-US" dirty="0" smtClean="0">
                <a:solidFill>
                  <a:srgbClr val="FF0000"/>
                </a:solidFill>
              </a:rPr>
              <a:t>The Accessible Transportation </a:t>
            </a:r>
            <a:r>
              <a:rPr lang="en-US" dirty="0">
                <a:solidFill>
                  <a:srgbClr val="FF0000"/>
                </a:solidFill>
              </a:rPr>
              <a:t>Technologies Research Initiative (ATTRI) </a:t>
            </a:r>
            <a:r>
              <a:rPr lang="en-US" dirty="0" smtClean="0"/>
              <a:t>focuses </a:t>
            </a:r>
            <a:r>
              <a:rPr lang="en-US" dirty="0"/>
              <a:t>on research to improve the independent mobility of travelers with disabilities through the use of ITS and other advanced technologies. </a:t>
            </a:r>
          </a:p>
        </p:txBody>
      </p:sp>
      <p:pic>
        <p:nvPicPr>
          <p:cNvPr id="7" name="Content Placeholder 6"/>
          <p:cNvPicPr>
            <a:picLocks noGrp="1" noChangeAspect="1"/>
          </p:cNvPicPr>
          <p:nvPr>
            <p:ph sz="quarter" idx="4"/>
          </p:nvPr>
        </p:nvPicPr>
        <p:blipFill>
          <a:blip r:embed="rId3"/>
          <a:stretch>
            <a:fillRect/>
          </a:stretch>
        </p:blipFill>
        <p:spPr>
          <a:xfrm>
            <a:off x="6380831" y="2213656"/>
            <a:ext cx="5522468" cy="3291794"/>
          </a:xfrm>
          <a:prstGeom prst="rect">
            <a:avLst/>
          </a:prstGeom>
        </p:spPr>
      </p:pic>
    </p:spTree>
    <p:extLst>
      <p:ext uri="{BB962C8B-B14F-4D97-AF65-F5344CB8AC3E}">
        <p14:creationId xmlns:p14="http://schemas.microsoft.com/office/powerpoint/2010/main" val="117901474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Technological Categories Researching</a:t>
            </a:r>
            <a:br>
              <a:rPr lang="en-US" dirty="0" smtClean="0"/>
            </a:br>
            <a:r>
              <a:rPr lang="en-US" sz="2000" dirty="0">
                <a:solidFill>
                  <a:schemeClr val="tx2"/>
                </a:solidFill>
                <a:effectLst/>
              </a:rPr>
              <a:t>1) exploratory and user needs research; 2) innovation, prototype development, and testing; and 3) a demonstration phase</a:t>
            </a:r>
            <a:endParaRPr lang="en-US" sz="2000" dirty="0">
              <a:solidFill>
                <a:schemeClr val="tx2"/>
              </a:solidFill>
            </a:endParaRPr>
          </a:p>
        </p:txBody>
      </p:sp>
      <p:sp>
        <p:nvSpPr>
          <p:cNvPr id="3" name="Content Placeholder 2"/>
          <p:cNvSpPr>
            <a:spLocks noGrp="1"/>
          </p:cNvSpPr>
          <p:nvPr>
            <p:ph idx="1"/>
          </p:nvPr>
        </p:nvSpPr>
        <p:spPr/>
        <p:txBody>
          <a:bodyPr>
            <a:normAutofit/>
          </a:bodyPr>
          <a:lstStyle/>
          <a:p>
            <a:pPr lvl="0"/>
            <a:r>
              <a:rPr lang="en-US" sz="4000" dirty="0"/>
              <a:t>Wayfinding and Navigation</a:t>
            </a:r>
          </a:p>
          <a:p>
            <a:pPr lvl="0"/>
            <a:r>
              <a:rPr lang="en-US" sz="4000" dirty="0"/>
              <a:t>ITS and Assistive Technologies</a:t>
            </a:r>
          </a:p>
          <a:p>
            <a:pPr lvl="0"/>
            <a:r>
              <a:rPr lang="en-US" sz="4000" dirty="0"/>
              <a:t>Automation and Robotics</a:t>
            </a:r>
          </a:p>
          <a:p>
            <a:pPr lvl="0"/>
            <a:r>
              <a:rPr lang="en-US" sz="4000" dirty="0"/>
              <a:t>Data Integration</a:t>
            </a:r>
          </a:p>
          <a:p>
            <a:pPr lvl="0"/>
            <a:r>
              <a:rPr lang="en-US" sz="4000" dirty="0"/>
              <a:t>Enhanced Human Service. </a:t>
            </a:r>
          </a:p>
        </p:txBody>
      </p:sp>
      <p:pic>
        <p:nvPicPr>
          <p:cNvPr id="4" name="Picture 3"/>
          <p:cNvPicPr>
            <a:picLocks noChangeAspect="1"/>
          </p:cNvPicPr>
          <p:nvPr/>
        </p:nvPicPr>
        <p:blipFill>
          <a:blip r:embed="rId2"/>
          <a:stretch>
            <a:fillRect/>
          </a:stretch>
        </p:blipFill>
        <p:spPr>
          <a:xfrm>
            <a:off x="7476565" y="2226510"/>
            <a:ext cx="4035488" cy="2371481"/>
          </a:xfrm>
          <a:prstGeom prst="rect">
            <a:avLst/>
          </a:prstGeom>
        </p:spPr>
      </p:pic>
    </p:spTree>
    <p:extLst>
      <p:ext uri="{BB962C8B-B14F-4D97-AF65-F5344CB8AC3E}">
        <p14:creationId xmlns:p14="http://schemas.microsoft.com/office/powerpoint/2010/main" val="41550554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Bundles</a:t>
            </a:r>
            <a:endParaRPr lang="en-US" dirty="0"/>
          </a:p>
        </p:txBody>
      </p:sp>
      <p:sp>
        <p:nvSpPr>
          <p:cNvPr id="3" name="Content Placeholder 2"/>
          <p:cNvSpPr>
            <a:spLocks noGrp="1"/>
          </p:cNvSpPr>
          <p:nvPr>
            <p:ph idx="1"/>
          </p:nvPr>
        </p:nvSpPr>
        <p:spPr>
          <a:xfrm>
            <a:off x="508958" y="1293963"/>
            <a:ext cx="11073442" cy="4832202"/>
          </a:xfrm>
        </p:spPr>
        <p:txBody>
          <a:bodyPr>
            <a:normAutofit fontScale="62500" lnSpcReduction="20000"/>
          </a:bodyPr>
          <a:lstStyle/>
          <a:p>
            <a:r>
              <a:rPr lang="en-US" b="1" dirty="0"/>
              <a:t>Traveler information </a:t>
            </a:r>
            <a:r>
              <a:rPr lang="en-US" dirty="0"/>
              <a:t>through Internet websites, automated phone systems, </a:t>
            </a:r>
            <a:r>
              <a:rPr lang="en-US" dirty="0" smtClean="0"/>
              <a:t>audible enunciators</a:t>
            </a:r>
            <a:r>
              <a:rPr lang="en-US" dirty="0"/>
              <a:t>, kiosks, and transit stops with automated information </a:t>
            </a:r>
            <a:r>
              <a:rPr lang="en-US" dirty="0" smtClean="0"/>
              <a:t>– These advanced </a:t>
            </a:r>
            <a:r>
              <a:rPr lang="en-US" dirty="0"/>
              <a:t>traveler information systems (ATIS) inform riders </a:t>
            </a:r>
            <a:r>
              <a:rPr lang="en-US" dirty="0" smtClean="0"/>
              <a:t>electronically, providing</a:t>
            </a:r>
            <a:r>
              <a:rPr lang="en-US" dirty="0"/>
              <a:t>, for example, scheduled transit times as well as real-time information</a:t>
            </a:r>
            <a:r>
              <a:rPr lang="en-US" dirty="0" smtClean="0"/>
              <a:t>.</a:t>
            </a:r>
          </a:p>
          <a:p>
            <a:r>
              <a:rPr lang="en-US" b="1" dirty="0"/>
              <a:t>Electronic fare payment </a:t>
            </a:r>
            <a:r>
              <a:rPr lang="en-US" dirty="0"/>
              <a:t>- This technology allows riders or their </a:t>
            </a:r>
            <a:r>
              <a:rPr lang="en-US" dirty="0" smtClean="0"/>
              <a:t>sponsoring agency </a:t>
            </a:r>
            <a:r>
              <a:rPr lang="en-US" dirty="0"/>
              <a:t>to pay with a smart card or magnetic stripe card, facilitating billing </a:t>
            </a:r>
            <a:r>
              <a:rPr lang="en-US" dirty="0" smtClean="0"/>
              <a:t>and payment</a:t>
            </a:r>
            <a:r>
              <a:rPr lang="en-US" dirty="0"/>
              <a:t>.</a:t>
            </a:r>
          </a:p>
          <a:p>
            <a:r>
              <a:rPr lang="en-US" b="1" dirty="0" smtClean="0"/>
              <a:t>Automatic </a:t>
            </a:r>
            <a:r>
              <a:rPr lang="en-US" b="1" dirty="0"/>
              <a:t>Vehicle Locator (AVL) </a:t>
            </a:r>
            <a:r>
              <a:rPr lang="en-US" dirty="0"/>
              <a:t>- Transportation providers can monitor </a:t>
            </a:r>
            <a:r>
              <a:rPr lang="en-US" dirty="0" smtClean="0"/>
              <a:t>and track </a:t>
            </a:r>
            <a:r>
              <a:rPr lang="en-US" dirty="0"/>
              <a:t>vehicles in real time, using global positioning systems (GPS). This </a:t>
            </a:r>
            <a:r>
              <a:rPr lang="en-US" dirty="0" smtClean="0"/>
              <a:t>gives providers </a:t>
            </a:r>
            <a:r>
              <a:rPr lang="en-US" dirty="0"/>
              <a:t>more control to make real-time operational changes and </a:t>
            </a:r>
            <a:r>
              <a:rPr lang="en-US" dirty="0" smtClean="0"/>
              <a:t>improves customer </a:t>
            </a:r>
            <a:r>
              <a:rPr lang="en-US" dirty="0"/>
              <a:t>service. For example, the provider can give accurate information </a:t>
            </a:r>
            <a:r>
              <a:rPr lang="en-US" dirty="0" smtClean="0"/>
              <a:t>to riders </a:t>
            </a:r>
            <a:r>
              <a:rPr lang="en-US" dirty="0"/>
              <a:t>when they ask “Where’s my ride?”</a:t>
            </a:r>
          </a:p>
          <a:p>
            <a:r>
              <a:rPr lang="en-US" b="1" dirty="0" smtClean="0"/>
              <a:t>Computer-assisted </a:t>
            </a:r>
            <a:r>
              <a:rPr lang="en-US" b="1" dirty="0"/>
              <a:t>scheduling and dispatch (CASD) </a:t>
            </a:r>
            <a:r>
              <a:rPr lang="en-US" dirty="0"/>
              <a:t>- These systems </a:t>
            </a:r>
            <a:r>
              <a:rPr lang="en-US" dirty="0" smtClean="0"/>
              <a:t>help transportation </a:t>
            </a:r>
            <a:r>
              <a:rPr lang="en-US" dirty="0"/>
              <a:t>providers develop more effective schedules and improve recordkeeping.</a:t>
            </a:r>
          </a:p>
          <a:p>
            <a:r>
              <a:rPr lang="en-US" b="1" dirty="0" smtClean="0"/>
              <a:t>Mobile </a:t>
            </a:r>
            <a:r>
              <a:rPr lang="en-US" b="1" dirty="0"/>
              <a:t>data terminals (MDTs) </a:t>
            </a:r>
            <a:r>
              <a:rPr lang="en-US" dirty="0"/>
              <a:t>- MDTs (or MDCs-mobile data computers) </a:t>
            </a:r>
            <a:r>
              <a:rPr lang="en-US" dirty="0" smtClean="0"/>
              <a:t>are small </a:t>
            </a:r>
            <a:r>
              <a:rPr lang="en-US" dirty="0"/>
              <a:t>on-board computers that provide the interface between vehicle </a:t>
            </a:r>
            <a:r>
              <a:rPr lang="en-US" dirty="0" smtClean="0"/>
              <a:t>operators and </a:t>
            </a:r>
            <a:r>
              <a:rPr lang="en-US" dirty="0"/>
              <a:t>the CASD, improving communications and data reporting.</a:t>
            </a:r>
          </a:p>
          <a:p>
            <a:r>
              <a:rPr lang="en-US" b="1" dirty="0" smtClean="0"/>
              <a:t>Coordination </a:t>
            </a:r>
            <a:r>
              <a:rPr lang="en-US" b="1" dirty="0"/>
              <a:t>and integration software </a:t>
            </a:r>
            <a:r>
              <a:rPr lang="en-US" dirty="0"/>
              <a:t>- This technology includes applications </a:t>
            </a:r>
            <a:r>
              <a:rPr lang="en-US" dirty="0" smtClean="0"/>
              <a:t>that coordinate </a:t>
            </a:r>
            <a:r>
              <a:rPr lang="en-US" dirty="0"/>
              <a:t>or link up software and other technology among multiple </a:t>
            </a:r>
            <a:r>
              <a:rPr lang="en-US" dirty="0" smtClean="0"/>
              <a:t>agencies and/or </a:t>
            </a:r>
            <a:r>
              <a:rPr lang="en-US" dirty="0"/>
              <a:t>across multi-modal transit agencies.</a:t>
            </a:r>
          </a:p>
        </p:txBody>
      </p:sp>
    </p:spTree>
    <p:extLst>
      <p:ext uri="{BB962C8B-B14F-4D97-AF65-F5344CB8AC3E}">
        <p14:creationId xmlns:p14="http://schemas.microsoft.com/office/powerpoint/2010/main" val="18541091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2234" y="3756211"/>
            <a:ext cx="3932237" cy="1600200"/>
          </a:xfrm>
        </p:spPr>
        <p:txBody>
          <a:bodyPr>
            <a:normAutofit fontScale="90000"/>
          </a:bodyPr>
          <a:lstStyle/>
          <a:p>
            <a:r>
              <a:rPr lang="en-US" dirty="0" smtClean="0"/>
              <a:t>New Coordination, Technology, Communication Innovations</a:t>
            </a:r>
            <a:endParaRPr lang="en-US" dirty="0"/>
          </a:p>
        </p:txBody>
      </p:sp>
      <p:sp>
        <p:nvSpPr>
          <p:cNvPr id="5" name="Text Placeholder 4"/>
          <p:cNvSpPr>
            <a:spLocks noGrp="1"/>
          </p:cNvSpPr>
          <p:nvPr>
            <p:ph type="body" sz="half" idx="2"/>
          </p:nvPr>
        </p:nvSpPr>
        <p:spPr>
          <a:xfrm>
            <a:off x="77788" y="94129"/>
            <a:ext cx="7318094" cy="5839080"/>
          </a:xfrm>
        </p:spPr>
        <p:txBody>
          <a:bodyPr>
            <a:noAutofit/>
          </a:bodyPr>
          <a:lstStyle/>
          <a:p>
            <a:pPr marL="285750" indent="-285750">
              <a:buFont typeface="Arial" panose="020B0604020202020204" pitchFamily="34" charset="0"/>
              <a:buChar char="•"/>
            </a:pPr>
            <a:r>
              <a:rPr lang="en-US" sz="2000" b="1" dirty="0">
                <a:solidFill>
                  <a:srgbClr val="FF0000"/>
                </a:solidFill>
              </a:rPr>
              <a:t>Valley Metro, Arizona </a:t>
            </a:r>
            <a:r>
              <a:rPr lang="en-US" sz="2000" dirty="0"/>
              <a:t>- Valley Metro Rail of Phoenix will receive funding for a </a:t>
            </a:r>
            <a:r>
              <a:rPr lang="en-US" sz="2000" b="1" dirty="0"/>
              <a:t>smart phone mobility platform that integrates mobile ticketing and multimodal trip planning</a:t>
            </a:r>
            <a:r>
              <a:rPr lang="en-US" sz="2000" dirty="0"/>
              <a:t>. </a:t>
            </a:r>
            <a:endParaRPr lang="en-US" sz="2000" dirty="0" smtClean="0"/>
          </a:p>
          <a:p>
            <a:pPr marL="285750" indent="-285750">
              <a:buFont typeface="Arial" panose="020B0604020202020204" pitchFamily="34" charset="0"/>
              <a:buChar char="•"/>
            </a:pPr>
            <a:r>
              <a:rPr lang="en-US" sz="2000" b="1" dirty="0">
                <a:solidFill>
                  <a:srgbClr val="FF0000"/>
                </a:solidFill>
              </a:rPr>
              <a:t>MTA, Los Angeles </a:t>
            </a:r>
            <a:r>
              <a:rPr lang="en-US" sz="2000" dirty="0"/>
              <a:t>- The Los Angeles County Metropolitan Transportation Authority will receive funding for a two-region mobility on demand </a:t>
            </a:r>
            <a:r>
              <a:rPr lang="en-US" sz="2000" dirty="0" smtClean="0"/>
              <a:t>partnership. </a:t>
            </a:r>
            <a:r>
              <a:rPr lang="en-US" sz="2000" b="1" dirty="0"/>
              <a:t>Customers can use the Lyft app or call a dispatcher phone number, providing equity to lower income individuals.</a:t>
            </a:r>
          </a:p>
          <a:p>
            <a:pPr marL="285750" indent="-285750">
              <a:buFont typeface="Arial" panose="020B0604020202020204" pitchFamily="34" charset="0"/>
              <a:buChar char="•"/>
            </a:pPr>
            <a:r>
              <a:rPr lang="en-US" sz="2000" b="1" dirty="0">
                <a:solidFill>
                  <a:srgbClr val="FF0000"/>
                </a:solidFill>
              </a:rPr>
              <a:t>Vermont Agency for Transportation </a:t>
            </a:r>
            <a:r>
              <a:rPr lang="en-US" sz="2000" dirty="0"/>
              <a:t>- The Vermont Agency of Transportation will receive funding for a </a:t>
            </a:r>
            <a:r>
              <a:rPr lang="en-US" sz="2000" b="1" dirty="0"/>
              <a:t>statewide transit trip planner that will enable flex-route, hail-a-ride, and other non-fixed-route services to be incorporated in mobility apps</a:t>
            </a:r>
            <a:endParaRPr lang="en-US" sz="2000" b="1" dirty="0" smtClean="0"/>
          </a:p>
          <a:p>
            <a:pPr marL="285750" indent="-285750">
              <a:buFont typeface="Arial" panose="020B0604020202020204" pitchFamily="34" charset="0"/>
              <a:buChar char="•"/>
            </a:pPr>
            <a:r>
              <a:rPr lang="en-US" sz="2000" b="1" dirty="0">
                <a:solidFill>
                  <a:srgbClr val="FF0000"/>
                </a:solidFill>
              </a:rPr>
              <a:t>PSTA, Pinellas County </a:t>
            </a:r>
            <a:r>
              <a:rPr lang="en-US" sz="2000" dirty="0"/>
              <a:t>- The Pinellas Suncoast Transit Authority will receive funding for the Paratransit Mobility on Demand Demonstration, a set of </a:t>
            </a:r>
            <a:r>
              <a:rPr lang="en-US" sz="2000" b="1" dirty="0"/>
              <a:t>partnerships with a taxi company, a paratransit service and a car-sharing company to develop a model to provide more cost-effective on-demand door-to-door paratransit service.</a:t>
            </a:r>
            <a:endParaRPr lang="en-US" sz="2000" b="1" dirty="0" smtClean="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5346" y="476743"/>
            <a:ext cx="3130296" cy="2121408"/>
          </a:xfrm>
          <a:prstGeom prst="rect">
            <a:avLst/>
          </a:prstGeom>
        </p:spPr>
      </p:pic>
    </p:spTree>
    <p:extLst>
      <p:ext uri="{BB962C8B-B14F-4D97-AF65-F5344CB8AC3E}">
        <p14:creationId xmlns:p14="http://schemas.microsoft.com/office/powerpoint/2010/main" val="409797228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srcRect l="12007" t="23867" r="13232" b="10769"/>
          <a:stretch/>
        </p:blipFill>
        <p:spPr>
          <a:xfrm>
            <a:off x="376518" y="266700"/>
            <a:ext cx="11360750" cy="5587253"/>
          </a:xfrm>
          <a:prstGeom prst="rect">
            <a:avLst/>
          </a:prstGeom>
        </p:spPr>
      </p:pic>
      <p:pic>
        <p:nvPicPr>
          <p:cNvPr id="3" name="Picture 2"/>
          <p:cNvPicPr>
            <a:picLocks noChangeAspect="1"/>
          </p:cNvPicPr>
          <p:nvPr/>
        </p:nvPicPr>
        <p:blipFill>
          <a:blip r:embed="rId3"/>
          <a:stretch>
            <a:fillRect/>
          </a:stretch>
        </p:blipFill>
        <p:spPr>
          <a:xfrm>
            <a:off x="10472858" y="4749867"/>
            <a:ext cx="1609483" cy="1377815"/>
          </a:xfrm>
          <a:prstGeom prst="rect">
            <a:avLst/>
          </a:prstGeom>
        </p:spPr>
      </p:pic>
    </p:spTree>
    <p:extLst>
      <p:ext uri="{BB962C8B-B14F-4D97-AF65-F5344CB8AC3E}">
        <p14:creationId xmlns:p14="http://schemas.microsoft.com/office/powerpoint/2010/main" val="33497197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1198033"/>
            <a:ext cx="3996266" cy="3086100"/>
          </a:xfrm>
        </p:spPr>
        <p:txBody>
          <a:bodyPr>
            <a:normAutofit/>
          </a:bodyPr>
          <a:lstStyle/>
          <a:p>
            <a:r>
              <a:rPr lang="en-US" dirty="0" smtClean="0"/>
              <a:t>Examining Mobility </a:t>
            </a:r>
            <a:br>
              <a:rPr lang="en-US" dirty="0" smtClean="0"/>
            </a:br>
            <a:r>
              <a:rPr lang="en-US" dirty="0" smtClean="0"/>
              <a:t>Options and Service Delivery Models</a:t>
            </a:r>
            <a:endParaRPr lang="en-US" dirty="0"/>
          </a:p>
        </p:txBody>
      </p:sp>
      <p:pic>
        <p:nvPicPr>
          <p:cNvPr id="4" name="Content Placeholder 3"/>
          <p:cNvPicPr>
            <a:picLocks noGrp="1" noChangeAspect="1"/>
          </p:cNvPicPr>
          <p:nvPr>
            <p:ph idx="1"/>
          </p:nvPr>
        </p:nvPicPr>
        <p:blipFill>
          <a:blip r:embed="rId2"/>
          <a:stretch>
            <a:fillRect/>
          </a:stretch>
        </p:blipFill>
        <p:spPr>
          <a:xfrm>
            <a:off x="4055291" y="151717"/>
            <a:ext cx="7984309" cy="5986615"/>
          </a:xfrm>
          <a:prstGeom prst="rect">
            <a:avLst/>
          </a:prstGeom>
        </p:spPr>
      </p:pic>
    </p:spTree>
    <p:extLst>
      <p:ext uri="{BB962C8B-B14F-4D97-AF65-F5344CB8AC3E}">
        <p14:creationId xmlns:p14="http://schemas.microsoft.com/office/powerpoint/2010/main" val="3243795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Mobility Enhancement Projects</a:t>
            </a:r>
            <a:endParaRPr lang="en-US" dirty="0"/>
          </a:p>
        </p:txBody>
      </p:sp>
      <p:sp>
        <p:nvSpPr>
          <p:cNvPr id="3" name="Content Placeholder 2"/>
          <p:cNvSpPr>
            <a:spLocks noGrp="1"/>
          </p:cNvSpPr>
          <p:nvPr>
            <p:ph idx="1"/>
          </p:nvPr>
        </p:nvSpPr>
        <p:spPr>
          <a:xfrm>
            <a:off x="609600" y="1409701"/>
            <a:ext cx="7978588" cy="4716464"/>
          </a:xfrm>
        </p:spPr>
        <p:txBody>
          <a:bodyPr>
            <a:normAutofit lnSpcReduction="10000"/>
          </a:bodyPr>
          <a:lstStyle/>
          <a:p>
            <a:r>
              <a:rPr lang="en-US" dirty="0" smtClean="0"/>
              <a:t>PSTA</a:t>
            </a:r>
          </a:p>
          <a:p>
            <a:r>
              <a:rPr lang="en-US" dirty="0" smtClean="0"/>
              <a:t>Alachua County / MV Contract Transportation, Inc.</a:t>
            </a:r>
          </a:p>
          <a:p>
            <a:r>
              <a:rPr lang="en-US" dirty="0"/>
              <a:t>Bradford County - Suwannee River Economic Council, Inc</a:t>
            </a:r>
            <a:r>
              <a:rPr lang="en-US" dirty="0" smtClean="0"/>
              <a:t>.,</a:t>
            </a:r>
          </a:p>
          <a:p>
            <a:r>
              <a:rPr lang="en-US" dirty="0"/>
              <a:t>Hernando County - Mid-Florida Community Services, Inc</a:t>
            </a:r>
            <a:r>
              <a:rPr lang="en-US" dirty="0" smtClean="0"/>
              <a:t>.,</a:t>
            </a:r>
          </a:p>
          <a:p>
            <a:r>
              <a:rPr lang="en-US" dirty="0"/>
              <a:t>Manatee County - Manatee County Area Transit)</a:t>
            </a:r>
            <a:endParaRPr lang="en-US" dirty="0" smtClean="0"/>
          </a:p>
          <a:p>
            <a:endParaRPr lang="en-US" dirty="0"/>
          </a:p>
        </p:txBody>
      </p:sp>
      <p:pic>
        <p:nvPicPr>
          <p:cNvPr id="4" name="Picture 3"/>
          <p:cNvPicPr>
            <a:picLocks noChangeAspect="1"/>
          </p:cNvPicPr>
          <p:nvPr/>
        </p:nvPicPr>
        <p:blipFill>
          <a:blip r:embed="rId2"/>
          <a:stretch>
            <a:fillRect/>
          </a:stretch>
        </p:blipFill>
        <p:spPr>
          <a:xfrm>
            <a:off x="8779141" y="138954"/>
            <a:ext cx="3344685" cy="1862791"/>
          </a:xfrm>
          <a:prstGeom prst="rect">
            <a:avLst/>
          </a:prstGeom>
        </p:spPr>
      </p:pic>
      <p:sp>
        <p:nvSpPr>
          <p:cNvPr id="5" name="TextBox 4"/>
          <p:cNvSpPr txBox="1"/>
          <p:nvPr/>
        </p:nvSpPr>
        <p:spPr>
          <a:xfrm>
            <a:off x="9914965" y="2007580"/>
            <a:ext cx="1369477" cy="369332"/>
          </a:xfrm>
          <a:prstGeom prst="rect">
            <a:avLst/>
          </a:prstGeom>
          <a:noFill/>
        </p:spPr>
        <p:txBody>
          <a:bodyPr wrap="none" rtlCol="0">
            <a:spAutoFit/>
          </a:bodyPr>
          <a:lstStyle/>
          <a:p>
            <a:r>
              <a:rPr lang="en-US" dirty="0" smtClean="0"/>
              <a:t>TD Late Shift</a:t>
            </a:r>
            <a:endParaRPr lang="en-US" dirty="0"/>
          </a:p>
        </p:txBody>
      </p:sp>
      <p:sp>
        <p:nvSpPr>
          <p:cNvPr id="6" name="Rectangle 5"/>
          <p:cNvSpPr/>
          <p:nvPr/>
        </p:nvSpPr>
        <p:spPr>
          <a:xfrm rot="19929485">
            <a:off x="7670951" y="3589944"/>
            <a:ext cx="4596963" cy="1077218"/>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Mobility Innovation with </a:t>
            </a:r>
          </a:p>
          <a:p>
            <a:pPr algn="ctr"/>
            <a:r>
              <a:rPr lang="en-US" sz="3200" b="1" cap="none" spc="0" dirty="0" smtClean="0">
                <a:ln w="22225">
                  <a:solidFill>
                    <a:schemeClr val="accent2"/>
                  </a:solidFill>
                  <a:prstDash val="solid"/>
                </a:ln>
                <a:solidFill>
                  <a:schemeClr val="accent2">
                    <a:lumMod val="40000"/>
                    <a:lumOff val="60000"/>
                  </a:schemeClr>
                </a:solidFill>
                <a:effectLst/>
              </a:rPr>
              <a:t>Technology / Partnerships</a:t>
            </a:r>
            <a:endParaRPr lang="en-US" sz="3200" b="1" cap="none" spc="0" dirty="0">
              <a:ln w="22225">
                <a:solidFill>
                  <a:schemeClr val="accent2"/>
                </a:solidFill>
                <a:prstDash val="solid"/>
              </a:ln>
              <a:solidFill>
                <a:schemeClr val="accent2">
                  <a:lumMod val="40000"/>
                  <a:lumOff val="60000"/>
                </a:schemeClr>
              </a:solidFill>
              <a:effectLst/>
            </a:endParaRPr>
          </a:p>
        </p:txBody>
      </p:sp>
      <p:pic>
        <p:nvPicPr>
          <p:cNvPr id="7" name="Picture 6"/>
          <p:cNvPicPr>
            <a:picLocks noChangeAspect="1"/>
          </p:cNvPicPr>
          <p:nvPr/>
        </p:nvPicPr>
        <p:blipFill>
          <a:blip r:embed="rId3"/>
          <a:stretch>
            <a:fillRect/>
          </a:stretch>
        </p:blipFill>
        <p:spPr>
          <a:xfrm>
            <a:off x="10479700" y="4616517"/>
            <a:ext cx="1609483" cy="1377815"/>
          </a:xfrm>
          <a:prstGeom prst="rect">
            <a:avLst/>
          </a:prstGeom>
        </p:spPr>
      </p:pic>
    </p:spTree>
    <p:extLst>
      <p:ext uri="{BB962C8B-B14F-4D97-AF65-F5344CB8AC3E}">
        <p14:creationId xmlns:p14="http://schemas.microsoft.com/office/powerpoint/2010/main" val="209942353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Assistance</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b="1" dirty="0" smtClean="0"/>
              <a:t>CTD</a:t>
            </a:r>
          </a:p>
          <a:p>
            <a:pPr>
              <a:buFont typeface="Wingdings" panose="05000000000000000000" pitchFamily="2" charset="2"/>
              <a:buChar char="ü"/>
            </a:pPr>
            <a:r>
              <a:rPr lang="en-US" b="1" dirty="0" smtClean="0"/>
              <a:t>FDOT</a:t>
            </a:r>
          </a:p>
          <a:p>
            <a:pPr>
              <a:buFont typeface="Wingdings" panose="05000000000000000000" pitchFamily="2" charset="2"/>
              <a:buChar char="ü"/>
            </a:pPr>
            <a:r>
              <a:rPr lang="en-US" b="1" dirty="0" smtClean="0"/>
              <a:t>CUTR/FDOT</a:t>
            </a:r>
          </a:p>
          <a:p>
            <a:pPr lvl="1">
              <a:buFont typeface="Wingdings" panose="05000000000000000000" pitchFamily="2" charset="2"/>
              <a:buChar char="ü"/>
            </a:pPr>
            <a:r>
              <a:rPr lang="en-US" b="1" dirty="0" smtClean="0"/>
              <a:t>Safety Operations Network</a:t>
            </a:r>
          </a:p>
          <a:p>
            <a:pPr lvl="1">
              <a:buFont typeface="Wingdings" panose="05000000000000000000" pitchFamily="2" charset="2"/>
              <a:buChar char="ü"/>
            </a:pPr>
            <a:r>
              <a:rPr lang="en-US" b="1" dirty="0" smtClean="0"/>
              <a:t>Marketing Network</a:t>
            </a:r>
          </a:p>
          <a:p>
            <a:pPr lvl="1">
              <a:buFont typeface="Wingdings" panose="05000000000000000000" pitchFamily="2" charset="2"/>
              <a:buChar char="ü"/>
            </a:pPr>
            <a:r>
              <a:rPr lang="en-US" b="1" dirty="0" smtClean="0"/>
              <a:t>Planning Network</a:t>
            </a:r>
          </a:p>
          <a:p>
            <a:pPr lvl="1">
              <a:buFont typeface="Wingdings" panose="05000000000000000000" pitchFamily="2" charset="2"/>
              <a:buChar char="ü"/>
            </a:pPr>
            <a:r>
              <a:rPr lang="en-US" b="1" dirty="0" smtClean="0"/>
              <a:t>Maintenance Consortium / TRIPS</a:t>
            </a:r>
          </a:p>
          <a:p>
            <a:pPr>
              <a:buFont typeface="Wingdings" panose="05000000000000000000" pitchFamily="2" charset="2"/>
              <a:buChar char="ü"/>
            </a:pPr>
            <a:r>
              <a:rPr lang="en-US" b="1" dirty="0" smtClean="0"/>
              <a:t>FPTA</a:t>
            </a:r>
            <a:endParaRPr lang="en-US" b="1" dirty="0"/>
          </a:p>
        </p:txBody>
      </p:sp>
      <p:pic>
        <p:nvPicPr>
          <p:cNvPr id="4" name="Picture 3"/>
          <p:cNvPicPr>
            <a:picLocks noChangeAspect="1"/>
          </p:cNvPicPr>
          <p:nvPr/>
        </p:nvPicPr>
        <p:blipFill rotWithShape="1">
          <a:blip r:embed="rId2"/>
          <a:srcRect l="33529" t="18823" r="13015" b="14166"/>
          <a:stretch/>
        </p:blipFill>
        <p:spPr>
          <a:xfrm>
            <a:off x="6320117" y="416348"/>
            <a:ext cx="5334000" cy="3761206"/>
          </a:xfrm>
          <a:prstGeom prst="rect">
            <a:avLst/>
          </a:prstGeom>
        </p:spPr>
      </p:pic>
    </p:spTree>
    <p:extLst>
      <p:ext uri="{BB962C8B-B14F-4D97-AF65-F5344CB8AC3E}">
        <p14:creationId xmlns:p14="http://schemas.microsoft.com/office/powerpoint/2010/main" val="82277115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Reflection</a:t>
            </a:r>
            <a:endParaRPr lang="en-US" dirty="0"/>
          </a:p>
        </p:txBody>
      </p:sp>
      <p:sp>
        <p:nvSpPr>
          <p:cNvPr id="3" name="Subtitle 2"/>
          <p:cNvSpPr>
            <a:spLocks noGrp="1"/>
          </p:cNvSpPr>
          <p:nvPr>
            <p:ph type="subTitle" idx="1"/>
          </p:nvPr>
        </p:nvSpPr>
        <p:spPr/>
        <p:txBody>
          <a:bodyPr/>
          <a:lstStyle/>
          <a:p>
            <a:r>
              <a:rPr lang="en-US" dirty="0" smtClean="0"/>
              <a:t>Best Practices</a:t>
            </a:r>
          </a:p>
          <a:p>
            <a:r>
              <a:rPr lang="en-US" dirty="0" smtClean="0"/>
              <a:t>Service Coordination / Customer Experience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44" y="721654"/>
            <a:ext cx="3028950" cy="1504950"/>
          </a:xfrm>
          <a:prstGeom prst="rect">
            <a:avLst/>
          </a:prstGeom>
        </p:spPr>
      </p:pic>
    </p:spTree>
    <p:extLst>
      <p:ext uri="{BB962C8B-B14F-4D97-AF65-F5344CB8AC3E}">
        <p14:creationId xmlns:p14="http://schemas.microsoft.com/office/powerpoint/2010/main" val="125433002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Focus Areas</a:t>
            </a:r>
            <a:endParaRPr lang="en-US" dirty="0"/>
          </a:p>
        </p:txBody>
      </p:sp>
      <p:sp>
        <p:nvSpPr>
          <p:cNvPr id="3" name="Subtitle 2"/>
          <p:cNvSpPr>
            <a:spLocks noGrp="1"/>
          </p:cNvSpPr>
          <p:nvPr>
            <p:ph type="subTitle" idx="1"/>
          </p:nvPr>
        </p:nvSpPr>
        <p:spPr/>
        <p:txBody>
          <a:bodyPr/>
          <a:lstStyle/>
          <a:p>
            <a:r>
              <a:rPr lang="en-US" dirty="0" smtClean="0"/>
              <a:t>Organizing and Prioritizing</a:t>
            </a:r>
          </a:p>
          <a:p>
            <a:r>
              <a:rPr lang="en-US" dirty="0" smtClean="0"/>
              <a:t>Structure: Strategies to Tactics</a:t>
            </a:r>
            <a:endParaRPr lang="en-US" dirty="0"/>
          </a:p>
        </p:txBody>
      </p:sp>
    </p:spTree>
    <p:extLst>
      <p:ext uri="{BB962C8B-B14F-4D97-AF65-F5344CB8AC3E}">
        <p14:creationId xmlns:p14="http://schemas.microsoft.com/office/powerpoint/2010/main" val="140198852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54585764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rot="16200000">
            <a:off x="-799961" y="3010143"/>
            <a:ext cx="4360361"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3600" dirty="0" smtClean="0"/>
              <a:t>Mobility Management</a:t>
            </a:r>
            <a:endParaRPr lang="en-US" sz="3600" dirty="0"/>
          </a:p>
        </p:txBody>
      </p:sp>
    </p:spTree>
    <p:extLst>
      <p:ext uri="{BB962C8B-B14F-4D97-AF65-F5344CB8AC3E}">
        <p14:creationId xmlns:p14="http://schemas.microsoft.com/office/powerpoint/2010/main" val="134965030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Mobility Management: </a:t>
            </a:r>
            <a:r>
              <a:rPr lang="en-US" b="0" dirty="0"/>
              <a:t>The activities and strategies that fall under </a:t>
            </a:r>
            <a:r>
              <a:rPr lang="en-US" b="0" dirty="0" smtClean="0"/>
              <a:t>mobility management </a:t>
            </a:r>
            <a:r>
              <a:rPr lang="en-US" b="0" dirty="0"/>
              <a:t>include, among others:</a:t>
            </a:r>
            <a:endParaRPr lang="en-US" dirty="0"/>
          </a:p>
        </p:txBody>
      </p:sp>
      <p:sp>
        <p:nvSpPr>
          <p:cNvPr id="3" name="Content Placeholder 2"/>
          <p:cNvSpPr>
            <a:spLocks noGrp="1"/>
          </p:cNvSpPr>
          <p:nvPr>
            <p:ph idx="1"/>
          </p:nvPr>
        </p:nvSpPr>
        <p:spPr/>
        <p:txBody>
          <a:bodyPr>
            <a:normAutofit/>
          </a:bodyPr>
          <a:lstStyle/>
          <a:p>
            <a:r>
              <a:rPr lang="en-US" dirty="0" smtClean="0"/>
              <a:t>“One-stop</a:t>
            </a:r>
            <a:r>
              <a:rPr lang="en-US" dirty="0"/>
              <a:t>” information centers that coordinate information on all </a:t>
            </a:r>
            <a:r>
              <a:rPr lang="en-US" dirty="0" smtClean="0"/>
              <a:t>transportation options</a:t>
            </a:r>
            <a:r>
              <a:rPr lang="en-US" dirty="0"/>
              <a:t>,</a:t>
            </a:r>
          </a:p>
          <a:p>
            <a:r>
              <a:rPr lang="en-US" dirty="0"/>
              <a:t>T</a:t>
            </a:r>
            <a:r>
              <a:rPr lang="en-US" dirty="0" smtClean="0"/>
              <a:t>ravel </a:t>
            </a:r>
            <a:r>
              <a:rPr lang="en-US" dirty="0"/>
              <a:t>training and trip planning for individuals,</a:t>
            </a:r>
          </a:p>
          <a:p>
            <a:r>
              <a:rPr lang="en-US" dirty="0"/>
              <a:t>T</a:t>
            </a:r>
            <a:r>
              <a:rPr lang="en-US" dirty="0" smtClean="0"/>
              <a:t>ransportation </a:t>
            </a:r>
            <a:r>
              <a:rPr lang="en-US" dirty="0"/>
              <a:t>brokerages that coordinate providers, funding agencies, and </a:t>
            </a:r>
            <a:r>
              <a:rPr lang="en-US" dirty="0" smtClean="0"/>
              <a:t>persons needing </a:t>
            </a:r>
            <a:r>
              <a:rPr lang="en-US" dirty="0"/>
              <a:t>trips, </a:t>
            </a:r>
            <a:r>
              <a:rPr lang="en-US" dirty="0" smtClean="0"/>
              <a:t>and, planning </a:t>
            </a:r>
            <a:r>
              <a:rPr lang="en-US" dirty="0"/>
              <a:t>and implementation of coordinated services, such as local and </a:t>
            </a:r>
            <a:r>
              <a:rPr lang="en-US" dirty="0" smtClean="0"/>
              <a:t>state coordination </a:t>
            </a:r>
            <a:r>
              <a:rPr lang="en-US" dirty="0"/>
              <a:t>councils.</a:t>
            </a:r>
          </a:p>
        </p:txBody>
      </p:sp>
    </p:spTree>
    <p:extLst>
      <p:ext uri="{BB962C8B-B14F-4D97-AF65-F5344CB8AC3E}">
        <p14:creationId xmlns:p14="http://schemas.microsoft.com/office/powerpoint/2010/main" val="72691237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10515600" cy="1325563"/>
          </a:xfrm>
        </p:spPr>
        <p:txBody>
          <a:bodyPr/>
          <a:lstStyle/>
          <a:p>
            <a:r>
              <a:rPr lang="en-US" dirty="0" smtClean="0"/>
              <a:t>Mobility Management Key Concepts</a:t>
            </a:r>
            <a:endParaRPr lang="en-US" dirty="0"/>
          </a:p>
        </p:txBody>
      </p:sp>
      <p:sp>
        <p:nvSpPr>
          <p:cNvPr id="4" name="Content Placeholder 3"/>
          <p:cNvSpPr>
            <a:spLocks noGrp="1"/>
          </p:cNvSpPr>
          <p:nvPr>
            <p:ph sz="half" idx="2"/>
          </p:nvPr>
        </p:nvSpPr>
        <p:spPr>
          <a:xfrm>
            <a:off x="839788" y="1246909"/>
            <a:ext cx="5157787" cy="4942754"/>
          </a:xfrm>
        </p:spPr>
        <p:txBody>
          <a:bodyPr>
            <a:normAutofit fontScale="70000" lnSpcReduction="20000"/>
          </a:bodyPr>
          <a:lstStyle/>
          <a:p>
            <a:r>
              <a:rPr lang="en-US" b="1" dirty="0"/>
              <a:t>Mission shift:  </a:t>
            </a:r>
            <a:r>
              <a:rPr lang="en-US" dirty="0"/>
              <a:t>From ‘capacity provider’ to ‘mobility </a:t>
            </a:r>
            <a:r>
              <a:rPr lang="en-US" dirty="0" smtClean="0"/>
              <a:t>manager’</a:t>
            </a:r>
          </a:p>
          <a:p>
            <a:r>
              <a:rPr lang="en-US" b="1" dirty="0" smtClean="0"/>
              <a:t>Customer </a:t>
            </a:r>
            <a:r>
              <a:rPr lang="en-US" b="1" dirty="0"/>
              <a:t>focus:  </a:t>
            </a:r>
            <a:r>
              <a:rPr lang="en-US" dirty="0"/>
              <a:t>On the quality of the customers’ travel experience </a:t>
            </a:r>
            <a:endParaRPr lang="en-US" dirty="0" smtClean="0"/>
          </a:p>
          <a:p>
            <a:r>
              <a:rPr lang="en-US" b="1" dirty="0" smtClean="0"/>
              <a:t>Collaboration</a:t>
            </a:r>
            <a:r>
              <a:rPr lang="en-US" b="1" dirty="0"/>
              <a:t>:  </a:t>
            </a:r>
            <a:r>
              <a:rPr lang="en-US" dirty="0"/>
              <a:t>Across modes, agencies, </a:t>
            </a:r>
            <a:r>
              <a:rPr lang="en-US" dirty="0" smtClean="0"/>
              <a:t>programs, jurisdictions</a:t>
            </a:r>
            <a:r>
              <a:rPr lang="en-US" dirty="0"/>
              <a:t> </a:t>
            </a:r>
            <a:endParaRPr lang="en-US" dirty="0" smtClean="0"/>
          </a:p>
          <a:p>
            <a:r>
              <a:rPr lang="en-US" b="1" dirty="0" smtClean="0"/>
              <a:t>Integration</a:t>
            </a:r>
            <a:r>
              <a:rPr lang="en-US" b="1" dirty="0"/>
              <a:t>:  </a:t>
            </a:r>
            <a:r>
              <a:rPr lang="en-US" dirty="0"/>
              <a:t>Of facilities, equipment, </a:t>
            </a:r>
            <a:r>
              <a:rPr lang="en-US" dirty="0" smtClean="0"/>
              <a:t>systems, services, </a:t>
            </a:r>
            <a:r>
              <a:rPr lang="en-US" dirty="0"/>
              <a:t>functions, processes, resources </a:t>
            </a:r>
            <a:endParaRPr lang="en-US" dirty="0" smtClean="0"/>
          </a:p>
          <a:p>
            <a:r>
              <a:rPr lang="en-US" b="1" dirty="0" smtClean="0"/>
              <a:t>“</a:t>
            </a:r>
            <a:r>
              <a:rPr lang="en-US" b="1" dirty="0"/>
              <a:t>Info-structure”:  </a:t>
            </a:r>
            <a:r>
              <a:rPr lang="en-US" dirty="0"/>
              <a:t>About universal fares, real-time </a:t>
            </a:r>
            <a:r>
              <a:rPr lang="en-US" dirty="0" smtClean="0"/>
              <a:t>info, joint </a:t>
            </a:r>
            <a:r>
              <a:rPr lang="en-US" dirty="0"/>
              <a:t>scheduling and dispatching, unified accounts, etc. </a:t>
            </a:r>
            <a:endParaRPr lang="en-US" dirty="0" smtClean="0"/>
          </a:p>
          <a:p>
            <a:r>
              <a:rPr lang="en-US" b="1" dirty="0" smtClean="0"/>
              <a:t>Organizational </a:t>
            </a:r>
            <a:r>
              <a:rPr lang="en-US" b="1" dirty="0"/>
              <a:t>Structure:  </a:t>
            </a:r>
            <a:r>
              <a:rPr lang="en-US" dirty="0"/>
              <a:t>Distinguishing strategic from operational responsibilities, new/reorganized functions, units, skills </a:t>
            </a:r>
          </a:p>
        </p:txBody>
      </p:sp>
      <p:sp>
        <p:nvSpPr>
          <p:cNvPr id="6" name="Content Placeholder 5"/>
          <p:cNvSpPr>
            <a:spLocks noGrp="1"/>
          </p:cNvSpPr>
          <p:nvPr>
            <p:ph sz="quarter" idx="4"/>
          </p:nvPr>
        </p:nvSpPr>
        <p:spPr>
          <a:xfrm>
            <a:off x="6172200" y="1325564"/>
            <a:ext cx="5183188" cy="4864100"/>
          </a:xfrm>
        </p:spPr>
        <p:txBody>
          <a:bodyPr>
            <a:normAutofit fontScale="92500" lnSpcReduction="20000"/>
          </a:bodyPr>
          <a:lstStyle/>
          <a:p>
            <a:pPr>
              <a:buFont typeface="Wingdings" panose="05000000000000000000" pitchFamily="2" charset="2"/>
              <a:buChar char="ü"/>
            </a:pPr>
            <a:r>
              <a:rPr lang="en-US" dirty="0"/>
              <a:t>Focus on the individual </a:t>
            </a:r>
          </a:p>
          <a:p>
            <a:pPr>
              <a:buFont typeface="Wingdings" panose="05000000000000000000" pitchFamily="2" charset="2"/>
              <a:buChar char="ü"/>
            </a:pPr>
            <a:r>
              <a:rPr lang="en-US" dirty="0"/>
              <a:t>Improve coordination </a:t>
            </a:r>
          </a:p>
          <a:p>
            <a:pPr>
              <a:buFont typeface="Wingdings" panose="05000000000000000000" pitchFamily="2" charset="2"/>
              <a:buChar char="ü"/>
            </a:pPr>
            <a:r>
              <a:rPr lang="en-US" dirty="0"/>
              <a:t>Promote accessibility and livability </a:t>
            </a:r>
          </a:p>
          <a:p>
            <a:pPr>
              <a:buFont typeface="Wingdings" panose="05000000000000000000" pitchFamily="2" charset="2"/>
              <a:buChar char="ü"/>
            </a:pPr>
            <a:r>
              <a:rPr lang="en-US" dirty="0"/>
              <a:t>Greater diversity of products and services </a:t>
            </a:r>
          </a:p>
          <a:p>
            <a:pPr>
              <a:buFont typeface="Wingdings" panose="05000000000000000000" pitchFamily="2" charset="2"/>
              <a:buChar char="ü"/>
            </a:pPr>
            <a:r>
              <a:rPr lang="en-US" dirty="0"/>
              <a:t>Foster education and awareness </a:t>
            </a:r>
          </a:p>
          <a:p>
            <a:pPr>
              <a:buFont typeface="Wingdings" panose="05000000000000000000" pitchFamily="2" charset="2"/>
              <a:buChar char="ü"/>
            </a:pPr>
            <a:r>
              <a:rPr lang="en-US" dirty="0"/>
              <a:t>Promote financial sustainability </a:t>
            </a:r>
          </a:p>
          <a:p>
            <a:pPr>
              <a:buFont typeface="Wingdings" panose="05000000000000000000" pitchFamily="2" charset="2"/>
              <a:buChar char="ü"/>
            </a:pPr>
            <a:r>
              <a:rPr lang="en-US" dirty="0"/>
              <a:t>Ensure safety and security </a:t>
            </a:r>
            <a:endParaRPr lang="en-US" dirty="0">
              <a:effectLst/>
            </a:endParaRPr>
          </a:p>
        </p:txBody>
      </p:sp>
    </p:spTree>
    <p:extLst>
      <p:ext uri="{BB962C8B-B14F-4D97-AF65-F5344CB8AC3E}">
        <p14:creationId xmlns:p14="http://schemas.microsoft.com/office/powerpoint/2010/main" val="149864107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Customer Focus</a:t>
            </a:r>
            <a:endParaRPr lang="en-US" dirty="0"/>
          </a:p>
        </p:txBody>
      </p:sp>
      <p:sp>
        <p:nvSpPr>
          <p:cNvPr id="3" name="Subtitle 2"/>
          <p:cNvSpPr>
            <a:spLocks noGrp="1"/>
          </p:cNvSpPr>
          <p:nvPr>
            <p:ph type="subTitle" idx="1"/>
          </p:nvPr>
        </p:nvSpPr>
        <p:spPr/>
        <p:txBody>
          <a:bodyPr/>
          <a:lstStyle/>
          <a:p>
            <a:r>
              <a:rPr lang="en-US" dirty="0" smtClean="0"/>
              <a:t>Issues: Coordination and Customer Care</a:t>
            </a:r>
            <a:endParaRPr lang="en-US" dirty="0"/>
          </a:p>
        </p:txBody>
      </p:sp>
    </p:spTree>
    <p:extLst>
      <p:ext uri="{BB962C8B-B14F-4D97-AF65-F5344CB8AC3E}">
        <p14:creationId xmlns:p14="http://schemas.microsoft.com/office/powerpoint/2010/main" val="188035324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4170944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644852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47" y="104775"/>
            <a:ext cx="10515600" cy="1325563"/>
          </a:xfrm>
        </p:spPr>
        <p:txBody>
          <a:bodyPr/>
          <a:lstStyle/>
          <a:p>
            <a:r>
              <a:rPr lang="en-US" dirty="0" smtClean="0"/>
              <a:t>Call Center Resources</a:t>
            </a:r>
            <a:endParaRPr lang="en-US" dirty="0"/>
          </a:p>
        </p:txBody>
      </p:sp>
      <p:sp>
        <p:nvSpPr>
          <p:cNvPr id="3" name="Text Placeholder 2"/>
          <p:cNvSpPr>
            <a:spLocks noGrp="1"/>
          </p:cNvSpPr>
          <p:nvPr>
            <p:ph type="body" idx="1"/>
          </p:nvPr>
        </p:nvSpPr>
        <p:spPr>
          <a:xfrm>
            <a:off x="7034213" y="5412236"/>
            <a:ext cx="5157787" cy="823912"/>
          </a:xfrm>
        </p:spPr>
        <p:txBody>
          <a:bodyPr>
            <a:normAutofit/>
          </a:bodyPr>
          <a:lstStyle/>
          <a:p>
            <a:r>
              <a:rPr lang="en-US" sz="1400" dirty="0">
                <a:hlinkClick r:id="rId2"/>
              </a:rPr>
              <a:t>http://www.nadtc.org/wp-content/uploads/GrantInnovations-_</a:t>
            </a:r>
            <a:r>
              <a:rPr lang="en-US" sz="1400" dirty="0" smtClean="0">
                <a:hlinkClick r:id="rId2"/>
              </a:rPr>
              <a:t>FINAL.pdf</a:t>
            </a:r>
            <a:endParaRPr lang="en-US" sz="1400" dirty="0" smtClean="0"/>
          </a:p>
          <a:p>
            <a:endParaRPr lang="en-US" sz="1400" dirty="0"/>
          </a:p>
        </p:txBody>
      </p:sp>
      <p:pic>
        <p:nvPicPr>
          <p:cNvPr id="8" name="Content Placeholder 7"/>
          <p:cNvPicPr>
            <a:picLocks noGrp="1" noChangeAspect="1"/>
          </p:cNvPicPr>
          <p:nvPr>
            <p:ph sz="half" idx="2"/>
          </p:nvPr>
        </p:nvPicPr>
        <p:blipFill rotWithShape="1">
          <a:blip r:embed="rId3"/>
          <a:srcRect l="610" t="15642" r="2886" b="9430"/>
          <a:stretch/>
        </p:blipFill>
        <p:spPr>
          <a:xfrm>
            <a:off x="7627416" y="3276752"/>
            <a:ext cx="4090112" cy="1786323"/>
          </a:xfrm>
          <a:prstGeom prst="rect">
            <a:avLst/>
          </a:prstGeom>
        </p:spPr>
      </p:pic>
      <p:sp>
        <p:nvSpPr>
          <p:cNvPr id="5" name="Text Placeholder 4"/>
          <p:cNvSpPr>
            <a:spLocks noGrp="1"/>
          </p:cNvSpPr>
          <p:nvPr>
            <p:ph type="body" sz="quarter" idx="3"/>
          </p:nvPr>
        </p:nvSpPr>
        <p:spPr>
          <a:xfrm>
            <a:off x="7008812" y="2185419"/>
            <a:ext cx="5183188" cy="823912"/>
          </a:xfrm>
        </p:spPr>
        <p:txBody>
          <a:bodyPr>
            <a:normAutofit/>
          </a:bodyPr>
          <a:lstStyle/>
          <a:p>
            <a:r>
              <a:rPr lang="en-US" sz="1400" dirty="0">
                <a:hlinkClick r:id="rId4"/>
              </a:rPr>
              <a:t>http://nationalcenterformobilitymanagement.org/onecall-oneclick</a:t>
            </a:r>
            <a:r>
              <a:rPr lang="en-US" sz="1400" dirty="0" smtClean="0">
                <a:hlinkClick r:id="rId4"/>
              </a:rPr>
              <a:t>/</a:t>
            </a:r>
            <a:endParaRPr lang="en-US" sz="1400" dirty="0" smtClean="0"/>
          </a:p>
          <a:p>
            <a:endParaRPr lang="en-US" sz="1400" dirty="0"/>
          </a:p>
        </p:txBody>
      </p:sp>
      <p:pic>
        <p:nvPicPr>
          <p:cNvPr id="7" name="Content Placeholder 6"/>
          <p:cNvPicPr>
            <a:picLocks noGrp="1" noChangeAspect="1"/>
          </p:cNvPicPr>
          <p:nvPr>
            <p:ph sz="quarter" idx="4"/>
          </p:nvPr>
        </p:nvPicPr>
        <p:blipFill rotWithShape="1">
          <a:blip r:embed="rId5"/>
          <a:srcRect l="3579" t="15099" r="7048" b="9453"/>
          <a:stretch/>
        </p:blipFill>
        <p:spPr>
          <a:xfrm>
            <a:off x="8010757" y="118010"/>
            <a:ext cx="4067596" cy="1931540"/>
          </a:xfrm>
          <a:prstGeom prst="rect">
            <a:avLst/>
          </a:prstGeom>
        </p:spPr>
      </p:pic>
      <p:pic>
        <p:nvPicPr>
          <p:cNvPr id="4" name="Picture 3"/>
          <p:cNvPicPr>
            <a:picLocks noChangeAspect="1"/>
          </p:cNvPicPr>
          <p:nvPr/>
        </p:nvPicPr>
        <p:blipFill>
          <a:blip r:embed="rId6"/>
          <a:stretch>
            <a:fillRect/>
          </a:stretch>
        </p:blipFill>
        <p:spPr>
          <a:xfrm>
            <a:off x="484095" y="1306843"/>
            <a:ext cx="6142620" cy="4863979"/>
          </a:xfrm>
          <a:prstGeom prst="rect">
            <a:avLst/>
          </a:prstGeom>
        </p:spPr>
      </p:pic>
    </p:spTree>
    <p:extLst>
      <p:ext uri="{BB962C8B-B14F-4D97-AF65-F5344CB8AC3E}">
        <p14:creationId xmlns:p14="http://schemas.microsoft.com/office/powerpoint/2010/main" val="3880475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The Americans with Disabilities Act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926" y="3575590"/>
            <a:ext cx="5914487" cy="2189263"/>
          </a:xfrm>
          <a:prstGeom prst="rect">
            <a:avLst/>
          </a:prstGeom>
          <a:ln w="19050">
            <a:solidFill>
              <a:srgbClr val="000000"/>
            </a:solidFill>
          </a:ln>
        </p:spPr>
      </p:pic>
      <p:sp>
        <p:nvSpPr>
          <p:cNvPr id="11" name="TextBox 10"/>
          <p:cNvSpPr txBox="1"/>
          <p:nvPr/>
        </p:nvSpPr>
        <p:spPr>
          <a:xfrm>
            <a:off x="692511" y="1432409"/>
            <a:ext cx="3514988" cy="1815882"/>
          </a:xfrm>
          <a:prstGeom prst="rect">
            <a:avLst/>
          </a:prstGeom>
          <a:noFill/>
        </p:spPr>
        <p:txBody>
          <a:bodyPr wrap="square" rtlCol="0">
            <a:spAutoFit/>
          </a:bodyPr>
          <a:lstStyle/>
          <a:p>
            <a:r>
              <a:rPr lang="en-US" sz="1600" dirty="0"/>
              <a:t>The Americans with Disabilities Act (ADA) [P.L. 101- 336, 42 U.S.C. 12101, et seq.] of 1990 is a wide-ranging civil rights law banning discrimination against people with disabilities. It defines disability as a condition that substantially limits a major life activity. </a:t>
            </a:r>
          </a:p>
        </p:txBody>
      </p:sp>
      <p:sp>
        <p:nvSpPr>
          <p:cNvPr id="12" name="TextBox 11"/>
          <p:cNvSpPr txBox="1"/>
          <p:nvPr/>
        </p:nvSpPr>
        <p:spPr>
          <a:xfrm>
            <a:off x="6720840" y="1409700"/>
            <a:ext cx="3599125" cy="2308324"/>
          </a:xfrm>
          <a:prstGeom prst="rect">
            <a:avLst/>
          </a:prstGeom>
          <a:noFill/>
        </p:spPr>
        <p:txBody>
          <a:bodyPr wrap="square" rtlCol="0">
            <a:spAutoFit/>
          </a:bodyPr>
          <a:lstStyle/>
          <a:p>
            <a:r>
              <a:rPr lang="en-US" sz="1600" dirty="0"/>
              <a:t>All public transportation service in the United States are required to comply with the ADA. </a:t>
            </a:r>
          </a:p>
          <a:p>
            <a:endParaRPr lang="en-US" sz="1600" dirty="0"/>
          </a:p>
          <a:p>
            <a:r>
              <a:rPr lang="en-US" sz="1600" dirty="0"/>
              <a:t>Not every service model is required to provide complementary paratransit however</a:t>
            </a:r>
          </a:p>
          <a:p>
            <a:endParaRPr lang="en-US" sz="1600" dirty="0"/>
          </a:p>
          <a:p>
            <a:endParaRPr lang="en-US" sz="1600" dirty="0"/>
          </a:p>
        </p:txBody>
      </p:sp>
      <p:sp>
        <p:nvSpPr>
          <p:cNvPr id="13" name="Slide Number Placeholder 12"/>
          <p:cNvSpPr>
            <a:spLocks noGrp="1"/>
          </p:cNvSpPr>
          <p:nvPr>
            <p:ph type="sldNum" sz="quarter" idx="12"/>
          </p:nvPr>
        </p:nvSpPr>
        <p:spPr/>
        <p:txBody>
          <a:bodyPr/>
          <a:lstStyle/>
          <a:p>
            <a:fld id="{FD29D06E-C559-4248-A1C9-7745314838A7}" type="slidenum">
              <a:rPr lang="en-US" smtClean="0"/>
              <a:t>15</a:t>
            </a:fld>
            <a:endParaRPr lang="en-US" dirty="0"/>
          </a:p>
        </p:txBody>
      </p:sp>
    </p:spTree>
    <p:extLst>
      <p:ext uri="{BB962C8B-B14F-4D97-AF65-F5344CB8AC3E}">
        <p14:creationId xmlns:p14="http://schemas.microsoft.com/office/powerpoint/2010/main" val="131760240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Incremental Priorities</a:t>
            </a:r>
            <a:endParaRPr lang="en-US" dirty="0"/>
          </a:p>
        </p:txBody>
      </p:sp>
      <p:sp>
        <p:nvSpPr>
          <p:cNvPr id="3" name="Subtitle 2"/>
          <p:cNvSpPr>
            <a:spLocks noGrp="1"/>
          </p:cNvSpPr>
          <p:nvPr>
            <p:ph type="subTitle" idx="1"/>
          </p:nvPr>
        </p:nvSpPr>
        <p:spPr/>
        <p:txBody>
          <a:bodyPr>
            <a:normAutofit/>
          </a:bodyPr>
          <a:lstStyle/>
          <a:p>
            <a:r>
              <a:rPr lang="en-US" dirty="0" smtClean="0"/>
              <a:t>Issue / Solution Matrix Under Development</a:t>
            </a:r>
            <a:endParaRPr lang="en-US" dirty="0"/>
          </a:p>
        </p:txBody>
      </p:sp>
    </p:spTree>
    <p:extLst>
      <p:ext uri="{BB962C8B-B14F-4D97-AF65-F5344CB8AC3E}">
        <p14:creationId xmlns:p14="http://schemas.microsoft.com/office/powerpoint/2010/main" val="376168393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0026" y="180975"/>
            <a:ext cx="5086350" cy="1143000"/>
          </a:xfrm>
        </p:spPr>
        <p:txBody>
          <a:bodyPr/>
          <a:lstStyle/>
          <a:p>
            <a:r>
              <a:rPr lang="en-US" dirty="0" smtClean="0"/>
              <a:t>Issues / Opportunities </a:t>
            </a:r>
            <a:br>
              <a:rPr lang="en-US" dirty="0" smtClean="0"/>
            </a:br>
            <a:r>
              <a:rPr lang="en-US" dirty="0" smtClean="0"/>
              <a:t>Matrix</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0201" y="180975"/>
            <a:ext cx="5686424" cy="662538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462" y="1995487"/>
            <a:ext cx="3428531" cy="3081338"/>
          </a:xfrm>
          <a:prstGeom prst="rect">
            <a:avLst/>
          </a:prstGeom>
        </p:spPr>
      </p:pic>
    </p:spTree>
    <p:extLst>
      <p:ext uri="{BB962C8B-B14F-4D97-AF65-F5344CB8AC3E}">
        <p14:creationId xmlns:p14="http://schemas.microsoft.com/office/powerpoint/2010/main" val="23996737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Final Report Outline</a:t>
            </a:r>
            <a:endParaRPr lang="en-US" dirty="0"/>
          </a:p>
        </p:txBody>
      </p:sp>
      <p:sp>
        <p:nvSpPr>
          <p:cNvPr id="3" name="Subtitle 2"/>
          <p:cNvSpPr>
            <a:spLocks noGrp="1"/>
          </p:cNvSpPr>
          <p:nvPr>
            <p:ph type="subTitle" idx="1"/>
          </p:nvPr>
        </p:nvSpPr>
        <p:spPr/>
        <p:txBody>
          <a:bodyPr>
            <a:normAutofit/>
          </a:bodyPr>
          <a:lstStyle/>
          <a:p>
            <a:r>
              <a:rPr lang="en-US" sz="3600" dirty="0" smtClean="0"/>
              <a:t>Jay Goodwill</a:t>
            </a:r>
            <a:endParaRPr lang="en-US" sz="3600" dirty="0"/>
          </a:p>
        </p:txBody>
      </p:sp>
    </p:spTree>
    <p:extLst>
      <p:ext uri="{BB962C8B-B14F-4D97-AF65-F5344CB8AC3E}">
        <p14:creationId xmlns:p14="http://schemas.microsoft.com/office/powerpoint/2010/main" val="5862939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Draft Report Outline</a:t>
            </a:r>
            <a:endParaRPr lang="en-US" dirty="0"/>
          </a:p>
        </p:txBody>
      </p:sp>
      <p:sp>
        <p:nvSpPr>
          <p:cNvPr id="9" name="Content Placeholder 8"/>
          <p:cNvSpPr>
            <a:spLocks noGrp="1"/>
          </p:cNvSpPr>
          <p:nvPr>
            <p:ph sz="half" idx="2"/>
          </p:nvPr>
        </p:nvSpPr>
        <p:spPr>
          <a:xfrm>
            <a:off x="609600" y="1781808"/>
            <a:ext cx="5497902" cy="3737461"/>
          </a:xfrm>
        </p:spPr>
        <p:txBody>
          <a:bodyPr>
            <a:normAutofit/>
          </a:bodyPr>
          <a:lstStyle/>
          <a:p>
            <a:pPr marL="571500" indent="-571500">
              <a:buFont typeface="+mj-lt"/>
              <a:buAutoNum type="romanUcPeriod"/>
            </a:pPr>
            <a:r>
              <a:rPr lang="en-US" dirty="0" smtClean="0"/>
              <a:t>Overview and Introduction</a:t>
            </a:r>
          </a:p>
          <a:p>
            <a:pPr marL="571500" indent="-571500">
              <a:buFont typeface="+mj-lt"/>
              <a:buAutoNum type="romanUcPeriod"/>
            </a:pPr>
            <a:r>
              <a:rPr lang="en-US" dirty="0" smtClean="0"/>
              <a:t>Situation Assessment</a:t>
            </a:r>
          </a:p>
          <a:p>
            <a:pPr marL="571500" indent="-571500">
              <a:buFont typeface="+mj-lt"/>
              <a:buAutoNum type="romanUcPeriod"/>
            </a:pPr>
            <a:r>
              <a:rPr lang="en-US" dirty="0" smtClean="0"/>
              <a:t>Research </a:t>
            </a:r>
            <a:r>
              <a:rPr lang="en-US" dirty="0"/>
              <a:t>and Analysis of Service Alternatives and Customer Care Improvements</a:t>
            </a:r>
          </a:p>
        </p:txBody>
      </p:sp>
      <p:sp>
        <p:nvSpPr>
          <p:cNvPr id="10" name="Content Placeholder 8"/>
          <p:cNvSpPr txBox="1">
            <a:spLocks/>
          </p:cNvSpPr>
          <p:nvPr/>
        </p:nvSpPr>
        <p:spPr>
          <a:xfrm>
            <a:off x="6107502" y="1781807"/>
            <a:ext cx="5474898" cy="37374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mj-lt"/>
              <a:buAutoNum type="romanUcPeriod" startAt="4"/>
            </a:pPr>
            <a:r>
              <a:rPr lang="en-US" dirty="0" smtClean="0"/>
              <a:t>Overview and Introduction</a:t>
            </a:r>
          </a:p>
          <a:p>
            <a:pPr marL="571500" indent="-571500">
              <a:buFont typeface="+mj-lt"/>
              <a:buAutoNum type="romanUcPeriod" startAt="4"/>
            </a:pPr>
            <a:r>
              <a:rPr lang="en-US" dirty="0" smtClean="0"/>
              <a:t>Opportunities and Recommendations</a:t>
            </a:r>
          </a:p>
          <a:p>
            <a:pPr marL="571500" indent="-571500">
              <a:buFont typeface="+mj-lt"/>
              <a:buAutoNum type="romanUcPeriod" startAt="4"/>
            </a:pPr>
            <a:r>
              <a:rPr lang="en-US" dirty="0" smtClean="0"/>
              <a:t>Appendix</a:t>
            </a:r>
            <a:endParaRPr lang="en-US" dirty="0"/>
          </a:p>
        </p:txBody>
      </p:sp>
    </p:spTree>
    <p:extLst>
      <p:ext uri="{BB962C8B-B14F-4D97-AF65-F5344CB8AC3E}">
        <p14:creationId xmlns:p14="http://schemas.microsoft.com/office/powerpoint/2010/main" val="184422299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Project </a:t>
            </a:r>
            <a:r>
              <a:rPr lang="en-US" dirty="0"/>
              <a:t>Overview and </a:t>
            </a:r>
            <a:r>
              <a:rPr lang="en-US" dirty="0" smtClean="0"/>
              <a:t>Introduction</a:t>
            </a:r>
            <a:endParaRPr lang="en-US" dirty="0"/>
          </a:p>
        </p:txBody>
      </p:sp>
      <p:sp>
        <p:nvSpPr>
          <p:cNvPr id="3" name="Content Placeholder 2"/>
          <p:cNvSpPr>
            <a:spLocks noGrp="1"/>
          </p:cNvSpPr>
          <p:nvPr>
            <p:ph idx="1"/>
          </p:nvPr>
        </p:nvSpPr>
        <p:spPr/>
        <p:txBody>
          <a:bodyPr/>
          <a:lstStyle/>
          <a:p>
            <a:pPr lvl="1"/>
            <a:r>
              <a:rPr lang="en-US" b="1" dirty="0" smtClean="0"/>
              <a:t>Senate </a:t>
            </a:r>
            <a:r>
              <a:rPr lang="en-US" b="1" dirty="0"/>
              <a:t>Proviso Charge</a:t>
            </a:r>
            <a:endParaRPr lang="en-US" sz="2400" b="1" dirty="0"/>
          </a:p>
          <a:p>
            <a:pPr lvl="1"/>
            <a:r>
              <a:rPr lang="en-US" b="1" dirty="0"/>
              <a:t>Study Objectives</a:t>
            </a:r>
            <a:endParaRPr lang="en-US" sz="2400" b="1" dirty="0"/>
          </a:p>
          <a:p>
            <a:pPr lvl="1"/>
            <a:r>
              <a:rPr lang="en-US" b="1" dirty="0"/>
              <a:t>Study Approach</a:t>
            </a:r>
            <a:endParaRPr lang="en-US" sz="2400" b="1" dirty="0"/>
          </a:p>
          <a:p>
            <a:pPr lvl="2"/>
            <a:r>
              <a:rPr lang="en-US" b="1" dirty="0"/>
              <a:t>Transportation Task Force</a:t>
            </a:r>
            <a:endParaRPr lang="en-US" sz="2000" b="1" dirty="0"/>
          </a:p>
          <a:p>
            <a:pPr lvl="2"/>
            <a:r>
              <a:rPr lang="en-US" b="1" dirty="0"/>
              <a:t>Research and Analysis Approach</a:t>
            </a:r>
            <a:endParaRPr lang="en-US" sz="2000" b="1" dirty="0"/>
          </a:p>
        </p:txBody>
      </p:sp>
    </p:spTree>
    <p:extLst>
      <p:ext uri="{BB962C8B-B14F-4D97-AF65-F5344CB8AC3E}">
        <p14:creationId xmlns:p14="http://schemas.microsoft.com/office/powerpoint/2010/main" val="111691723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II. </a:t>
            </a:r>
            <a:r>
              <a:rPr lang="en-US" dirty="0">
                <a:effectLst/>
              </a:rPr>
              <a:t>Situation Assessment: Examination of the Design and Provision of the State's </a:t>
            </a:r>
            <a:r>
              <a:rPr lang="en-US" dirty="0" smtClean="0">
                <a:effectLst/>
              </a:rPr>
              <a:t>TD Services</a:t>
            </a:r>
            <a:endParaRPr lang="en-US" dirty="0"/>
          </a:p>
        </p:txBody>
      </p:sp>
      <p:sp>
        <p:nvSpPr>
          <p:cNvPr id="3" name="Content Placeholder 2"/>
          <p:cNvSpPr>
            <a:spLocks noGrp="1"/>
          </p:cNvSpPr>
          <p:nvPr>
            <p:ph idx="1"/>
          </p:nvPr>
        </p:nvSpPr>
        <p:spPr>
          <a:xfrm>
            <a:off x="502722" y="1445822"/>
            <a:ext cx="10972800" cy="4800599"/>
          </a:xfrm>
        </p:spPr>
        <p:txBody>
          <a:bodyPr>
            <a:normAutofit fontScale="92500" lnSpcReduction="20000"/>
          </a:bodyPr>
          <a:lstStyle/>
          <a:p>
            <a:pPr lvl="1"/>
            <a:r>
              <a:rPr lang="en-US" b="1" dirty="0" smtClean="0"/>
              <a:t>Transportation </a:t>
            </a:r>
            <a:r>
              <a:rPr lang="en-US" b="1" dirty="0"/>
              <a:t>Disadvantaged Populations</a:t>
            </a:r>
          </a:p>
          <a:p>
            <a:pPr lvl="1"/>
            <a:r>
              <a:rPr lang="en-US" b="1" dirty="0" smtClean="0"/>
              <a:t>Existing </a:t>
            </a:r>
            <a:r>
              <a:rPr lang="en-US" b="1" dirty="0"/>
              <a:t>Public Transportation Mobility Programs and Service </a:t>
            </a:r>
            <a:r>
              <a:rPr lang="en-US" b="1" dirty="0" smtClean="0"/>
              <a:t>Design</a:t>
            </a:r>
          </a:p>
          <a:p>
            <a:pPr lvl="2"/>
            <a:r>
              <a:rPr lang="en-US" dirty="0" smtClean="0"/>
              <a:t>Urban</a:t>
            </a:r>
            <a:r>
              <a:rPr lang="en-US" dirty="0"/>
              <a:t>: Rail, Fixed Route, Flex, and ADA  Paratransit</a:t>
            </a:r>
          </a:p>
          <a:p>
            <a:pPr lvl="2"/>
            <a:r>
              <a:rPr lang="en-US" dirty="0" smtClean="0"/>
              <a:t>Rural </a:t>
            </a:r>
            <a:r>
              <a:rPr lang="en-US" dirty="0"/>
              <a:t>Services</a:t>
            </a:r>
          </a:p>
          <a:p>
            <a:pPr lvl="2"/>
            <a:r>
              <a:rPr lang="en-US" dirty="0"/>
              <a:t>TD Program (CTD) / CTCs </a:t>
            </a:r>
          </a:p>
          <a:p>
            <a:pPr lvl="2"/>
            <a:r>
              <a:rPr lang="en-US" dirty="0"/>
              <a:t>Medicaid</a:t>
            </a:r>
          </a:p>
          <a:p>
            <a:pPr lvl="2"/>
            <a:r>
              <a:rPr lang="en-US" dirty="0"/>
              <a:t>Agency for Persons with Disabilities</a:t>
            </a:r>
          </a:p>
          <a:p>
            <a:pPr lvl="2"/>
            <a:r>
              <a:rPr lang="en-US" dirty="0"/>
              <a:t>Contracted and Partnership Services: Taxis, Transportation Network Companies (</a:t>
            </a:r>
            <a:r>
              <a:rPr lang="en-US" dirty="0" smtClean="0"/>
              <a:t>TNCs)</a:t>
            </a:r>
            <a:endParaRPr lang="en-US" dirty="0"/>
          </a:p>
          <a:p>
            <a:pPr lvl="2"/>
            <a:r>
              <a:rPr lang="en-US" dirty="0"/>
              <a:t>Existing Funding and Eligibilities </a:t>
            </a:r>
            <a:endParaRPr lang="en-US" dirty="0" smtClean="0"/>
          </a:p>
          <a:p>
            <a:pPr lvl="1"/>
            <a:r>
              <a:rPr lang="en-US" b="1" dirty="0" smtClean="0"/>
              <a:t>Identified Challenges, Service Gaps, Needs and Issues</a:t>
            </a:r>
          </a:p>
          <a:p>
            <a:pPr lvl="2"/>
            <a:r>
              <a:rPr lang="en-US" dirty="0" smtClean="0"/>
              <a:t>Task </a:t>
            </a:r>
            <a:r>
              <a:rPr lang="en-US" dirty="0"/>
              <a:t>Force Observations</a:t>
            </a:r>
          </a:p>
          <a:p>
            <a:pPr lvl="2"/>
            <a:r>
              <a:rPr lang="en-US" dirty="0"/>
              <a:t>Situation Assessment Findings</a:t>
            </a:r>
          </a:p>
          <a:p>
            <a:endParaRPr lang="en-US" dirty="0"/>
          </a:p>
        </p:txBody>
      </p:sp>
    </p:spTree>
    <p:extLst>
      <p:ext uri="{BB962C8B-B14F-4D97-AF65-F5344CB8AC3E}">
        <p14:creationId xmlns:p14="http://schemas.microsoft.com/office/powerpoint/2010/main" val="145633448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III. </a:t>
            </a:r>
            <a:r>
              <a:rPr lang="en-US" dirty="0"/>
              <a:t>Research and Analysis of Service Alternatives and Customer Care Improvements</a:t>
            </a:r>
            <a:endParaRPr lang="en-US" sz="2400" dirty="0"/>
          </a:p>
        </p:txBody>
      </p:sp>
      <p:sp>
        <p:nvSpPr>
          <p:cNvPr id="3" name="Content Placeholder 2"/>
          <p:cNvSpPr>
            <a:spLocks noGrp="1"/>
          </p:cNvSpPr>
          <p:nvPr>
            <p:ph idx="1"/>
          </p:nvPr>
        </p:nvSpPr>
        <p:spPr>
          <a:xfrm>
            <a:off x="502722" y="1445822"/>
            <a:ext cx="10972800" cy="4800599"/>
          </a:xfrm>
        </p:spPr>
        <p:txBody>
          <a:bodyPr>
            <a:normAutofit/>
          </a:bodyPr>
          <a:lstStyle/>
          <a:p>
            <a:pPr lvl="1"/>
            <a:endParaRPr lang="en-US" dirty="0"/>
          </a:p>
          <a:p>
            <a:pPr lvl="1"/>
            <a:r>
              <a:rPr lang="en-US" b="1" dirty="0" smtClean="0"/>
              <a:t>Relevant </a:t>
            </a:r>
            <a:r>
              <a:rPr lang="en-US" b="1" dirty="0"/>
              <a:t>Research Studies and Findings</a:t>
            </a:r>
            <a:endParaRPr lang="en-US" sz="2400" b="1" dirty="0"/>
          </a:p>
          <a:p>
            <a:pPr lvl="1"/>
            <a:r>
              <a:rPr lang="en-US" b="1" dirty="0"/>
              <a:t>National Scan of Innovative Coordination and Service Delivery Approaches, Organizational Models and Best Practices</a:t>
            </a:r>
            <a:endParaRPr lang="en-US" sz="2400" b="1" dirty="0"/>
          </a:p>
          <a:p>
            <a:pPr lvl="1"/>
            <a:r>
              <a:rPr lang="en-US" b="1" dirty="0"/>
              <a:t>Analysis of emerging technologies</a:t>
            </a:r>
            <a:endParaRPr lang="en-US" sz="2400" b="1" dirty="0"/>
          </a:p>
          <a:p>
            <a:pPr lvl="1"/>
            <a:r>
              <a:rPr lang="en-US" b="1" dirty="0"/>
              <a:t>Regional Fare Payment Systems and Applicable Improvements for TD Customers </a:t>
            </a:r>
            <a:endParaRPr lang="en-US" sz="2400" b="1" dirty="0"/>
          </a:p>
          <a:p>
            <a:pPr lvl="1"/>
            <a:r>
              <a:rPr lang="en-US" b="1" dirty="0"/>
              <a:t>Mobility Management Concepts and Practices</a:t>
            </a:r>
            <a:endParaRPr lang="en-US" sz="2400" b="1" dirty="0"/>
          </a:p>
          <a:p>
            <a:endParaRPr lang="en-US" b="1" dirty="0"/>
          </a:p>
        </p:txBody>
      </p:sp>
    </p:spTree>
    <p:extLst>
      <p:ext uri="{BB962C8B-B14F-4D97-AF65-F5344CB8AC3E}">
        <p14:creationId xmlns:p14="http://schemas.microsoft.com/office/powerpoint/2010/main" val="320538700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IV. </a:t>
            </a:r>
            <a:r>
              <a:rPr lang="en-US" sz="3200" dirty="0"/>
              <a:t>Opportunities and Recommendations</a:t>
            </a:r>
          </a:p>
        </p:txBody>
      </p:sp>
      <p:sp>
        <p:nvSpPr>
          <p:cNvPr id="3" name="Content Placeholder 2"/>
          <p:cNvSpPr>
            <a:spLocks noGrp="1"/>
          </p:cNvSpPr>
          <p:nvPr>
            <p:ph idx="1"/>
          </p:nvPr>
        </p:nvSpPr>
        <p:spPr>
          <a:xfrm>
            <a:off x="502722" y="1445822"/>
            <a:ext cx="10972800" cy="4800599"/>
          </a:xfrm>
        </p:spPr>
        <p:txBody>
          <a:bodyPr>
            <a:normAutofit/>
          </a:bodyPr>
          <a:lstStyle/>
          <a:p>
            <a:pPr lvl="1"/>
            <a:endParaRPr lang="en-US" dirty="0"/>
          </a:p>
          <a:p>
            <a:pPr lvl="1"/>
            <a:r>
              <a:rPr lang="en-US" b="1" dirty="0" smtClean="0"/>
              <a:t>Operational </a:t>
            </a:r>
            <a:r>
              <a:rPr lang="en-US" b="1" dirty="0"/>
              <a:t>Strategies</a:t>
            </a:r>
            <a:endParaRPr lang="en-US" sz="2400" b="1" dirty="0"/>
          </a:p>
          <a:p>
            <a:pPr lvl="2"/>
            <a:r>
              <a:rPr lang="en-US" b="1" dirty="0"/>
              <a:t>Urban</a:t>
            </a:r>
            <a:endParaRPr lang="en-US" sz="2000" b="1" dirty="0"/>
          </a:p>
          <a:p>
            <a:pPr lvl="2"/>
            <a:r>
              <a:rPr lang="en-US" b="1" dirty="0"/>
              <a:t>Rural</a:t>
            </a:r>
            <a:endParaRPr lang="en-US" sz="2000" b="1" dirty="0"/>
          </a:p>
          <a:p>
            <a:pPr lvl="1"/>
            <a:r>
              <a:rPr lang="en-US" b="1" dirty="0"/>
              <a:t>Coordination Strategies</a:t>
            </a:r>
            <a:endParaRPr lang="en-US" sz="2400" b="1" dirty="0"/>
          </a:p>
          <a:p>
            <a:pPr lvl="1"/>
            <a:r>
              <a:rPr lang="en-US" b="1" dirty="0"/>
              <a:t>Customer Care Strategies</a:t>
            </a:r>
            <a:endParaRPr lang="en-US" sz="2400" b="1" dirty="0"/>
          </a:p>
          <a:p>
            <a:pPr lvl="1"/>
            <a:r>
              <a:rPr lang="en-US" b="1" dirty="0"/>
              <a:t>Issues and Solutions Matrix</a:t>
            </a:r>
            <a:endParaRPr lang="en-US" sz="2400" b="1" dirty="0"/>
          </a:p>
          <a:p>
            <a:pPr lvl="1"/>
            <a:r>
              <a:rPr lang="en-US" b="1" dirty="0"/>
              <a:t>Recommendations </a:t>
            </a:r>
            <a:endParaRPr lang="en-US" sz="2400" b="1" dirty="0"/>
          </a:p>
          <a:p>
            <a:pPr marL="0" indent="0">
              <a:buNone/>
            </a:pPr>
            <a:endParaRPr lang="en-US" b="1" dirty="0"/>
          </a:p>
        </p:txBody>
      </p:sp>
    </p:spTree>
    <p:extLst>
      <p:ext uri="{BB962C8B-B14F-4D97-AF65-F5344CB8AC3E}">
        <p14:creationId xmlns:p14="http://schemas.microsoft.com/office/powerpoint/2010/main" val="357056688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V. Appendices</a:t>
            </a:r>
            <a:endParaRPr lang="en-US" sz="3200" dirty="0"/>
          </a:p>
        </p:txBody>
      </p:sp>
      <p:sp>
        <p:nvSpPr>
          <p:cNvPr id="3" name="Content Placeholder 2"/>
          <p:cNvSpPr>
            <a:spLocks noGrp="1"/>
          </p:cNvSpPr>
          <p:nvPr>
            <p:ph idx="1"/>
          </p:nvPr>
        </p:nvSpPr>
        <p:spPr>
          <a:xfrm>
            <a:off x="502722" y="1445822"/>
            <a:ext cx="10972800" cy="4800599"/>
          </a:xfrm>
        </p:spPr>
        <p:txBody>
          <a:bodyPr>
            <a:normAutofit/>
          </a:bodyPr>
          <a:lstStyle/>
          <a:p>
            <a:pPr lvl="1"/>
            <a:endParaRPr lang="en-US" dirty="0"/>
          </a:p>
          <a:p>
            <a:pPr marL="457200" lvl="1" indent="0">
              <a:buNone/>
            </a:pPr>
            <a:r>
              <a:rPr lang="en-US" dirty="0" smtClean="0"/>
              <a:t>     </a:t>
            </a:r>
            <a:r>
              <a:rPr lang="en-US" b="1" dirty="0" smtClean="0"/>
              <a:t>The Appendices will provide additional detail and documentation that supports the  findings and recommendations presented in the final report document.</a:t>
            </a:r>
            <a:endParaRPr lang="en-US" sz="2400" b="1" dirty="0"/>
          </a:p>
          <a:p>
            <a:pPr marL="0" indent="0">
              <a:buNone/>
            </a:pPr>
            <a:endParaRPr lang="en-US" dirty="0"/>
          </a:p>
        </p:txBody>
      </p:sp>
    </p:spTree>
    <p:extLst>
      <p:ext uri="{BB962C8B-B14F-4D97-AF65-F5344CB8AC3E}">
        <p14:creationId xmlns:p14="http://schemas.microsoft.com/office/powerpoint/2010/main" val="419381290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Reflection</a:t>
            </a:r>
            <a:endParaRPr lang="en-US" dirty="0"/>
          </a:p>
        </p:txBody>
      </p:sp>
      <p:sp>
        <p:nvSpPr>
          <p:cNvPr id="3" name="Subtitle 2"/>
          <p:cNvSpPr>
            <a:spLocks noGrp="1"/>
          </p:cNvSpPr>
          <p:nvPr>
            <p:ph type="subTitle" idx="1"/>
          </p:nvPr>
        </p:nvSpPr>
        <p:spPr/>
        <p:txBody>
          <a:bodyPr/>
          <a:lstStyle/>
          <a:p>
            <a:r>
              <a:rPr lang="en-US" dirty="0" smtClean="0"/>
              <a:t>Approach and Process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44" y="721654"/>
            <a:ext cx="3028950" cy="1504950"/>
          </a:xfrm>
          <a:prstGeom prst="rect">
            <a:avLst/>
          </a:prstGeom>
        </p:spPr>
      </p:pic>
    </p:spTree>
    <p:extLst>
      <p:ext uri="{BB962C8B-B14F-4D97-AF65-F5344CB8AC3E}">
        <p14:creationId xmlns:p14="http://schemas.microsoft.com/office/powerpoint/2010/main" val="22957155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Fixed Route Service and </a:t>
            </a:r>
            <a:br>
              <a:rPr lang="en-US" sz="2400" dirty="0"/>
            </a:br>
            <a:r>
              <a:rPr lang="en-US" sz="2400" dirty="0"/>
              <a:t>Accommodating Accessibility</a:t>
            </a:r>
          </a:p>
        </p:txBody>
      </p:sp>
      <p:sp>
        <p:nvSpPr>
          <p:cNvPr id="4" name="Content Placeholder 3"/>
          <p:cNvSpPr>
            <a:spLocks noGrp="1"/>
          </p:cNvSpPr>
          <p:nvPr>
            <p:ph sz="half" idx="2"/>
          </p:nvPr>
        </p:nvSpPr>
        <p:spPr>
          <a:xfrm>
            <a:off x="6885709" y="838199"/>
            <a:ext cx="3784078" cy="4385733"/>
          </a:xfrm>
        </p:spPr>
        <p:txBody>
          <a:bodyPr>
            <a:noAutofit/>
          </a:bodyPr>
          <a:lstStyle/>
          <a:p>
            <a:pPr marL="0" indent="0">
              <a:buNone/>
            </a:pPr>
            <a:r>
              <a:rPr lang="en-US" sz="3600" dirty="0" smtClean="0"/>
              <a:t>Responsible for </a:t>
            </a:r>
          </a:p>
          <a:p>
            <a:r>
              <a:rPr lang="en-US" sz="1600" dirty="0"/>
              <a:t>Non-discrimination</a:t>
            </a:r>
          </a:p>
          <a:p>
            <a:r>
              <a:rPr lang="en-US" sz="1600" dirty="0"/>
              <a:t>Maintaining accessible features</a:t>
            </a:r>
          </a:p>
          <a:p>
            <a:r>
              <a:rPr lang="en-US" sz="1600" dirty="0"/>
              <a:t>Keeping lifts and ramps in operative condition</a:t>
            </a:r>
          </a:p>
          <a:p>
            <a:r>
              <a:rPr lang="en-US" sz="1600" dirty="0"/>
              <a:t>Using lifts and securement systems</a:t>
            </a:r>
          </a:p>
          <a:p>
            <a:r>
              <a:rPr lang="en-US" sz="1600" dirty="0"/>
              <a:t>Priority seating and securement areas</a:t>
            </a:r>
          </a:p>
          <a:p>
            <a:r>
              <a:rPr lang="en-US" sz="1600" dirty="0"/>
              <a:t>Adequate boarding and disembarking time</a:t>
            </a:r>
          </a:p>
          <a:p>
            <a:r>
              <a:rPr lang="en-US" sz="1600" dirty="0"/>
              <a:t>Boarding assistance</a:t>
            </a:r>
          </a:p>
          <a:p>
            <a:r>
              <a:rPr lang="en-US" sz="1600" dirty="0"/>
              <a:t>Stop announcements</a:t>
            </a:r>
          </a:p>
          <a:p>
            <a:r>
              <a:rPr lang="en-US" sz="1600" dirty="0"/>
              <a:t>Route identification</a:t>
            </a:r>
          </a:p>
          <a:p>
            <a:r>
              <a:rPr lang="en-US" sz="1600" dirty="0"/>
              <a:t>Complementary paratransit</a:t>
            </a:r>
          </a:p>
        </p:txBody>
      </p:sp>
      <p:sp>
        <p:nvSpPr>
          <p:cNvPr id="7" name="TextBox 6"/>
          <p:cNvSpPr txBox="1"/>
          <p:nvPr/>
        </p:nvSpPr>
        <p:spPr>
          <a:xfrm>
            <a:off x="1013868" y="1637855"/>
            <a:ext cx="4310480" cy="1477328"/>
          </a:xfrm>
          <a:prstGeom prst="rect">
            <a:avLst/>
          </a:prstGeom>
          <a:noFill/>
        </p:spPr>
        <p:txBody>
          <a:bodyPr wrap="square" rtlCol="0">
            <a:spAutoFit/>
          </a:bodyPr>
          <a:lstStyle/>
          <a:p>
            <a:r>
              <a:rPr lang="en-US" dirty="0"/>
              <a:t>Fixed route service is a traditional bus service that that transports the general public on a regular basis on vehicles that travel a designated route on a fixed schedule</a:t>
            </a:r>
            <a:endParaRPr lang="en-US" sz="1600" dirty="0"/>
          </a:p>
        </p:txBody>
      </p:sp>
      <p:pic>
        <p:nvPicPr>
          <p:cNvPr id="1026" name="Picture 2" descr="Image result for florida fixed route bus"/>
          <p:cNvPicPr>
            <a:picLocks noChangeAspect="1" noChangeArrowheads="1"/>
          </p:cNvPicPr>
          <p:nvPr/>
        </p:nvPicPr>
        <p:blipFill rotWithShape="1">
          <a:blip r:embed="rId2">
            <a:extLst>
              <a:ext uri="{28A0092B-C50C-407E-A947-70E740481C1C}">
                <a14:useLocalDpi xmlns:a14="http://schemas.microsoft.com/office/drawing/2010/main" val="0"/>
              </a:ext>
            </a:extLst>
          </a:blip>
          <a:srcRect t="23768" r="33482" b="17387"/>
          <a:stretch/>
        </p:blipFill>
        <p:spPr bwMode="auto">
          <a:xfrm>
            <a:off x="892665" y="3252084"/>
            <a:ext cx="4550953" cy="2687385"/>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5180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047" y="242973"/>
            <a:ext cx="3932237" cy="779003"/>
          </a:xfrm>
        </p:spPr>
        <p:txBody>
          <a:bodyPr anchor="t"/>
          <a:lstStyle/>
          <a:p>
            <a:pPr algn="ctr"/>
            <a:r>
              <a:rPr lang="en-US" dirty="0" smtClean="0"/>
              <a:t>Next Steps</a:t>
            </a:r>
            <a:endParaRPr lang="en-US" dirty="0"/>
          </a:p>
        </p:txBody>
      </p:sp>
      <p:sp>
        <p:nvSpPr>
          <p:cNvPr id="6" name="Text Placeholder 5"/>
          <p:cNvSpPr>
            <a:spLocks noGrp="1"/>
          </p:cNvSpPr>
          <p:nvPr>
            <p:ph type="body" sz="half" idx="2"/>
          </p:nvPr>
        </p:nvSpPr>
        <p:spPr>
          <a:xfrm>
            <a:off x="600635" y="1110705"/>
            <a:ext cx="4858871" cy="2636542"/>
          </a:xfrm>
        </p:spPr>
        <p:txBody>
          <a:bodyPr anchor="ctr">
            <a:normAutofit/>
          </a:bodyPr>
          <a:lstStyle/>
          <a:p>
            <a:pPr marL="457200" indent="-457200">
              <a:buFont typeface="Wingdings" panose="05000000000000000000" pitchFamily="2" charset="2"/>
              <a:buChar char="ü"/>
            </a:pPr>
            <a:r>
              <a:rPr lang="en-US" sz="2800" dirty="0" smtClean="0"/>
              <a:t>Task Force Feedback / Input</a:t>
            </a:r>
          </a:p>
          <a:p>
            <a:pPr marL="457200" indent="-457200">
              <a:buFont typeface="Wingdings" panose="05000000000000000000" pitchFamily="2" charset="2"/>
              <a:buChar char="ü"/>
            </a:pPr>
            <a:r>
              <a:rPr lang="en-US" sz="2800" dirty="0" smtClean="0"/>
              <a:t>Draft Report: October </a:t>
            </a:r>
            <a:r>
              <a:rPr lang="en-US" sz="2800" dirty="0" smtClean="0"/>
              <a:t>30</a:t>
            </a:r>
            <a:r>
              <a:rPr lang="en-US" sz="2800" baseline="30000" dirty="0" smtClean="0"/>
              <a:t>th</a:t>
            </a:r>
          </a:p>
          <a:p>
            <a:pPr marL="457200" indent="-457200">
              <a:buFont typeface="Wingdings" panose="05000000000000000000" pitchFamily="2" charset="2"/>
              <a:buChar char="ü"/>
            </a:pPr>
            <a:r>
              <a:rPr lang="en-US" sz="2800" dirty="0"/>
              <a:t>Final </a:t>
            </a:r>
            <a:r>
              <a:rPr lang="en-US" sz="2800" dirty="0" smtClean="0"/>
              <a:t>Draft: </a:t>
            </a:r>
            <a:r>
              <a:rPr lang="en-US" sz="2800" dirty="0"/>
              <a:t>November </a:t>
            </a:r>
            <a:r>
              <a:rPr lang="en-US" sz="2800" dirty="0" smtClean="0"/>
              <a:t>27th</a:t>
            </a:r>
            <a:endParaRPr lang="en-US" sz="2800" dirty="0" smtClean="0"/>
          </a:p>
          <a:p>
            <a:pPr marL="457200" indent="-457200">
              <a:buFont typeface="Wingdings" panose="05000000000000000000" pitchFamily="2" charset="2"/>
              <a:buChar char="ü"/>
            </a:pPr>
            <a:r>
              <a:rPr lang="en-US" sz="2800" dirty="0" smtClean="0"/>
              <a:t>Final Report: December 6th</a:t>
            </a:r>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616" y="314325"/>
            <a:ext cx="5475872" cy="2514600"/>
          </a:xfrm>
          <a:prstGeom prst="rect">
            <a:avLst/>
          </a:prstGeom>
        </p:spPr>
      </p:pic>
      <p:grpSp>
        <p:nvGrpSpPr>
          <p:cNvPr id="2" name="Group 1"/>
          <p:cNvGrpSpPr/>
          <p:nvPr/>
        </p:nvGrpSpPr>
        <p:grpSpPr>
          <a:xfrm>
            <a:off x="600635" y="2958353"/>
            <a:ext cx="9610165" cy="3182471"/>
            <a:chOff x="1344321" y="3546895"/>
            <a:chExt cx="8128000" cy="2375647"/>
          </a:xfrm>
        </p:grpSpPr>
        <p:graphicFrame>
          <p:nvGraphicFramePr>
            <p:cNvPr id="7" name="Diagram 6"/>
            <p:cNvGraphicFramePr/>
            <p:nvPr>
              <p:extLst>
                <p:ext uri="{D42A27DB-BD31-4B8C-83A1-F6EECF244321}">
                  <p14:modId xmlns:p14="http://schemas.microsoft.com/office/powerpoint/2010/main" val="1337511974"/>
                </p:ext>
              </p:extLst>
            </p:nvPr>
          </p:nvGraphicFramePr>
          <p:xfrm>
            <a:off x="1344321" y="3546895"/>
            <a:ext cx="8128000" cy="2375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2364114" y="5061242"/>
              <a:ext cx="926023" cy="369332"/>
            </a:xfrm>
            <a:prstGeom prst="rect">
              <a:avLst/>
            </a:prstGeom>
            <a:noFill/>
          </p:spPr>
          <p:txBody>
            <a:bodyPr wrap="none" rtlCol="0">
              <a:spAutoFit/>
            </a:bodyPr>
            <a:lstStyle/>
            <a:p>
              <a:r>
                <a:rPr lang="en-US" b="1" dirty="0" smtClean="0">
                  <a:solidFill>
                    <a:srgbClr val="FF0000"/>
                  </a:solidFill>
                </a:rPr>
                <a:t>24 Days</a:t>
              </a:r>
              <a:endParaRPr lang="en-US" b="1" dirty="0">
                <a:solidFill>
                  <a:srgbClr val="FF0000"/>
                </a:solidFill>
              </a:endParaRPr>
            </a:p>
          </p:txBody>
        </p:sp>
        <p:sp>
          <p:nvSpPr>
            <p:cNvPr id="10" name="TextBox 9"/>
            <p:cNvSpPr txBox="1"/>
            <p:nvPr/>
          </p:nvSpPr>
          <p:spPr>
            <a:xfrm>
              <a:off x="4022585" y="5061242"/>
              <a:ext cx="926023" cy="369332"/>
            </a:xfrm>
            <a:prstGeom prst="rect">
              <a:avLst/>
            </a:prstGeom>
            <a:noFill/>
          </p:spPr>
          <p:txBody>
            <a:bodyPr wrap="none" rtlCol="0">
              <a:spAutoFit/>
            </a:bodyPr>
            <a:lstStyle/>
            <a:p>
              <a:r>
                <a:rPr lang="en-US" b="1" dirty="0">
                  <a:solidFill>
                    <a:srgbClr val="FF0000"/>
                  </a:solidFill>
                </a:rPr>
                <a:t>4</a:t>
              </a:r>
              <a:r>
                <a:rPr lang="en-US" b="1" dirty="0" smtClean="0">
                  <a:solidFill>
                    <a:srgbClr val="FF0000"/>
                  </a:solidFill>
                </a:rPr>
                <a:t>4 Days</a:t>
              </a:r>
              <a:endParaRPr lang="en-US" b="1" dirty="0">
                <a:solidFill>
                  <a:srgbClr val="FF0000"/>
                </a:solidFill>
              </a:endParaRPr>
            </a:p>
          </p:txBody>
        </p:sp>
        <p:sp>
          <p:nvSpPr>
            <p:cNvPr id="11" name="TextBox 10"/>
            <p:cNvSpPr txBox="1"/>
            <p:nvPr/>
          </p:nvSpPr>
          <p:spPr>
            <a:xfrm>
              <a:off x="5620961" y="5061242"/>
              <a:ext cx="926023" cy="369332"/>
            </a:xfrm>
            <a:prstGeom prst="rect">
              <a:avLst/>
            </a:prstGeom>
            <a:noFill/>
          </p:spPr>
          <p:txBody>
            <a:bodyPr wrap="none" rtlCol="0">
              <a:spAutoFit/>
            </a:bodyPr>
            <a:lstStyle/>
            <a:p>
              <a:r>
                <a:rPr lang="en-US" b="1" dirty="0" smtClean="0">
                  <a:solidFill>
                    <a:srgbClr val="FF0000"/>
                  </a:solidFill>
                </a:rPr>
                <a:t>69 Days</a:t>
              </a:r>
              <a:endParaRPr lang="en-US" b="1" dirty="0">
                <a:solidFill>
                  <a:srgbClr val="FF0000"/>
                </a:solidFill>
              </a:endParaRPr>
            </a:p>
          </p:txBody>
        </p:sp>
        <p:sp>
          <p:nvSpPr>
            <p:cNvPr id="12" name="TextBox 11"/>
            <p:cNvSpPr txBox="1"/>
            <p:nvPr/>
          </p:nvSpPr>
          <p:spPr>
            <a:xfrm>
              <a:off x="7348490" y="5061242"/>
              <a:ext cx="1043042" cy="369332"/>
            </a:xfrm>
            <a:prstGeom prst="rect">
              <a:avLst/>
            </a:prstGeom>
            <a:noFill/>
          </p:spPr>
          <p:txBody>
            <a:bodyPr wrap="none" rtlCol="0">
              <a:spAutoFit/>
            </a:bodyPr>
            <a:lstStyle/>
            <a:p>
              <a:r>
                <a:rPr lang="en-US" b="1" dirty="0" smtClean="0">
                  <a:solidFill>
                    <a:srgbClr val="FF0000"/>
                  </a:solidFill>
                </a:rPr>
                <a:t>106 Days</a:t>
              </a:r>
              <a:endParaRPr lang="en-US" b="1" dirty="0">
                <a:solidFill>
                  <a:srgbClr val="FF0000"/>
                </a:solidFill>
              </a:endParaRPr>
            </a:p>
          </p:txBody>
        </p:sp>
        <p:sp>
          <p:nvSpPr>
            <p:cNvPr id="13" name="TextBox 12"/>
            <p:cNvSpPr txBox="1"/>
            <p:nvPr/>
          </p:nvSpPr>
          <p:spPr>
            <a:xfrm rot="20284860">
              <a:off x="3404463" y="5029866"/>
              <a:ext cx="617477" cy="369332"/>
            </a:xfrm>
            <a:prstGeom prst="rect">
              <a:avLst/>
            </a:prstGeom>
            <a:noFill/>
          </p:spPr>
          <p:txBody>
            <a:bodyPr wrap="none" rtlCol="0">
              <a:spAutoFit/>
            </a:bodyPr>
            <a:lstStyle/>
            <a:p>
              <a:r>
                <a:rPr lang="en-US" dirty="0" smtClean="0">
                  <a:solidFill>
                    <a:srgbClr val="7030A0"/>
                  </a:solidFill>
                </a:rPr>
                <a:t>Irma</a:t>
              </a:r>
              <a:endParaRPr lang="en-US" dirty="0">
                <a:solidFill>
                  <a:srgbClr val="7030A0"/>
                </a:solidFill>
              </a:endParaRPr>
            </a:p>
          </p:txBody>
        </p:sp>
      </p:grpSp>
    </p:spTree>
    <p:extLst>
      <p:ext uri="{BB962C8B-B14F-4D97-AF65-F5344CB8AC3E}">
        <p14:creationId xmlns:p14="http://schemas.microsoft.com/office/powerpoint/2010/main" val="252634665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579626" y="3626466"/>
            <a:ext cx="7857202" cy="242611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Font typeface="Arial"/>
              <a:buNone/>
            </a:pPr>
            <a:r>
              <a:rPr lang="en-US" sz="4000" b="1" dirty="0" smtClean="0">
                <a:solidFill>
                  <a:srgbClr val="0F6528"/>
                </a:solidFill>
              </a:rPr>
              <a:t>Contact Information:           </a:t>
            </a:r>
            <a:r>
              <a:rPr lang="en-US" sz="3500" dirty="0" smtClean="0"/>
              <a:t>Rob Gregg</a:t>
            </a:r>
          </a:p>
          <a:p>
            <a:pPr algn="r">
              <a:buFont typeface="Arial"/>
              <a:buNone/>
            </a:pPr>
            <a:r>
              <a:rPr lang="en-US" sz="3500" dirty="0" smtClean="0">
                <a:hlinkClick r:id="rId2"/>
              </a:rPr>
              <a:t>gregg@cutr.usf.edu</a:t>
            </a:r>
            <a:endParaRPr lang="en-US" sz="3500" dirty="0" smtClean="0"/>
          </a:p>
          <a:p>
            <a:pPr algn="r">
              <a:buFont typeface="Arial"/>
              <a:buNone/>
            </a:pPr>
            <a:r>
              <a:rPr lang="en-US" sz="3500" dirty="0" smtClean="0">
                <a:cs typeface="Helvetica Neue"/>
              </a:rPr>
              <a:t>Jay Goodwill</a:t>
            </a:r>
          </a:p>
          <a:p>
            <a:pPr algn="r">
              <a:buFont typeface="Arial"/>
              <a:buNone/>
            </a:pPr>
            <a:r>
              <a:rPr lang="en-US" sz="3500" dirty="0" smtClean="0">
                <a:cs typeface="Helvetica Neue"/>
                <a:hlinkClick r:id="rId3"/>
              </a:rPr>
              <a:t>jaygoodwill@cutr.usf.edu</a:t>
            </a:r>
            <a:endParaRPr lang="en-US" sz="3500" dirty="0" smtClean="0">
              <a:cs typeface="Helvetica Neue"/>
            </a:endParaRPr>
          </a:p>
          <a:p>
            <a:pPr algn="r">
              <a:buFont typeface="Arial"/>
              <a:buNone/>
            </a:pPr>
            <a:endParaRPr lang="en-US" sz="2200" dirty="0">
              <a:cs typeface="Helvetica Neue"/>
            </a:endParaRPr>
          </a:p>
        </p:txBody>
      </p:sp>
    </p:spTree>
    <p:extLst>
      <p:ext uri="{BB962C8B-B14F-4D97-AF65-F5344CB8AC3E}">
        <p14:creationId xmlns:p14="http://schemas.microsoft.com/office/powerpoint/2010/main" val="15562386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Demand Response and</a:t>
            </a:r>
            <a:br>
              <a:rPr lang="en-US" sz="2400" dirty="0"/>
            </a:br>
            <a:r>
              <a:rPr lang="en-US" sz="2400" dirty="0"/>
              <a:t>Dial-a-Ride Service</a:t>
            </a:r>
          </a:p>
        </p:txBody>
      </p:sp>
      <p:sp>
        <p:nvSpPr>
          <p:cNvPr id="4" name="Content Placeholder 3"/>
          <p:cNvSpPr>
            <a:spLocks noGrp="1"/>
          </p:cNvSpPr>
          <p:nvPr>
            <p:ph sz="half" idx="2"/>
          </p:nvPr>
        </p:nvSpPr>
        <p:spPr>
          <a:xfrm>
            <a:off x="5920537" y="1061689"/>
            <a:ext cx="3912577" cy="4038184"/>
          </a:xfrm>
        </p:spPr>
        <p:txBody>
          <a:bodyPr>
            <a:normAutofit fontScale="70000" lnSpcReduction="20000"/>
          </a:bodyPr>
          <a:lstStyle/>
          <a:p>
            <a:r>
              <a:rPr lang="en-US" dirty="0"/>
              <a:t>D</a:t>
            </a:r>
            <a:r>
              <a:rPr lang="en-US" dirty="0" smtClean="0"/>
              <a:t>oes </a:t>
            </a:r>
            <a:r>
              <a:rPr lang="en-US" dirty="0"/>
              <a:t>not solely provide services to the paratransit market</a:t>
            </a:r>
            <a:r>
              <a:rPr lang="en-US" dirty="0" smtClean="0"/>
              <a:t>.</a:t>
            </a:r>
          </a:p>
          <a:p>
            <a:r>
              <a:rPr lang="en-US" dirty="0" smtClean="0"/>
              <a:t>Enhances </a:t>
            </a:r>
            <a:r>
              <a:rPr lang="en-US" dirty="0"/>
              <a:t>the mobility of people who either cannot drive, are unable to use or do not have access to a fixed-route system, or simply prefer to use the demand-response </a:t>
            </a:r>
            <a:r>
              <a:rPr lang="en-US" dirty="0" smtClean="0"/>
              <a:t>system</a:t>
            </a:r>
          </a:p>
          <a:p>
            <a:r>
              <a:rPr lang="en-US" dirty="0"/>
              <a:t>P</a:t>
            </a:r>
            <a:r>
              <a:rPr lang="en-US" dirty="0" smtClean="0"/>
              <a:t>rovides </a:t>
            </a:r>
            <a:r>
              <a:rPr lang="en-US" dirty="0"/>
              <a:t>mobility to people who otherwise would be unable to travel at </a:t>
            </a:r>
            <a:r>
              <a:rPr lang="en-US" dirty="0" smtClean="0"/>
              <a:t>all</a:t>
            </a:r>
          </a:p>
          <a:p>
            <a:pPr marL="0" indent="0">
              <a:buNone/>
            </a:pPr>
            <a:endParaRPr lang="en-US" dirty="0"/>
          </a:p>
        </p:txBody>
      </p:sp>
      <p:sp>
        <p:nvSpPr>
          <p:cNvPr id="7" name="TextBox 6"/>
          <p:cNvSpPr txBox="1"/>
          <p:nvPr/>
        </p:nvSpPr>
        <p:spPr>
          <a:xfrm>
            <a:off x="1156362" y="1445671"/>
            <a:ext cx="3289300" cy="1477328"/>
          </a:xfrm>
          <a:prstGeom prst="rect">
            <a:avLst/>
          </a:prstGeom>
          <a:noFill/>
        </p:spPr>
        <p:txBody>
          <a:bodyPr wrap="square" rtlCol="0">
            <a:spAutoFit/>
          </a:bodyPr>
          <a:lstStyle/>
          <a:p>
            <a:r>
              <a:rPr lang="en-US" dirty="0"/>
              <a:t>Transit agencies dispatch vehicles in response to a patron’s request while accommodating other patrons with similar geographical requests.</a:t>
            </a:r>
            <a:endParaRPr lang="en-US" sz="1600" dirty="0"/>
          </a:p>
        </p:txBody>
      </p:sp>
      <p:sp>
        <p:nvSpPr>
          <p:cNvPr id="8" name="Slide Number Placeholder 7"/>
          <p:cNvSpPr>
            <a:spLocks noGrp="1"/>
          </p:cNvSpPr>
          <p:nvPr>
            <p:ph type="sldNum" sz="quarter" idx="12"/>
          </p:nvPr>
        </p:nvSpPr>
        <p:spPr/>
        <p:txBody>
          <a:bodyPr/>
          <a:lstStyle/>
          <a:p>
            <a:fld id="{FD29D06E-C559-4248-A1C9-7745314838A7}" type="slidenum">
              <a:rPr lang="en-US" smtClean="0"/>
              <a:t>17</a:t>
            </a:fld>
            <a:endParaRPr lang="en-US" dirty="0"/>
          </a:p>
        </p:txBody>
      </p:sp>
      <p:pic>
        <p:nvPicPr>
          <p:cNvPr id="2050" name="Picture 2" descr="http://images.metro-magazine.com/post/L-L-Star.jpg"/>
          <p:cNvPicPr>
            <a:picLocks noChangeAspect="1" noChangeArrowheads="1"/>
          </p:cNvPicPr>
          <p:nvPr/>
        </p:nvPicPr>
        <p:blipFill rotWithShape="1">
          <a:blip r:embed="rId2">
            <a:extLst>
              <a:ext uri="{28A0092B-C50C-407E-A947-70E740481C1C}">
                <a14:useLocalDpi xmlns:a14="http://schemas.microsoft.com/office/drawing/2010/main" val="0"/>
              </a:ext>
            </a:extLst>
          </a:blip>
          <a:srcRect t="9533" b="8462"/>
          <a:stretch/>
        </p:blipFill>
        <p:spPr bwMode="auto">
          <a:xfrm>
            <a:off x="710114" y="3242822"/>
            <a:ext cx="4472986" cy="2441541"/>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125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Taxi Services and</a:t>
            </a:r>
            <a:br>
              <a:rPr lang="en-US" sz="2400" dirty="0"/>
            </a:br>
            <a:r>
              <a:rPr lang="en-US" sz="2400" dirty="0"/>
              <a:t>Accessible Service Integration</a:t>
            </a:r>
          </a:p>
        </p:txBody>
      </p:sp>
      <p:sp>
        <p:nvSpPr>
          <p:cNvPr id="3" name="Content Placeholder 2"/>
          <p:cNvSpPr>
            <a:spLocks noGrp="1"/>
          </p:cNvSpPr>
          <p:nvPr>
            <p:ph sz="half" idx="1"/>
          </p:nvPr>
        </p:nvSpPr>
        <p:spPr>
          <a:xfrm>
            <a:off x="1178983" y="1679005"/>
            <a:ext cx="3886200" cy="1107831"/>
          </a:xfrm>
        </p:spPr>
        <p:txBody>
          <a:bodyPr>
            <a:normAutofit fontScale="62500" lnSpcReduction="20000"/>
          </a:bodyPr>
          <a:lstStyle/>
          <a:p>
            <a:pPr marL="0" indent="0">
              <a:buNone/>
            </a:pPr>
            <a:r>
              <a:rPr lang="en-US" dirty="0" smtClean="0"/>
              <a:t>A vehicle</a:t>
            </a:r>
            <a:r>
              <a:rPr lang="en-US" dirty="0"/>
              <a:t>, usually fitted with a taximeter that may be hired, along with its driver, to carry passengers to any specified destination</a:t>
            </a:r>
          </a:p>
        </p:txBody>
      </p:sp>
      <p:sp>
        <p:nvSpPr>
          <p:cNvPr id="4" name="Content Placeholder 3"/>
          <p:cNvSpPr>
            <a:spLocks noGrp="1"/>
          </p:cNvSpPr>
          <p:nvPr>
            <p:ph sz="half" idx="2"/>
          </p:nvPr>
        </p:nvSpPr>
        <p:spPr>
          <a:xfrm>
            <a:off x="6345470" y="1679005"/>
            <a:ext cx="3290516" cy="3820625"/>
          </a:xfrm>
        </p:spPr>
        <p:txBody>
          <a:bodyPr>
            <a:normAutofit fontScale="62500" lnSpcReduction="20000"/>
          </a:bodyPr>
          <a:lstStyle/>
          <a:p>
            <a:r>
              <a:rPr lang="en-US" dirty="0" smtClean="0"/>
              <a:t>Stricter supervision and training when compared to TNCs</a:t>
            </a:r>
          </a:p>
          <a:p>
            <a:r>
              <a:rPr lang="en-US" dirty="0" smtClean="0"/>
              <a:t>Some </a:t>
            </a:r>
            <a:r>
              <a:rPr lang="en-US" dirty="0"/>
              <a:t>transit agencies contract with taxis to </a:t>
            </a:r>
            <a:r>
              <a:rPr lang="en-US" dirty="0" smtClean="0"/>
              <a:t>provide ADA-eligible trips</a:t>
            </a:r>
          </a:p>
          <a:p>
            <a:r>
              <a:rPr lang="en-US" dirty="0"/>
              <a:t>C</a:t>
            </a:r>
            <a:r>
              <a:rPr lang="en-US" dirty="0" smtClean="0"/>
              <a:t>ould </a:t>
            </a:r>
            <a:r>
              <a:rPr lang="en-US" dirty="0"/>
              <a:t>contract out these trips to taxi companies that have wheelchair-accessible cabs to provide revenue during times when taxi hails are </a:t>
            </a:r>
            <a:r>
              <a:rPr lang="en-US" dirty="0" smtClean="0"/>
              <a:t>low</a:t>
            </a:r>
          </a:p>
          <a:p>
            <a:endParaRPr lang="en-US" dirty="0"/>
          </a:p>
        </p:txBody>
      </p:sp>
      <p:sp>
        <p:nvSpPr>
          <p:cNvPr id="5" name="Slide Number Placeholder 4"/>
          <p:cNvSpPr>
            <a:spLocks noGrp="1"/>
          </p:cNvSpPr>
          <p:nvPr>
            <p:ph type="sldNum" sz="quarter" idx="12"/>
          </p:nvPr>
        </p:nvSpPr>
        <p:spPr/>
        <p:txBody>
          <a:bodyPr/>
          <a:lstStyle/>
          <a:p>
            <a:fld id="{FD29D06E-C559-4248-A1C9-7745314838A7}" type="slidenum">
              <a:rPr lang="en-US" smtClean="0"/>
              <a:t>18</a:t>
            </a:fld>
            <a:endParaRPr lang="en-US" dirty="0"/>
          </a:p>
        </p:txBody>
      </p:sp>
      <p:pic>
        <p:nvPicPr>
          <p:cNvPr id="3074" name="Picture 2" descr="https://www.visitstaugustine.com/sites/default/files/disabled_taxi_st_augustin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964"/>
          <a:stretch/>
        </p:blipFill>
        <p:spPr bwMode="auto">
          <a:xfrm>
            <a:off x="1213532" y="3056141"/>
            <a:ext cx="3817102" cy="2737489"/>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188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Flex Route and</a:t>
            </a:r>
            <a:br>
              <a:rPr lang="en-US" sz="2400" dirty="0"/>
            </a:br>
            <a:r>
              <a:rPr lang="en-US" sz="2400" dirty="0"/>
              <a:t>Route Deviation Service</a:t>
            </a:r>
          </a:p>
        </p:txBody>
      </p:sp>
      <p:sp>
        <p:nvSpPr>
          <p:cNvPr id="3" name="Content Placeholder 2"/>
          <p:cNvSpPr>
            <a:spLocks noGrp="1"/>
          </p:cNvSpPr>
          <p:nvPr>
            <p:ph sz="half" idx="1"/>
          </p:nvPr>
        </p:nvSpPr>
        <p:spPr>
          <a:xfrm>
            <a:off x="1134883" y="1467856"/>
            <a:ext cx="3886200" cy="1950037"/>
          </a:xfrm>
        </p:spPr>
        <p:txBody>
          <a:bodyPr>
            <a:normAutofit fontScale="70000" lnSpcReduction="20000"/>
          </a:bodyPr>
          <a:lstStyle/>
          <a:p>
            <a:pPr marL="0" indent="0">
              <a:buNone/>
            </a:pPr>
            <a:r>
              <a:rPr lang="en-US" dirty="0"/>
              <a:t>A</a:t>
            </a:r>
            <a:r>
              <a:rPr lang="en-US" dirty="0" smtClean="0"/>
              <a:t> </a:t>
            </a:r>
            <a:r>
              <a:rPr lang="en-US" dirty="0"/>
              <a:t>hybrid service that combines fixed route and </a:t>
            </a:r>
            <a:r>
              <a:rPr lang="en-US" dirty="0" smtClean="0"/>
              <a:t>paratransit by operating on a set course, but </a:t>
            </a:r>
            <a:r>
              <a:rPr lang="en-US" dirty="0"/>
              <a:t>has the ability to go off route and provide door to door or curb to curb service.</a:t>
            </a:r>
          </a:p>
        </p:txBody>
      </p:sp>
      <p:sp>
        <p:nvSpPr>
          <p:cNvPr id="4" name="Content Placeholder 3"/>
          <p:cNvSpPr>
            <a:spLocks noGrp="1"/>
          </p:cNvSpPr>
          <p:nvPr>
            <p:ph sz="half" idx="2"/>
          </p:nvPr>
        </p:nvSpPr>
        <p:spPr>
          <a:xfrm>
            <a:off x="6153150" y="838200"/>
            <a:ext cx="3886200" cy="1950038"/>
          </a:xfrm>
        </p:spPr>
        <p:txBody>
          <a:bodyPr>
            <a:normAutofit fontScale="70000" lnSpcReduction="20000"/>
          </a:bodyPr>
          <a:lstStyle/>
          <a:p>
            <a:r>
              <a:rPr lang="en-US" dirty="0"/>
              <a:t>All ADA rules apply to this type of service</a:t>
            </a:r>
            <a:endParaRPr lang="en-US" dirty="0" smtClean="0"/>
          </a:p>
          <a:p>
            <a:r>
              <a:rPr lang="en-US" dirty="0" smtClean="0"/>
              <a:t>Additional complementary paratransit not required</a:t>
            </a:r>
          </a:p>
          <a:p>
            <a:pPr marL="0" indent="0">
              <a:buNone/>
            </a:pPr>
            <a:endParaRPr lang="en-US" dirty="0" smtClean="0"/>
          </a:p>
          <a:p>
            <a:endParaRPr lang="en-US" dirty="0"/>
          </a:p>
        </p:txBody>
      </p:sp>
      <p:pic>
        <p:nvPicPr>
          <p:cNvPr id="7" name="Picture 6"/>
          <p:cNvPicPr>
            <a:picLocks noChangeAspect="1"/>
          </p:cNvPicPr>
          <p:nvPr/>
        </p:nvPicPr>
        <p:blipFill rotWithShape="1">
          <a:blip r:embed="rId2"/>
          <a:srcRect l="27871" t="21761" r="30399" b="6608"/>
          <a:stretch/>
        </p:blipFill>
        <p:spPr>
          <a:xfrm>
            <a:off x="8832914" y="3204897"/>
            <a:ext cx="2862607" cy="2763920"/>
          </a:xfrm>
          <a:prstGeom prst="rect">
            <a:avLst/>
          </a:prstGeom>
          <a:ln w="19050">
            <a:solidFill>
              <a:srgbClr val="000000"/>
            </a:solidFill>
          </a:ln>
        </p:spPr>
      </p:pic>
      <p:pic>
        <p:nvPicPr>
          <p:cNvPr id="4098" name="Picture 2" descr="Image result for hart flex rou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9868" y="3167407"/>
            <a:ext cx="4198890" cy="2797510"/>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23842" t="16749" r="30490" b="20546"/>
          <a:stretch/>
        </p:blipFill>
        <p:spPr>
          <a:xfrm>
            <a:off x="480766" y="3167407"/>
            <a:ext cx="3624947" cy="2799742"/>
          </a:xfrm>
          <a:prstGeom prst="rect">
            <a:avLst/>
          </a:prstGeom>
          <a:ln w="19050">
            <a:solidFill>
              <a:srgbClr val="000000"/>
            </a:solidFill>
          </a:ln>
        </p:spPr>
      </p:pic>
    </p:spTree>
    <p:extLst>
      <p:ext uri="{BB962C8B-B14F-4D97-AF65-F5344CB8AC3E}">
        <p14:creationId xmlns:p14="http://schemas.microsoft.com/office/powerpoint/2010/main" val="30729991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6200000">
            <a:off x="-3128041" y="2470542"/>
            <a:ext cx="6847945" cy="830537"/>
          </a:xfrm>
        </p:spPr>
        <p:txBody>
          <a:bodyPr>
            <a:normAutofit/>
          </a:bodyPr>
          <a:lstStyle/>
          <a:p>
            <a:pPr algn="ctr"/>
            <a:r>
              <a:rPr lang="en-US" sz="1200" dirty="0" smtClean="0"/>
              <a:t>Transportation Task Force</a:t>
            </a:r>
            <a:br>
              <a:rPr lang="en-US" sz="1200" dirty="0" smtClean="0"/>
            </a:br>
            <a:r>
              <a:rPr lang="en-US" sz="1200" dirty="0" smtClean="0"/>
              <a:t>CUTR Work Session Agenda – October 5, 2017</a:t>
            </a:r>
            <a:endParaRPr lang="en-US" sz="1200" dirty="0"/>
          </a:p>
        </p:txBody>
      </p:sp>
      <p:sp>
        <p:nvSpPr>
          <p:cNvPr id="2" name="Content Placeholder 1"/>
          <p:cNvSpPr>
            <a:spLocks noGrp="1"/>
          </p:cNvSpPr>
          <p:nvPr>
            <p:ph sz="half" idx="2"/>
          </p:nvPr>
        </p:nvSpPr>
        <p:spPr>
          <a:xfrm>
            <a:off x="847556" y="334804"/>
            <a:ext cx="5157787" cy="5284945"/>
          </a:xfrm>
        </p:spPr>
        <p:txBody>
          <a:bodyPr>
            <a:normAutofit/>
          </a:bodyPr>
          <a:lstStyle/>
          <a:p>
            <a:pPr marL="571500" indent="-571500">
              <a:buFont typeface="+mj-lt"/>
              <a:buAutoNum type="romanUcPeriod"/>
            </a:pPr>
            <a:r>
              <a:rPr lang="en-US" dirty="0" smtClean="0"/>
              <a:t>CUTR Team Intros</a:t>
            </a:r>
          </a:p>
          <a:p>
            <a:pPr marL="571500" indent="-571500">
              <a:buFont typeface="+mj-lt"/>
              <a:buAutoNum type="romanUcPeriod"/>
            </a:pPr>
            <a:r>
              <a:rPr lang="en-US" dirty="0" smtClean="0"/>
              <a:t>Progress </a:t>
            </a:r>
            <a:r>
              <a:rPr lang="en-US" dirty="0"/>
              <a:t>Report	</a:t>
            </a:r>
            <a:r>
              <a:rPr lang="en-US" dirty="0" smtClean="0"/>
              <a:t> - </a:t>
            </a:r>
            <a:r>
              <a:rPr lang="en-US" sz="2400" dirty="0" smtClean="0"/>
              <a:t>Jay 	Goodwill </a:t>
            </a:r>
            <a:r>
              <a:rPr lang="en-US" sz="2400" dirty="0"/>
              <a:t>	</a:t>
            </a:r>
            <a:endParaRPr lang="en-US" dirty="0" smtClean="0"/>
          </a:p>
          <a:p>
            <a:pPr marL="571500" indent="-571500">
              <a:buFont typeface="+mj-lt"/>
              <a:buAutoNum type="romanUcPeriod"/>
            </a:pPr>
            <a:r>
              <a:rPr lang="en-US" dirty="0" smtClean="0"/>
              <a:t>Assessment - Rob</a:t>
            </a:r>
          </a:p>
          <a:p>
            <a:pPr marL="971550" lvl="1" indent="-571500">
              <a:buFont typeface="+mj-lt"/>
              <a:buAutoNum type="alphaUcPeriod"/>
            </a:pPr>
            <a:r>
              <a:rPr lang="en-US" dirty="0" smtClean="0"/>
              <a:t>State-wide Service Networks – </a:t>
            </a:r>
            <a:r>
              <a:rPr lang="en-US" sz="2400" dirty="0" smtClean="0"/>
              <a:t>Martin Catala</a:t>
            </a:r>
          </a:p>
          <a:p>
            <a:pPr marL="971550" lvl="1" indent="-571500">
              <a:buFont typeface="+mj-lt"/>
              <a:buAutoNum type="alphaUcPeriod"/>
            </a:pPr>
            <a:r>
              <a:rPr lang="en-US" dirty="0" smtClean="0"/>
              <a:t>Funding</a:t>
            </a:r>
          </a:p>
          <a:p>
            <a:pPr marL="971550" lvl="1" indent="-571500">
              <a:buFont typeface="+mj-lt"/>
              <a:buAutoNum type="alphaUcPeriod"/>
            </a:pPr>
            <a:r>
              <a:rPr lang="en-US" dirty="0" smtClean="0"/>
              <a:t>Issues	</a:t>
            </a:r>
            <a:endParaRPr lang="en-US" dirty="0"/>
          </a:p>
        </p:txBody>
      </p:sp>
      <p:sp>
        <p:nvSpPr>
          <p:cNvPr id="8" name="Content Placeholder 7"/>
          <p:cNvSpPr>
            <a:spLocks noGrp="1"/>
          </p:cNvSpPr>
          <p:nvPr>
            <p:ph sz="quarter" idx="4"/>
          </p:nvPr>
        </p:nvSpPr>
        <p:spPr>
          <a:xfrm>
            <a:off x="6044190" y="334805"/>
            <a:ext cx="5183188" cy="5713570"/>
          </a:xfrm>
        </p:spPr>
        <p:txBody>
          <a:bodyPr>
            <a:noAutofit/>
          </a:bodyPr>
          <a:lstStyle/>
          <a:p>
            <a:pPr marL="571500" indent="-571500">
              <a:buFont typeface="+mj-lt"/>
              <a:buAutoNum type="romanUcPeriod" startAt="4"/>
            </a:pPr>
            <a:r>
              <a:rPr lang="en-US" sz="2800" dirty="0"/>
              <a:t>Opportunities </a:t>
            </a:r>
            <a:r>
              <a:rPr lang="en-US" sz="2800" dirty="0" smtClean="0"/>
              <a:t>Jay/Rob</a:t>
            </a:r>
            <a:endParaRPr lang="en-US" sz="2800" dirty="0"/>
          </a:p>
          <a:p>
            <a:pPr marL="971550" lvl="1" indent="-571500">
              <a:buFont typeface="+mj-lt"/>
              <a:buAutoNum type="alphaUcPeriod"/>
            </a:pPr>
            <a:r>
              <a:rPr lang="en-US" sz="2400" dirty="0"/>
              <a:t>Key </a:t>
            </a:r>
            <a:r>
              <a:rPr lang="en-US" sz="2400" dirty="0" smtClean="0"/>
              <a:t>Studies</a:t>
            </a:r>
          </a:p>
          <a:p>
            <a:pPr marL="1371600" lvl="2" indent="-571500">
              <a:buFont typeface="+mj-lt"/>
              <a:buAutoNum type="arabicPeriod"/>
            </a:pPr>
            <a:r>
              <a:rPr lang="en-US" sz="1400" dirty="0" smtClean="0"/>
              <a:t>References</a:t>
            </a:r>
          </a:p>
          <a:p>
            <a:pPr marL="1371600" lvl="2" indent="-571500">
              <a:buFont typeface="+mj-lt"/>
              <a:buAutoNum type="arabicPeriod"/>
            </a:pPr>
            <a:r>
              <a:rPr lang="en-US" sz="1400" dirty="0" smtClean="0"/>
              <a:t>Best Practices</a:t>
            </a:r>
          </a:p>
          <a:p>
            <a:pPr marL="1828800" lvl="3" indent="-571500">
              <a:buFont typeface="Wingdings" panose="05000000000000000000" pitchFamily="2" charset="2"/>
              <a:buChar char="§"/>
            </a:pPr>
            <a:r>
              <a:rPr lang="en-US" sz="1200" dirty="0" smtClean="0"/>
              <a:t>Fixed Route Use</a:t>
            </a:r>
          </a:p>
          <a:p>
            <a:pPr marL="1828800" lvl="3" indent="-571500">
              <a:buFont typeface="Wingdings" panose="05000000000000000000" pitchFamily="2" charset="2"/>
              <a:buChar char="§"/>
            </a:pPr>
            <a:r>
              <a:rPr lang="en-US" sz="1200" dirty="0" smtClean="0"/>
              <a:t>Mobility Options</a:t>
            </a:r>
          </a:p>
          <a:p>
            <a:pPr marL="1828800" lvl="3" indent="-571500">
              <a:buFont typeface="Wingdings" panose="05000000000000000000" pitchFamily="2" charset="2"/>
              <a:buChar char="§"/>
            </a:pPr>
            <a:r>
              <a:rPr lang="en-US" sz="1200" dirty="0" smtClean="0"/>
              <a:t>Managing Paratransit Costs</a:t>
            </a:r>
          </a:p>
          <a:p>
            <a:pPr marL="1828800" lvl="3" indent="-571500">
              <a:buFont typeface="Wingdings" panose="05000000000000000000" pitchFamily="2" charset="2"/>
              <a:buChar char="§"/>
            </a:pPr>
            <a:r>
              <a:rPr lang="en-US" sz="1200" dirty="0" smtClean="0"/>
              <a:t>Private Providers / TNC</a:t>
            </a:r>
          </a:p>
          <a:p>
            <a:pPr marL="1828800" lvl="3" indent="-571500">
              <a:buFont typeface="Wingdings" panose="05000000000000000000" pitchFamily="2" charset="2"/>
              <a:buChar char="§"/>
            </a:pPr>
            <a:r>
              <a:rPr lang="en-US" sz="1400" dirty="0" smtClean="0"/>
              <a:t>Fare Systems </a:t>
            </a:r>
          </a:p>
          <a:p>
            <a:pPr marL="800100" lvl="2" indent="0">
              <a:buNone/>
            </a:pPr>
            <a:endParaRPr lang="en-US" sz="2000" dirty="0"/>
          </a:p>
          <a:p>
            <a:pPr marL="971550" lvl="1" indent="-571500">
              <a:buFont typeface="+mj-lt"/>
              <a:buAutoNum type="alphaUcPeriod"/>
            </a:pPr>
            <a:r>
              <a:rPr lang="en-US" sz="2400" dirty="0"/>
              <a:t>Focus </a:t>
            </a:r>
            <a:r>
              <a:rPr lang="en-US" sz="2400" dirty="0" smtClean="0"/>
              <a:t>Areas Jay / Rob</a:t>
            </a:r>
            <a:endParaRPr lang="en-US" sz="2400" dirty="0"/>
          </a:p>
          <a:p>
            <a:pPr marL="1371600" lvl="2" indent="-571500">
              <a:buFont typeface="+mj-lt"/>
              <a:buAutoNum type="alphaUcPeriod"/>
            </a:pPr>
            <a:r>
              <a:rPr lang="en-US" sz="2000" dirty="0" smtClean="0"/>
              <a:t>Coordination</a:t>
            </a:r>
            <a:endParaRPr lang="en-US" sz="2000" dirty="0"/>
          </a:p>
          <a:p>
            <a:pPr marL="1371600" lvl="2" indent="-571500">
              <a:buFont typeface="+mj-lt"/>
              <a:buAutoNum type="alphaUcPeriod"/>
            </a:pPr>
            <a:r>
              <a:rPr lang="en-US" sz="2000" dirty="0" smtClean="0"/>
              <a:t>Customer </a:t>
            </a:r>
            <a:r>
              <a:rPr lang="en-US" sz="2000" dirty="0"/>
              <a:t>Care</a:t>
            </a:r>
          </a:p>
          <a:p>
            <a:pPr marL="571500" indent="-571500">
              <a:buFont typeface="+mj-lt"/>
              <a:buAutoNum type="romanUcPeriod" startAt="4"/>
            </a:pPr>
            <a:r>
              <a:rPr lang="en-US" sz="2800" dirty="0"/>
              <a:t>Incremental Priorities	</a:t>
            </a:r>
          </a:p>
          <a:p>
            <a:pPr marL="571500" indent="-571500">
              <a:buFont typeface="+mj-lt"/>
              <a:buAutoNum type="romanUcPeriod" startAt="4"/>
            </a:pPr>
            <a:r>
              <a:rPr lang="en-US" sz="2800" dirty="0"/>
              <a:t>Final Report </a:t>
            </a:r>
            <a:r>
              <a:rPr lang="en-US" sz="2800" dirty="0" smtClean="0"/>
              <a:t>Outline</a:t>
            </a:r>
          </a:p>
          <a:p>
            <a:pPr marL="571500" indent="-571500">
              <a:buFont typeface="+mj-lt"/>
              <a:buAutoNum type="romanUcPeriod" startAt="4"/>
            </a:pPr>
            <a:r>
              <a:rPr lang="en-US" sz="2800" dirty="0" smtClean="0"/>
              <a:t>Next Steps</a:t>
            </a:r>
            <a:endParaRPr lang="en-US" sz="2800" dirty="0"/>
          </a:p>
          <a:p>
            <a:endParaRPr lang="en-US"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9992" y="3158432"/>
            <a:ext cx="1642343" cy="1092961"/>
          </a:xfrm>
          <a:prstGeom prst="rect">
            <a:avLst/>
          </a:prstGeom>
        </p:spPr>
      </p:pic>
    </p:spTree>
    <p:extLst>
      <p:ext uri="{BB962C8B-B14F-4D97-AF65-F5344CB8AC3E}">
        <p14:creationId xmlns:p14="http://schemas.microsoft.com/office/powerpoint/2010/main" val="314192031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Coordinated System</a:t>
            </a:r>
          </a:p>
        </p:txBody>
      </p:sp>
      <p:sp>
        <p:nvSpPr>
          <p:cNvPr id="3" name="Content Placeholder 2"/>
          <p:cNvSpPr>
            <a:spLocks noGrp="1"/>
          </p:cNvSpPr>
          <p:nvPr>
            <p:ph sz="half" idx="1"/>
          </p:nvPr>
        </p:nvSpPr>
        <p:spPr>
          <a:xfrm>
            <a:off x="707367" y="1217789"/>
            <a:ext cx="4574206" cy="1286500"/>
          </a:xfrm>
        </p:spPr>
        <p:txBody>
          <a:bodyPr>
            <a:noAutofit/>
          </a:bodyPr>
          <a:lstStyle/>
          <a:p>
            <a:pPr marL="0" indent="0">
              <a:buNone/>
            </a:pPr>
            <a:r>
              <a:rPr lang="en-US" dirty="0" smtClean="0"/>
              <a:t>Collaboration </a:t>
            </a:r>
            <a:r>
              <a:rPr lang="en-US" dirty="0"/>
              <a:t>of various transportation providers, local officials, and those working for customer interests to collectively use limited resources to provide transportation</a:t>
            </a:r>
          </a:p>
        </p:txBody>
      </p:sp>
      <p:sp>
        <p:nvSpPr>
          <p:cNvPr id="4" name="Content Placeholder 3"/>
          <p:cNvSpPr>
            <a:spLocks noGrp="1"/>
          </p:cNvSpPr>
          <p:nvPr>
            <p:ph sz="half" idx="2"/>
          </p:nvPr>
        </p:nvSpPr>
        <p:spPr>
          <a:xfrm>
            <a:off x="5178669" y="1347178"/>
            <a:ext cx="5633264" cy="3864585"/>
          </a:xfrm>
        </p:spPr>
        <p:txBody>
          <a:bodyPr>
            <a:normAutofit fontScale="92500" lnSpcReduction="10000"/>
          </a:bodyPr>
          <a:lstStyle/>
          <a:p>
            <a:r>
              <a:rPr lang="en-US" dirty="0" smtClean="0"/>
              <a:t>Example:</a:t>
            </a:r>
          </a:p>
          <a:p>
            <a:pPr lvl="1"/>
            <a:r>
              <a:rPr lang="en-US" dirty="0" smtClean="0"/>
              <a:t>United We Ride</a:t>
            </a:r>
          </a:p>
          <a:p>
            <a:pPr lvl="2"/>
            <a:r>
              <a:rPr lang="en-US" dirty="0" smtClean="0"/>
              <a:t>One-Call initiative</a:t>
            </a:r>
          </a:p>
          <a:p>
            <a:pPr lvl="3"/>
            <a:r>
              <a:rPr lang="en-US" dirty="0" smtClean="0"/>
              <a:t>Coordinate complete trip with one call to life sustaining and recreational activities</a:t>
            </a:r>
          </a:p>
          <a:p>
            <a:pPr lvl="1"/>
            <a:r>
              <a:rPr lang="en-US" dirty="0" smtClean="0"/>
              <a:t>Florida’s Transportation Disadvantaged Program</a:t>
            </a:r>
          </a:p>
          <a:p>
            <a:pPr lvl="2"/>
            <a:r>
              <a:rPr lang="en-US" dirty="0" smtClean="0"/>
              <a:t>CTCs direct and coordinated system services</a:t>
            </a:r>
          </a:p>
          <a:p>
            <a:pPr lvl="1"/>
            <a:endParaRPr lang="en-US" dirty="0" smtClean="0"/>
          </a:p>
          <a:p>
            <a:pPr lvl="1"/>
            <a:endParaRPr lang="en-US" dirty="0" smtClean="0"/>
          </a:p>
          <a:p>
            <a:pPr lvl="1"/>
            <a:endParaRPr lang="en-US" dirty="0" smtClean="0"/>
          </a:p>
        </p:txBody>
      </p:sp>
      <p:pic>
        <p:nvPicPr>
          <p:cNvPr id="2050" name="Picture 2" descr="https://rlc5.dcccd.edu/boss/wp-content/uploads/sites/8/2016/04/Coordination-Abs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6421" b="11776"/>
          <a:stretch/>
        </p:blipFill>
        <p:spPr bwMode="auto">
          <a:xfrm>
            <a:off x="8841077" y="457272"/>
            <a:ext cx="2923931" cy="1904856"/>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2051" name="Picture 3" descr="Arrow containing text that reads: One Vision One Call,  Coordinating human service transport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367" y="4769895"/>
            <a:ext cx="3489346" cy="124173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664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Transportation Network Companies and</a:t>
            </a:r>
            <a:br>
              <a:rPr lang="en-US" sz="2000" dirty="0"/>
            </a:br>
            <a:r>
              <a:rPr lang="en-US" sz="2000" dirty="0"/>
              <a:t>Accessible Service Integration</a:t>
            </a:r>
          </a:p>
        </p:txBody>
      </p:sp>
      <p:sp>
        <p:nvSpPr>
          <p:cNvPr id="3" name="Content Placeholder 2"/>
          <p:cNvSpPr>
            <a:spLocks noGrp="1"/>
          </p:cNvSpPr>
          <p:nvPr>
            <p:ph sz="half" idx="1"/>
          </p:nvPr>
        </p:nvSpPr>
        <p:spPr>
          <a:xfrm>
            <a:off x="440268" y="1409701"/>
            <a:ext cx="5473996" cy="4051300"/>
          </a:xfrm>
        </p:spPr>
        <p:txBody>
          <a:bodyPr>
            <a:noAutofit/>
          </a:bodyPr>
          <a:lstStyle/>
          <a:p>
            <a:r>
              <a:rPr lang="en-US" sz="1600" dirty="0"/>
              <a:t>Provide a sufficient quantity of wheelchair-accessible vehicles as a condition of entering into an agreement with the transit agency</a:t>
            </a:r>
          </a:p>
          <a:p>
            <a:r>
              <a:rPr lang="en-US" sz="1600" dirty="0"/>
              <a:t>Entering into a separate agreement with another entity that is capable of providing accessible vehicles (or)</a:t>
            </a:r>
          </a:p>
          <a:p>
            <a:pPr lvl="0"/>
            <a:r>
              <a:rPr lang="en-US" sz="1600" dirty="0"/>
              <a:t>Relying on accessible vehicles that are already part of the paratransit fleet</a:t>
            </a:r>
          </a:p>
          <a:p>
            <a:r>
              <a:rPr lang="en-US" sz="1600" dirty="0"/>
              <a:t>Provide the same level of service with</a:t>
            </a:r>
          </a:p>
          <a:p>
            <a:pPr lvl="1">
              <a:spcBef>
                <a:spcPts val="0"/>
              </a:spcBef>
            </a:pPr>
            <a:r>
              <a:rPr lang="en-US" sz="1600" dirty="0"/>
              <a:t>Response time</a:t>
            </a:r>
          </a:p>
          <a:p>
            <a:pPr lvl="1">
              <a:spcBef>
                <a:spcPts val="0"/>
              </a:spcBef>
            </a:pPr>
            <a:r>
              <a:rPr lang="en-US" sz="1600" dirty="0"/>
              <a:t>Fares</a:t>
            </a:r>
          </a:p>
          <a:p>
            <a:pPr lvl="1">
              <a:spcBef>
                <a:spcPts val="0"/>
              </a:spcBef>
            </a:pPr>
            <a:r>
              <a:rPr lang="en-US" sz="1600" dirty="0"/>
              <a:t>Geographic area of service</a:t>
            </a:r>
          </a:p>
          <a:p>
            <a:pPr lvl="1">
              <a:spcBef>
                <a:spcPts val="0"/>
              </a:spcBef>
            </a:pPr>
            <a:r>
              <a:rPr lang="en-US" sz="1600" dirty="0"/>
              <a:t>Hours and days of service</a:t>
            </a:r>
          </a:p>
          <a:p>
            <a:pPr lvl="1">
              <a:spcBef>
                <a:spcPts val="0"/>
              </a:spcBef>
            </a:pPr>
            <a:r>
              <a:rPr lang="en-US" sz="1600" dirty="0"/>
              <a:t>Restrictions or priorities based on trip purpose</a:t>
            </a:r>
          </a:p>
          <a:p>
            <a:pPr lvl="1">
              <a:spcBef>
                <a:spcPts val="0"/>
              </a:spcBef>
            </a:pPr>
            <a:r>
              <a:rPr lang="en-US" sz="1600" dirty="0"/>
              <a:t>Availability of information and reservations capability (and)</a:t>
            </a:r>
          </a:p>
          <a:p>
            <a:pPr lvl="1">
              <a:spcBef>
                <a:spcPts val="0"/>
              </a:spcBef>
            </a:pPr>
            <a:r>
              <a:rPr lang="en-US" sz="1600" dirty="0"/>
              <a:t>Any constraints on capacity or service availability.</a:t>
            </a:r>
          </a:p>
        </p:txBody>
      </p:sp>
      <p:sp>
        <p:nvSpPr>
          <p:cNvPr id="4" name="Content Placeholder 3"/>
          <p:cNvSpPr>
            <a:spLocks noGrp="1"/>
          </p:cNvSpPr>
          <p:nvPr>
            <p:ph sz="half" idx="2"/>
          </p:nvPr>
        </p:nvSpPr>
        <p:spPr>
          <a:xfrm>
            <a:off x="6932083" y="1271304"/>
            <a:ext cx="3886200" cy="1406769"/>
          </a:xfrm>
        </p:spPr>
        <p:txBody>
          <a:bodyPr>
            <a:normAutofit fontScale="62500" lnSpcReduction="20000"/>
          </a:bodyPr>
          <a:lstStyle/>
          <a:p>
            <a:pPr marL="0" indent="0">
              <a:buNone/>
            </a:pPr>
            <a:r>
              <a:rPr lang="en-US" dirty="0"/>
              <a:t>T</a:t>
            </a:r>
            <a:r>
              <a:rPr lang="en-US" dirty="0" smtClean="0"/>
              <a:t>ransportation </a:t>
            </a:r>
            <a:r>
              <a:rPr lang="en-US" dirty="0"/>
              <a:t>network companies (TNCs) or </a:t>
            </a:r>
            <a:r>
              <a:rPr lang="en-US" dirty="0" smtClean="0"/>
              <a:t>“ride sourcing,” </a:t>
            </a:r>
            <a:r>
              <a:rPr lang="en-US" dirty="0"/>
              <a:t>use smartphone applications to connect drivers with passengers. </a:t>
            </a:r>
          </a:p>
        </p:txBody>
      </p:sp>
      <p:pic>
        <p:nvPicPr>
          <p:cNvPr id="3074" name="Picture 2" descr="https://uberblogapi.10upcdn.com/wp-content/uploads/sites/370/2016/05/Screenshot-2016-05-10-13.09.5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13" t="3292" r="15349" b="6460"/>
          <a:stretch/>
        </p:blipFill>
        <p:spPr bwMode="auto">
          <a:xfrm>
            <a:off x="6771217" y="2550022"/>
            <a:ext cx="3894994" cy="2910979"/>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374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Voucher Service</a:t>
            </a:r>
          </a:p>
        </p:txBody>
      </p:sp>
      <p:sp>
        <p:nvSpPr>
          <p:cNvPr id="3" name="Content Placeholder 2"/>
          <p:cNvSpPr>
            <a:spLocks noGrp="1"/>
          </p:cNvSpPr>
          <p:nvPr>
            <p:ph sz="half" idx="1"/>
          </p:nvPr>
        </p:nvSpPr>
        <p:spPr>
          <a:xfrm>
            <a:off x="491067" y="1409700"/>
            <a:ext cx="4234861" cy="4013164"/>
          </a:xfrm>
        </p:spPr>
        <p:txBody>
          <a:bodyPr>
            <a:normAutofit fontScale="62500" lnSpcReduction="20000"/>
          </a:bodyPr>
          <a:lstStyle/>
          <a:p>
            <a:pPr marL="0" indent="0">
              <a:buNone/>
            </a:pPr>
            <a:r>
              <a:rPr lang="en-US" dirty="0"/>
              <a:t>A voucher system is a method of payment that enables people to obtain and afford transportation</a:t>
            </a:r>
            <a:r>
              <a:rPr lang="en-US" dirty="0" smtClean="0"/>
              <a:t>. Federal</a:t>
            </a:r>
            <a:r>
              <a:rPr lang="en-US" dirty="0"/>
              <a:t>, state or local agencies that fund transportation develop a “purchase service agreement” with a voucher site or broker. The funding source reimburses the voucher site at an agreed-upon rate. Vouchers are an effective solution for the challenges of high cost and inadequate resources that impact many seniors, people with disabilities, and/or those with limited income who do not have a personal vehicle or the ability to drive</a:t>
            </a:r>
            <a:r>
              <a:rPr lang="en-US" dirty="0" smtClean="0"/>
              <a:t>..</a:t>
            </a:r>
          </a:p>
        </p:txBody>
      </p:sp>
      <p:pic>
        <p:nvPicPr>
          <p:cNvPr id="4" name="Picture 3"/>
          <p:cNvPicPr>
            <a:picLocks noChangeAspect="1"/>
          </p:cNvPicPr>
          <p:nvPr/>
        </p:nvPicPr>
        <p:blipFill rotWithShape="1">
          <a:blip r:embed="rId3"/>
          <a:srcRect l="9707" t="8478" r="60175" b="3990"/>
          <a:stretch/>
        </p:blipFill>
        <p:spPr>
          <a:xfrm>
            <a:off x="8073698" y="3491692"/>
            <a:ext cx="4118302" cy="3366308"/>
          </a:xfrm>
          <a:prstGeom prst="rect">
            <a:avLst/>
          </a:prstGeom>
          <a:ln w="19050">
            <a:solidFill>
              <a:srgbClr val="000000"/>
            </a:solidFill>
          </a:ln>
        </p:spPr>
      </p:pic>
      <p:pic>
        <p:nvPicPr>
          <p:cNvPr id="5" name="Picture 4"/>
          <p:cNvPicPr>
            <a:picLocks noChangeAspect="1"/>
          </p:cNvPicPr>
          <p:nvPr/>
        </p:nvPicPr>
        <p:blipFill rotWithShape="1">
          <a:blip r:embed="rId4"/>
          <a:srcRect l="7490" t="8434" r="69169" b="23661"/>
          <a:stretch/>
        </p:blipFill>
        <p:spPr>
          <a:xfrm>
            <a:off x="8059918" y="18854"/>
            <a:ext cx="4132082" cy="3380845"/>
          </a:xfrm>
          <a:prstGeom prst="rect">
            <a:avLst/>
          </a:prstGeom>
          <a:ln w="19050">
            <a:solidFill>
              <a:srgbClr val="000000"/>
            </a:solidFill>
          </a:ln>
        </p:spPr>
      </p:pic>
      <p:pic>
        <p:nvPicPr>
          <p:cNvPr id="5122" name="Picture 2" descr="http://www.colliergov.net/Home/ShowImage?id=16874&amp;t=63605738407540000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83" t="6838" r="3676" b="8202"/>
          <a:stretch/>
        </p:blipFill>
        <p:spPr bwMode="auto">
          <a:xfrm>
            <a:off x="4844461" y="1409700"/>
            <a:ext cx="3091993" cy="1649692"/>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5124" name="Picture 4" descr="Image result for transit voucher flori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4461" y="3682395"/>
            <a:ext cx="3091993" cy="1492451"/>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1925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Volunteer Service Service</a:t>
            </a:r>
            <a:endParaRPr lang="en-US" dirty="0"/>
          </a:p>
        </p:txBody>
      </p:sp>
      <p:sp>
        <p:nvSpPr>
          <p:cNvPr id="4" name="Content Placeholder 3"/>
          <p:cNvSpPr>
            <a:spLocks noGrp="1"/>
          </p:cNvSpPr>
          <p:nvPr>
            <p:ph sz="half" idx="2"/>
          </p:nvPr>
        </p:nvSpPr>
        <p:spPr>
          <a:xfrm>
            <a:off x="6379574" y="986090"/>
            <a:ext cx="4813359" cy="4837595"/>
          </a:xfrm>
        </p:spPr>
        <p:txBody>
          <a:bodyPr>
            <a:normAutofit fontScale="85000" lnSpcReduction="10000"/>
          </a:bodyPr>
          <a:lstStyle/>
          <a:p>
            <a:pPr marL="0" indent="0">
              <a:buNone/>
            </a:pPr>
            <a:r>
              <a:rPr lang="en-US" dirty="0"/>
              <a:t>A volunteer service is where the passenger has the opportunity to recruit their own driver, who is then reimbursed for transporting the </a:t>
            </a:r>
            <a:r>
              <a:rPr lang="en-US" dirty="0" smtClean="0"/>
              <a:t>person</a:t>
            </a:r>
          </a:p>
          <a:p>
            <a:r>
              <a:rPr lang="en-US" dirty="0" smtClean="0"/>
              <a:t>Example</a:t>
            </a:r>
          </a:p>
          <a:p>
            <a:pPr lvl="1"/>
            <a:r>
              <a:rPr lang="en-US" dirty="0" smtClean="0"/>
              <a:t>Ride to Care</a:t>
            </a:r>
          </a:p>
          <a:p>
            <a:pPr lvl="2"/>
            <a:r>
              <a:rPr lang="en-US" dirty="0" smtClean="0"/>
              <a:t>Facilitated through FamilyCare and Health Share of Oregon</a:t>
            </a:r>
          </a:p>
          <a:p>
            <a:pPr lvl="2"/>
            <a:r>
              <a:rPr lang="en-US" dirty="0" smtClean="0"/>
              <a:t>Eligible persons are reimbursed for driving or recruiting driver</a:t>
            </a:r>
          </a:p>
          <a:p>
            <a:pPr lvl="2"/>
            <a:r>
              <a:rPr lang="en-US" dirty="0" smtClean="0"/>
              <a:t>Managed by Access2Care</a:t>
            </a:r>
          </a:p>
        </p:txBody>
      </p:sp>
      <p:pic>
        <p:nvPicPr>
          <p:cNvPr id="6146" name="Picture 2" descr="Image result for volunteers in motion space 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2368" y="3964750"/>
            <a:ext cx="3562767" cy="2613080"/>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6148" name="Picture 4" descr="Image result for volunteer transportation flori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113" y="3964749"/>
            <a:ext cx="2036713" cy="2613080"/>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l="19751" t="28944" r="61176" b="3794"/>
          <a:stretch/>
        </p:blipFill>
        <p:spPr>
          <a:xfrm>
            <a:off x="1655590" y="1078210"/>
            <a:ext cx="2859849" cy="2836661"/>
          </a:xfrm>
          <a:prstGeom prst="rect">
            <a:avLst/>
          </a:prstGeom>
          <a:ln w="19050">
            <a:solidFill>
              <a:srgbClr val="000000"/>
            </a:solidFill>
          </a:ln>
        </p:spPr>
      </p:pic>
    </p:spTree>
    <p:extLst>
      <p:ext uri="{BB962C8B-B14F-4D97-AF65-F5344CB8AC3E}">
        <p14:creationId xmlns:p14="http://schemas.microsoft.com/office/powerpoint/2010/main" val="28608948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Transportation System Networks</a:t>
            </a:r>
            <a:endParaRPr lang="en-US" dirty="0"/>
          </a:p>
        </p:txBody>
      </p:sp>
      <p:sp>
        <p:nvSpPr>
          <p:cNvPr id="3" name="Subtitle 2"/>
          <p:cNvSpPr>
            <a:spLocks noGrp="1"/>
          </p:cNvSpPr>
          <p:nvPr>
            <p:ph type="subTitle" idx="1"/>
          </p:nvPr>
        </p:nvSpPr>
        <p:spPr/>
        <p:txBody>
          <a:bodyPr/>
          <a:lstStyle/>
          <a:p>
            <a:r>
              <a:rPr lang="en-US" dirty="0" smtClean="0"/>
              <a:t>Overview of transportation systems available for Persons with Disabilities throughout the State of Florida</a:t>
            </a:r>
            <a:endParaRPr lang="en-US" dirty="0"/>
          </a:p>
        </p:txBody>
      </p:sp>
      <p:sp>
        <p:nvSpPr>
          <p:cNvPr id="4" name="TextBox 3"/>
          <p:cNvSpPr txBox="1"/>
          <p:nvPr/>
        </p:nvSpPr>
        <p:spPr>
          <a:xfrm>
            <a:off x="4829175" y="4600575"/>
            <a:ext cx="2161489" cy="523220"/>
          </a:xfrm>
          <a:prstGeom prst="rect">
            <a:avLst/>
          </a:prstGeom>
          <a:noFill/>
        </p:spPr>
        <p:txBody>
          <a:bodyPr wrap="none" rtlCol="0">
            <a:spAutoFit/>
          </a:bodyPr>
          <a:lstStyle/>
          <a:p>
            <a:r>
              <a:rPr lang="en-US" sz="2800" dirty="0" smtClean="0"/>
              <a:t>Martin Catala</a:t>
            </a:r>
            <a:endParaRPr lang="en-US" sz="2800" dirty="0"/>
          </a:p>
        </p:txBody>
      </p:sp>
    </p:spTree>
    <p:extLst>
      <p:ext uri="{BB962C8B-B14F-4D97-AF65-F5344CB8AC3E}">
        <p14:creationId xmlns:p14="http://schemas.microsoft.com/office/powerpoint/2010/main" val="66303209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Transportation Operating Environment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13011208"/>
              </p:ext>
            </p:extLst>
          </p:nvPr>
        </p:nvGraphicFramePr>
        <p:xfrm>
          <a:off x="1147763" y="1600200"/>
          <a:ext cx="10434637"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48278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769534" y="2408767"/>
            <a:ext cx="5384800" cy="1143000"/>
          </a:xfrm>
        </p:spPr>
        <p:txBody>
          <a:bodyPr/>
          <a:lstStyle/>
          <a:p>
            <a:r>
              <a:rPr lang="en-US" dirty="0" smtClean="0"/>
              <a:t>Urban / Rural Counties</a:t>
            </a:r>
            <a:endParaRPr lang="en-US" dirty="0"/>
          </a:p>
        </p:txBody>
      </p:sp>
      <p:pic>
        <p:nvPicPr>
          <p:cNvPr id="4" name="Content Placeholder 3"/>
          <p:cNvPicPr>
            <a:picLocks noGrp="1" noChangeAspect="1"/>
          </p:cNvPicPr>
          <p:nvPr>
            <p:ph idx="1"/>
          </p:nvPr>
        </p:nvPicPr>
        <p:blipFill>
          <a:blip r:embed="rId2"/>
          <a:stretch>
            <a:fillRect/>
          </a:stretch>
        </p:blipFill>
        <p:spPr>
          <a:xfrm>
            <a:off x="2876550" y="7051"/>
            <a:ext cx="9315450" cy="6850949"/>
          </a:xfrm>
          <a:prstGeom prst="rect">
            <a:avLst/>
          </a:prstGeom>
        </p:spPr>
      </p:pic>
    </p:spTree>
    <p:extLst>
      <p:ext uri="{BB962C8B-B14F-4D97-AF65-F5344CB8AC3E}">
        <p14:creationId xmlns:p14="http://schemas.microsoft.com/office/powerpoint/2010/main" val="1658512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14300"/>
            <a:ext cx="3932237" cy="1600200"/>
          </a:xfrm>
        </p:spPr>
        <p:txBody>
          <a:bodyPr/>
          <a:lstStyle/>
          <a:p>
            <a:r>
              <a:rPr lang="en-US" dirty="0" smtClean="0"/>
              <a:t>Urban / Rural Demographics</a:t>
            </a:r>
            <a:endParaRPr lang="en-US" dirty="0"/>
          </a:p>
        </p:txBody>
      </p:sp>
      <p:sp>
        <p:nvSpPr>
          <p:cNvPr id="5" name="Text Placeholder 4"/>
          <p:cNvSpPr>
            <a:spLocks noGrp="1"/>
          </p:cNvSpPr>
          <p:nvPr>
            <p:ph type="body" sz="half" idx="2"/>
          </p:nvPr>
        </p:nvSpPr>
        <p:spPr>
          <a:xfrm>
            <a:off x="839788" y="2057400"/>
            <a:ext cx="4370387" cy="3811588"/>
          </a:xfrm>
        </p:spPr>
        <p:txBody>
          <a:bodyPr>
            <a:normAutofit/>
          </a:bodyPr>
          <a:lstStyle/>
          <a:p>
            <a:r>
              <a:rPr lang="en-US" sz="2400" dirty="0" smtClean="0"/>
              <a:t>2014 Urban Population Estimate*</a:t>
            </a:r>
          </a:p>
          <a:p>
            <a:r>
              <a:rPr lang="en-US" sz="2400" dirty="0"/>
              <a:t>	</a:t>
            </a:r>
            <a:r>
              <a:rPr lang="en-US" sz="2400" dirty="0" smtClean="0"/>
              <a:t>16.1 Million</a:t>
            </a:r>
          </a:p>
          <a:p>
            <a:r>
              <a:rPr lang="en-US" sz="2400" dirty="0" smtClean="0"/>
              <a:t>2014 Total Population**</a:t>
            </a:r>
          </a:p>
          <a:p>
            <a:r>
              <a:rPr lang="en-US" sz="2400" dirty="0" smtClean="0"/>
              <a:t>	19.9 Million</a:t>
            </a:r>
          </a:p>
          <a:p>
            <a:r>
              <a:rPr lang="en-US" sz="1400" dirty="0" smtClean="0"/>
              <a:t> </a:t>
            </a:r>
            <a:r>
              <a:rPr lang="en-US" sz="1400" dirty="0"/>
              <a:t>*Based on 2014 ACS Census </a:t>
            </a:r>
            <a:r>
              <a:rPr lang="en-US" sz="1400" dirty="0" smtClean="0"/>
              <a:t>Block group </a:t>
            </a:r>
            <a:r>
              <a:rPr lang="en-US" sz="1400" dirty="0"/>
              <a:t>Population Estimates</a:t>
            </a:r>
          </a:p>
          <a:p>
            <a:r>
              <a:rPr lang="en-US" sz="1400" dirty="0"/>
              <a:t>**Based on 2014 ACS Census Statewide Estimate</a:t>
            </a:r>
            <a:endParaRPr lang="en-US" sz="4400" dirty="0"/>
          </a:p>
          <a:p>
            <a:endParaRPr lang="en-US" sz="2400" dirty="0" smtClean="0"/>
          </a:p>
          <a:p>
            <a:endParaRPr lang="en-US" sz="2400" dirty="0"/>
          </a:p>
          <a:p>
            <a:endParaRPr lang="en-US" sz="2400" dirty="0" smtClean="0"/>
          </a:p>
          <a:p>
            <a:endParaRPr lang="en-US" sz="2400" dirty="0"/>
          </a:p>
          <a:p>
            <a:endParaRPr lang="en-US" sz="2400" dirty="0"/>
          </a:p>
        </p:txBody>
      </p:sp>
      <p:pic>
        <p:nvPicPr>
          <p:cNvPr id="4" name="Picture Placeholder 3"/>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5255" r="14999" b="18618"/>
          <a:stretch/>
        </p:blipFill>
        <p:spPr>
          <a:xfrm>
            <a:off x="5200465" y="457200"/>
            <a:ext cx="6605254" cy="5219700"/>
          </a:xfrm>
        </p:spPr>
      </p:pic>
    </p:spTree>
    <p:extLst>
      <p:ext uri="{BB962C8B-B14F-4D97-AF65-F5344CB8AC3E}">
        <p14:creationId xmlns:p14="http://schemas.microsoft.com/office/powerpoint/2010/main" val="9662403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4775"/>
            <a:ext cx="3932237" cy="1156063"/>
          </a:xfrm>
        </p:spPr>
        <p:txBody>
          <a:bodyPr/>
          <a:lstStyle/>
          <a:p>
            <a:r>
              <a:rPr lang="en-US" dirty="0" smtClean="0"/>
              <a:t>Senior Population</a:t>
            </a:r>
            <a:endParaRPr lang="en-US" dirty="0"/>
          </a:p>
        </p:txBody>
      </p:sp>
      <p:sp>
        <p:nvSpPr>
          <p:cNvPr id="5" name="Text Placeholder 4"/>
          <p:cNvSpPr>
            <a:spLocks noGrp="1"/>
          </p:cNvSpPr>
          <p:nvPr>
            <p:ph type="body" sz="half" idx="2"/>
          </p:nvPr>
        </p:nvSpPr>
        <p:spPr>
          <a:xfrm>
            <a:off x="839787" y="1260838"/>
            <a:ext cx="5351463" cy="3811588"/>
          </a:xfrm>
        </p:spPr>
        <p:txBody>
          <a:bodyPr>
            <a:normAutofit/>
          </a:bodyPr>
          <a:lstStyle/>
          <a:p>
            <a:r>
              <a:rPr lang="en-US" sz="2400" dirty="0" smtClean="0"/>
              <a:t>Statewide Population Over 65:</a:t>
            </a:r>
          </a:p>
          <a:p>
            <a:r>
              <a:rPr lang="en-US" sz="2400" dirty="0" smtClean="0"/>
              <a:t>3,650,681 (2015)</a:t>
            </a:r>
          </a:p>
          <a:p>
            <a:r>
              <a:rPr lang="en-US" sz="2400" dirty="0" smtClean="0"/>
              <a:t>5,893,435 (2030)</a:t>
            </a:r>
          </a:p>
          <a:p>
            <a:r>
              <a:rPr lang="en-US" sz="2400" dirty="0" smtClean="0"/>
              <a:t>	81% Urban Areas</a:t>
            </a:r>
          </a:p>
          <a:p>
            <a:r>
              <a:rPr lang="en-US" sz="2400" dirty="0"/>
              <a:t>	</a:t>
            </a:r>
            <a:r>
              <a:rPr lang="en-US" sz="2400" dirty="0" smtClean="0"/>
              <a:t>19% Rural Areas</a:t>
            </a:r>
          </a:p>
        </p:txBody>
      </p:sp>
      <p:pic>
        <p:nvPicPr>
          <p:cNvPr id="6" name="Picture Placeholder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440" t="434" r="14999" b="20114"/>
          <a:stretch/>
        </p:blipFill>
        <p:spPr>
          <a:xfrm>
            <a:off x="6265069" y="146475"/>
            <a:ext cx="5843660" cy="4844625"/>
          </a:xfrm>
        </p:spPr>
      </p:pic>
      <p:pic>
        <p:nvPicPr>
          <p:cNvPr id="8" name="Picture 7"/>
          <p:cNvPicPr>
            <a:picLocks noChangeAspect="1"/>
          </p:cNvPicPr>
          <p:nvPr/>
        </p:nvPicPr>
        <p:blipFill>
          <a:blip r:embed="rId3"/>
          <a:stretch>
            <a:fillRect/>
          </a:stretch>
        </p:blipFill>
        <p:spPr>
          <a:xfrm>
            <a:off x="0" y="3518386"/>
            <a:ext cx="7178634" cy="2710103"/>
          </a:xfrm>
          <a:prstGeom prst="rect">
            <a:avLst/>
          </a:prstGeom>
        </p:spPr>
      </p:pic>
    </p:spTree>
    <p:extLst>
      <p:ext uri="{BB962C8B-B14F-4D97-AF65-F5344CB8AC3E}">
        <p14:creationId xmlns:p14="http://schemas.microsoft.com/office/powerpoint/2010/main" val="4173073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855618" cy="1028404"/>
          </a:xfrm>
        </p:spPr>
        <p:txBody>
          <a:bodyPr>
            <a:normAutofit fontScale="90000"/>
          </a:bodyPr>
          <a:lstStyle/>
          <a:p>
            <a:r>
              <a:rPr lang="en-US" dirty="0" smtClean="0"/>
              <a:t>Population Below Poverty Level</a:t>
            </a:r>
            <a:endParaRPr lang="en-US" dirty="0"/>
          </a:p>
        </p:txBody>
      </p:sp>
      <p:sp>
        <p:nvSpPr>
          <p:cNvPr id="5" name="Text Placeholder 4"/>
          <p:cNvSpPr>
            <a:spLocks noGrp="1"/>
          </p:cNvSpPr>
          <p:nvPr>
            <p:ph type="body" sz="half" idx="2"/>
          </p:nvPr>
        </p:nvSpPr>
        <p:spPr>
          <a:xfrm>
            <a:off x="85724" y="1590107"/>
            <a:ext cx="7118639" cy="3811588"/>
          </a:xfrm>
        </p:spPr>
        <p:txBody>
          <a:bodyPr>
            <a:normAutofit/>
          </a:bodyPr>
          <a:lstStyle/>
          <a:p>
            <a:r>
              <a:rPr lang="en-US" sz="2000" dirty="0" smtClean="0"/>
              <a:t>Statewide Population Living Below Poverty </a:t>
            </a:r>
            <a:r>
              <a:rPr lang="en-US" sz="2000" dirty="0" smtClean="0"/>
              <a:t>Line: 3,180,109</a:t>
            </a:r>
            <a:endParaRPr lang="en-US" sz="2000" dirty="0" smtClean="0"/>
          </a:p>
          <a:p>
            <a:r>
              <a:rPr lang="en-US" sz="2000" dirty="0" smtClean="0"/>
              <a:t>	83% </a:t>
            </a:r>
            <a:r>
              <a:rPr lang="en-US" sz="2000" dirty="0"/>
              <a:t>Urban Areas</a:t>
            </a:r>
          </a:p>
          <a:p>
            <a:r>
              <a:rPr lang="en-US" sz="2000" dirty="0"/>
              <a:t>	</a:t>
            </a:r>
            <a:r>
              <a:rPr lang="en-US" sz="2000" dirty="0" smtClean="0"/>
              <a:t>17% </a:t>
            </a:r>
            <a:r>
              <a:rPr lang="en-US" sz="2000" dirty="0"/>
              <a:t>Rural Areas</a:t>
            </a:r>
          </a:p>
          <a:p>
            <a:endParaRPr lang="en-US" sz="2000" dirty="0" smtClean="0"/>
          </a:p>
          <a:p>
            <a:endParaRPr lang="en-US" sz="2000" dirty="0" smtClean="0"/>
          </a:p>
        </p:txBody>
      </p:sp>
      <p:pic>
        <p:nvPicPr>
          <p:cNvPr id="4" name="Picture Placeholder 3"/>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5328" t="5920" r="10746" b="21943"/>
          <a:stretch/>
        </p:blipFill>
        <p:spPr>
          <a:xfrm>
            <a:off x="7204364" y="457200"/>
            <a:ext cx="4562948" cy="3928607"/>
          </a:xfrm>
        </p:spPr>
      </p:pic>
      <p:pic>
        <p:nvPicPr>
          <p:cNvPr id="6" name="Picture 5"/>
          <p:cNvPicPr>
            <a:picLocks noChangeAspect="1"/>
          </p:cNvPicPr>
          <p:nvPr/>
        </p:nvPicPr>
        <p:blipFill>
          <a:blip r:embed="rId3"/>
          <a:stretch>
            <a:fillRect/>
          </a:stretch>
        </p:blipFill>
        <p:spPr>
          <a:xfrm>
            <a:off x="1" y="3271372"/>
            <a:ext cx="7577749" cy="2860778"/>
          </a:xfrm>
          <a:prstGeom prst="rect">
            <a:avLst/>
          </a:prstGeom>
        </p:spPr>
      </p:pic>
    </p:spTree>
    <p:extLst>
      <p:ext uri="{BB962C8B-B14F-4D97-AF65-F5344CB8AC3E}">
        <p14:creationId xmlns:p14="http://schemas.microsoft.com/office/powerpoint/2010/main" val="2681893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Progress Report</a:t>
            </a:r>
            <a:endParaRPr lang="en-US" dirty="0"/>
          </a:p>
        </p:txBody>
      </p:sp>
      <p:sp>
        <p:nvSpPr>
          <p:cNvPr id="3" name="Subtitle 2"/>
          <p:cNvSpPr>
            <a:spLocks noGrp="1"/>
          </p:cNvSpPr>
          <p:nvPr>
            <p:ph type="subTitle" idx="1"/>
          </p:nvPr>
        </p:nvSpPr>
        <p:spPr/>
        <p:txBody>
          <a:bodyPr>
            <a:normAutofit/>
          </a:bodyPr>
          <a:lstStyle/>
          <a:p>
            <a:r>
              <a:rPr lang="en-US" sz="3600" dirty="0" smtClean="0"/>
              <a:t>Jay Goodwill</a:t>
            </a:r>
            <a:endParaRPr lang="en-US" sz="3600" dirty="0"/>
          </a:p>
        </p:txBody>
      </p:sp>
    </p:spTree>
    <p:extLst>
      <p:ext uri="{BB962C8B-B14F-4D97-AF65-F5344CB8AC3E}">
        <p14:creationId xmlns:p14="http://schemas.microsoft.com/office/powerpoint/2010/main" val="24936961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2189"/>
            <a:ext cx="3932237" cy="1600200"/>
          </a:xfrm>
        </p:spPr>
        <p:txBody>
          <a:bodyPr anchor="t"/>
          <a:lstStyle/>
          <a:p>
            <a:r>
              <a:rPr lang="en-US" dirty="0" smtClean="0"/>
              <a:t>Disability Population</a:t>
            </a:r>
            <a:endParaRPr lang="en-US" dirty="0"/>
          </a:p>
        </p:txBody>
      </p:sp>
      <p:sp>
        <p:nvSpPr>
          <p:cNvPr id="5" name="Text Placeholder 4"/>
          <p:cNvSpPr>
            <a:spLocks noGrp="1"/>
          </p:cNvSpPr>
          <p:nvPr>
            <p:ph type="body" sz="half" idx="2"/>
          </p:nvPr>
        </p:nvSpPr>
        <p:spPr>
          <a:xfrm>
            <a:off x="76200" y="1318780"/>
            <a:ext cx="7058025" cy="3811588"/>
          </a:xfrm>
        </p:spPr>
        <p:txBody>
          <a:bodyPr>
            <a:normAutofit/>
          </a:bodyPr>
          <a:lstStyle/>
          <a:p>
            <a:r>
              <a:rPr lang="en-US" sz="2400" dirty="0" smtClean="0"/>
              <a:t>Statewide Disability </a:t>
            </a:r>
            <a:r>
              <a:rPr lang="en-US" sz="2400" dirty="0" smtClean="0"/>
              <a:t>Population: 2,553,636</a:t>
            </a:r>
            <a:endParaRPr lang="en-US" sz="2400" dirty="0" smtClean="0"/>
          </a:p>
          <a:p>
            <a:r>
              <a:rPr lang="en-US" sz="2400" dirty="0" smtClean="0"/>
              <a:t>	79% Urban Areas</a:t>
            </a:r>
          </a:p>
          <a:p>
            <a:r>
              <a:rPr lang="en-US" sz="2400" dirty="0" smtClean="0"/>
              <a:t>	21% Rural Areas</a:t>
            </a:r>
            <a:endParaRPr lang="en-US" sz="2400" dirty="0"/>
          </a:p>
          <a:p>
            <a:endParaRPr lang="en-US" sz="2400" dirty="0" smtClean="0"/>
          </a:p>
          <a:p>
            <a:endParaRPr lang="en-US" sz="2400" dirty="0" smtClean="0"/>
          </a:p>
        </p:txBody>
      </p:sp>
      <p:pic>
        <p:nvPicPr>
          <p:cNvPr id="4" name="Picture Placeholder 3"/>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0926" t="5255" r="13680" b="19781"/>
          <a:stretch/>
        </p:blipFill>
        <p:spPr>
          <a:xfrm>
            <a:off x="7031034" y="238125"/>
            <a:ext cx="5037708" cy="4419600"/>
          </a:xfrm>
        </p:spPr>
      </p:pic>
      <p:pic>
        <p:nvPicPr>
          <p:cNvPr id="7" name="Picture 6"/>
          <p:cNvPicPr>
            <a:picLocks noChangeAspect="1"/>
          </p:cNvPicPr>
          <p:nvPr/>
        </p:nvPicPr>
        <p:blipFill>
          <a:blip r:embed="rId3"/>
          <a:stretch>
            <a:fillRect/>
          </a:stretch>
        </p:blipFill>
        <p:spPr>
          <a:xfrm>
            <a:off x="0" y="3437102"/>
            <a:ext cx="7210697" cy="2722207"/>
          </a:xfrm>
          <a:prstGeom prst="rect">
            <a:avLst/>
          </a:prstGeom>
        </p:spPr>
      </p:pic>
    </p:spTree>
    <p:extLst>
      <p:ext uri="{BB962C8B-B14F-4D97-AF65-F5344CB8AC3E}">
        <p14:creationId xmlns:p14="http://schemas.microsoft.com/office/powerpoint/2010/main" val="30385869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Stratification of Existing Mobility Services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8099341"/>
              </p:ext>
            </p:extLst>
          </p:nvPr>
        </p:nvGraphicFramePr>
        <p:xfrm>
          <a:off x="1147763" y="1600200"/>
          <a:ext cx="10434637"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2172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180168" y="2383366"/>
            <a:ext cx="5621867" cy="1143000"/>
          </a:xfrm>
        </p:spPr>
        <p:txBody>
          <a:bodyPr/>
          <a:lstStyle/>
          <a:p>
            <a:r>
              <a:rPr lang="en-US" dirty="0" smtClean="0"/>
              <a:t>Urban Transit Systems</a:t>
            </a:r>
            <a:endParaRPr lang="en-US" dirty="0"/>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2266" y="0"/>
            <a:ext cx="10090152" cy="6126164"/>
          </a:xfrm>
          <a:prstGeom prst="rect">
            <a:avLst/>
          </a:prstGeom>
        </p:spPr>
      </p:pic>
    </p:spTree>
    <p:extLst>
      <p:ext uri="{BB962C8B-B14F-4D97-AF65-F5344CB8AC3E}">
        <p14:creationId xmlns:p14="http://schemas.microsoft.com/office/powerpoint/2010/main" val="3549454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Transit Systems</a:t>
            </a:r>
            <a:endParaRPr lang="en-US" dirty="0"/>
          </a:p>
        </p:txBody>
      </p:sp>
      <p:sp>
        <p:nvSpPr>
          <p:cNvPr id="4" name="Text Placeholder 3"/>
          <p:cNvSpPr>
            <a:spLocks noGrp="1"/>
          </p:cNvSpPr>
          <p:nvPr>
            <p:ph type="body" sz="half" idx="2"/>
          </p:nvPr>
        </p:nvSpPr>
        <p:spPr>
          <a:xfrm>
            <a:off x="673100" y="2161904"/>
            <a:ext cx="4098925" cy="3811588"/>
          </a:xfrm>
        </p:spPr>
        <p:txBody>
          <a:bodyPr>
            <a:normAutofit/>
          </a:bodyPr>
          <a:lstStyle/>
          <a:p>
            <a:pPr algn="ctr"/>
            <a:r>
              <a:rPr lang="en-US" sz="2800" b="1" dirty="0" smtClean="0"/>
              <a:t>33 Urban Transit Systems</a:t>
            </a:r>
          </a:p>
          <a:p>
            <a:pPr algn="ctr"/>
            <a:endParaRPr lang="en-US" sz="2800" b="1" dirty="0"/>
          </a:p>
          <a:p>
            <a:pPr algn="ctr"/>
            <a:r>
              <a:rPr lang="en-US" sz="2800" b="1" dirty="0" smtClean="0"/>
              <a:t>Annual Revenue Miles  	143,421,564</a:t>
            </a:r>
          </a:p>
          <a:p>
            <a:pPr algn="ctr"/>
            <a:r>
              <a:rPr lang="en-US" sz="2800" b="1" dirty="0" smtClean="0"/>
              <a:t>Passenger Trips			277,464,779</a:t>
            </a:r>
            <a:endParaRPr lang="en-US" sz="2800" b="1" dirty="0"/>
          </a:p>
        </p:txBody>
      </p:sp>
      <p:pic>
        <p:nvPicPr>
          <p:cNvPr id="6" name="Picture 5"/>
          <p:cNvPicPr/>
          <p:nvPr/>
        </p:nvPicPr>
        <p:blipFill rotWithShape="1">
          <a:blip r:embed="rId2"/>
          <a:srcRect l="31372" t="48516" r="44342" b="16840"/>
          <a:stretch/>
        </p:blipFill>
        <p:spPr bwMode="auto">
          <a:xfrm>
            <a:off x="4772025" y="91757"/>
            <a:ext cx="7326977" cy="58817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42327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114300"/>
            <a:ext cx="4429125" cy="1600200"/>
          </a:xfrm>
        </p:spPr>
        <p:txBody>
          <a:bodyPr/>
          <a:lstStyle/>
          <a:p>
            <a:r>
              <a:rPr lang="en-US" dirty="0" smtClean="0"/>
              <a:t>CTC Serving Multiple Counties </a:t>
            </a:r>
            <a:endParaRPr lang="en-US" dirty="0"/>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l="21789" b="16572"/>
          <a:stretch/>
        </p:blipFill>
        <p:spPr>
          <a:xfrm>
            <a:off x="5629275" y="335"/>
            <a:ext cx="6562725" cy="6176873"/>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46934" r="34458"/>
          <a:stretch/>
        </p:blipFill>
        <p:spPr>
          <a:xfrm>
            <a:off x="2113733" y="2628714"/>
            <a:ext cx="4811046" cy="3278103"/>
          </a:xfrm>
          <a:prstGeom prst="rect">
            <a:avLst/>
          </a:prstGeom>
        </p:spPr>
      </p:pic>
    </p:spTree>
    <p:extLst>
      <p:ext uri="{BB962C8B-B14F-4D97-AF65-F5344CB8AC3E}">
        <p14:creationId xmlns:p14="http://schemas.microsoft.com/office/powerpoint/2010/main" val="4906490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CTC Trips</a:t>
            </a:r>
            <a:endParaRPr lang="en-US" dirty="0"/>
          </a:p>
        </p:txBody>
      </p:sp>
      <p:sp>
        <p:nvSpPr>
          <p:cNvPr id="4" name="Text Placeholder 3"/>
          <p:cNvSpPr>
            <a:spLocks noGrp="1"/>
          </p:cNvSpPr>
          <p:nvPr>
            <p:ph type="body" sz="half" idx="2"/>
          </p:nvPr>
        </p:nvSpPr>
        <p:spPr>
          <a:xfrm>
            <a:off x="839787" y="2161904"/>
            <a:ext cx="4964113" cy="3811588"/>
          </a:xfrm>
        </p:spPr>
        <p:txBody>
          <a:bodyPr>
            <a:normAutofit/>
          </a:bodyPr>
          <a:lstStyle/>
          <a:p>
            <a:pPr algn="ctr"/>
            <a:r>
              <a:rPr lang="en-US" sz="2800" b="1" dirty="0"/>
              <a:t>Annual Total – 21 Million</a:t>
            </a:r>
          </a:p>
          <a:p>
            <a:pPr algn="ctr"/>
            <a:endParaRPr lang="en-US" sz="2800" b="1" dirty="0"/>
          </a:p>
          <a:p>
            <a:pPr algn="ctr"/>
            <a:r>
              <a:rPr lang="en-US" sz="2800" b="1" dirty="0"/>
              <a:t>52% Of Trips Fixed Route or Deviated Fixed Route </a:t>
            </a:r>
          </a:p>
          <a:p>
            <a:pPr algn="ctr"/>
            <a:endParaRPr lang="en-US" sz="2800" b="1" dirty="0"/>
          </a:p>
          <a:p>
            <a:pPr algn="ctr"/>
            <a:r>
              <a:rPr lang="en-US" sz="2800" b="1" dirty="0"/>
              <a:t>48% Trips – Paratransit Service</a:t>
            </a:r>
          </a:p>
          <a:p>
            <a:pPr algn="ctr"/>
            <a:endParaRPr lang="en-US" sz="2800"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392" t="10293" r="16619" b="21057"/>
          <a:stretch/>
        </p:blipFill>
        <p:spPr>
          <a:xfrm>
            <a:off x="6446067" y="457200"/>
            <a:ext cx="5595041" cy="4707802"/>
          </a:xfrm>
          <a:prstGeom prst="rect">
            <a:avLst/>
          </a:prstGeom>
        </p:spPr>
      </p:pic>
    </p:spTree>
    <p:extLst>
      <p:ext uri="{BB962C8B-B14F-4D97-AF65-F5344CB8AC3E}">
        <p14:creationId xmlns:p14="http://schemas.microsoft.com/office/powerpoint/2010/main" val="37648322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803366" cy="1600200"/>
          </a:xfrm>
        </p:spPr>
        <p:txBody>
          <a:bodyPr>
            <a:normAutofit/>
          </a:bodyPr>
          <a:lstStyle/>
          <a:p>
            <a:r>
              <a:rPr lang="en-US" dirty="0" smtClean="0"/>
              <a:t>CTC Contracting with APD </a:t>
            </a:r>
            <a:endParaRPr lang="en-US" dirty="0"/>
          </a:p>
        </p:txBody>
      </p:sp>
      <p:sp>
        <p:nvSpPr>
          <p:cNvPr id="4" name="Text Placeholder 3"/>
          <p:cNvSpPr>
            <a:spLocks noGrp="1"/>
          </p:cNvSpPr>
          <p:nvPr>
            <p:ph type="body" sz="half" idx="2"/>
          </p:nvPr>
        </p:nvSpPr>
        <p:spPr/>
        <p:txBody>
          <a:bodyPr anchor="ctr">
            <a:normAutofit/>
          </a:bodyPr>
          <a:lstStyle/>
          <a:p>
            <a:r>
              <a:rPr lang="en-US" sz="3200" dirty="0" smtClean="0"/>
              <a:t>CTC’s of Twenty-Five Counties Coordinate and Contract with APD </a:t>
            </a:r>
            <a:endParaRPr lang="en-US" sz="3200"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255" b="5255"/>
          <a:stretch>
            <a:fillRect/>
          </a:stretch>
        </p:blipFill>
        <p:spPr>
          <a:xfrm>
            <a:off x="4945951" y="457201"/>
            <a:ext cx="7080939" cy="5591174"/>
          </a:xfrm>
        </p:spPr>
      </p:pic>
    </p:spTree>
    <p:extLst>
      <p:ext uri="{BB962C8B-B14F-4D97-AF65-F5344CB8AC3E}">
        <p14:creationId xmlns:p14="http://schemas.microsoft.com/office/powerpoint/2010/main" val="407723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Medicaid Regions</a:t>
            </a:r>
            <a:endParaRPr lang="en-US" dirty="0"/>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l="21951" t="7239" b="19137"/>
          <a:stretch/>
        </p:blipFill>
        <p:spPr>
          <a:xfrm>
            <a:off x="5276850" y="262617"/>
            <a:ext cx="6638925" cy="5525781"/>
          </a:xfrm>
          <a:prstGeom prst="rect">
            <a:avLst/>
          </a:prstGeom>
        </p:spPr>
      </p:pic>
    </p:spTree>
    <p:extLst>
      <p:ext uri="{BB962C8B-B14F-4D97-AF65-F5344CB8AC3E}">
        <p14:creationId xmlns:p14="http://schemas.microsoft.com/office/powerpoint/2010/main" val="31761270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Medicaid Regions and Providers</a:t>
            </a:r>
          </a:p>
        </p:txBody>
      </p:sp>
      <p:sp>
        <p:nvSpPr>
          <p:cNvPr id="4" name="Text Placeholder 3"/>
          <p:cNvSpPr>
            <a:spLocks noGrp="1"/>
          </p:cNvSpPr>
          <p:nvPr>
            <p:ph type="body" sz="half" idx="2"/>
          </p:nvPr>
        </p:nvSpPr>
        <p:spPr>
          <a:xfrm>
            <a:off x="839787" y="2161904"/>
            <a:ext cx="6226031" cy="3811588"/>
          </a:xfrm>
        </p:spPr>
        <p:txBody>
          <a:bodyPr>
            <a:normAutofit/>
          </a:bodyPr>
          <a:lstStyle/>
          <a:p>
            <a:r>
              <a:rPr lang="en-US" sz="2800" dirty="0" smtClean="0"/>
              <a:t>Serving </a:t>
            </a:r>
            <a:r>
              <a:rPr lang="en-US" sz="2800" dirty="0"/>
              <a:t>Persons Not Under the Medicaid Managed Care </a:t>
            </a:r>
            <a:r>
              <a:rPr lang="en-US" sz="2800" dirty="0" smtClean="0"/>
              <a:t>Program</a:t>
            </a:r>
          </a:p>
          <a:p>
            <a:endParaRPr lang="en-US" sz="2800" dirty="0"/>
          </a:p>
          <a:p>
            <a:r>
              <a:rPr lang="en-US" sz="2800" dirty="0" smtClean="0"/>
              <a:t>Two </a:t>
            </a:r>
            <a:r>
              <a:rPr lang="en-US" sz="2800" dirty="0"/>
              <a:t>NET Providers – </a:t>
            </a:r>
            <a:r>
              <a:rPr lang="en-US" sz="2800" dirty="0" smtClean="0"/>
              <a:t>LogistiCare </a:t>
            </a:r>
            <a:r>
              <a:rPr lang="en-US" sz="2800" dirty="0"/>
              <a:t>or MTM</a:t>
            </a:r>
          </a:p>
        </p:txBody>
      </p:sp>
      <p:graphicFrame>
        <p:nvGraphicFramePr>
          <p:cNvPr id="5" name="Object 4"/>
          <p:cNvGraphicFramePr>
            <a:graphicFrameLocks noChangeAspect="1"/>
          </p:cNvGraphicFramePr>
          <p:nvPr>
            <p:extLst>
              <p:ext uri="{D42A27DB-BD31-4B8C-83A1-F6EECF244321}">
                <p14:modId xmlns:p14="http://schemas.microsoft.com/office/powerpoint/2010/main" val="1611189179"/>
              </p:ext>
            </p:extLst>
          </p:nvPr>
        </p:nvGraphicFramePr>
        <p:xfrm>
          <a:off x="6814913" y="198005"/>
          <a:ext cx="5061031" cy="5231245"/>
        </p:xfrm>
        <a:graphic>
          <a:graphicData uri="http://schemas.openxmlformats.org/presentationml/2006/ole">
            <mc:AlternateContent xmlns:mc="http://schemas.openxmlformats.org/markup-compatibility/2006">
              <mc:Choice xmlns:v="urn:schemas-microsoft-com:vml" Requires="v">
                <p:oleObj spid="_x0000_s2099" name="Acrobat Document" r:id="rId3" imgW="5829199" imgH="7543800" progId="AcroExch.Document.7">
                  <p:embed/>
                </p:oleObj>
              </mc:Choice>
              <mc:Fallback>
                <p:oleObj name="Acrobat Document" r:id="rId3" imgW="5829199" imgH="754380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411" t="16792" r="2614" b="9091"/>
                      <a:stretch>
                        <a:fillRect/>
                      </a:stretch>
                    </p:blipFill>
                    <p:spPr bwMode="auto">
                      <a:xfrm>
                        <a:off x="6814913" y="198005"/>
                        <a:ext cx="5061031" cy="5231245"/>
                      </a:xfrm>
                      <a:prstGeom prst="rect">
                        <a:avLst/>
                      </a:prstGeom>
                      <a:noFill/>
                      <a:extLst/>
                    </p:spPr>
                  </p:pic>
                </p:oleObj>
              </mc:Fallback>
            </mc:AlternateContent>
          </a:graphicData>
        </a:graphic>
      </p:graphicFrame>
    </p:spTree>
    <p:extLst>
      <p:ext uri="{BB962C8B-B14F-4D97-AF65-F5344CB8AC3E}">
        <p14:creationId xmlns:p14="http://schemas.microsoft.com/office/powerpoint/2010/main" val="33259911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APD</a:t>
            </a:r>
            <a:br>
              <a:rPr lang="en-US" dirty="0"/>
            </a:br>
            <a:r>
              <a:rPr lang="en-US" sz="3600" dirty="0" smtClean="0"/>
              <a:t>Agency for Persons with Disabilities</a:t>
            </a:r>
            <a:br>
              <a:rPr lang="en-US" sz="3600" dirty="0" smtClean="0"/>
            </a:br>
            <a:endParaRPr lang="en-US" dirty="0"/>
          </a:p>
        </p:txBody>
      </p:sp>
      <p:sp>
        <p:nvSpPr>
          <p:cNvPr id="3" name="Subtitle 2"/>
          <p:cNvSpPr>
            <a:spLocks noGrp="1"/>
          </p:cNvSpPr>
          <p:nvPr>
            <p:ph type="subTitle" idx="1"/>
          </p:nvPr>
        </p:nvSpPr>
        <p:spPr/>
        <p:txBody>
          <a:bodyPr/>
          <a:lstStyle/>
          <a:p>
            <a:r>
              <a:rPr lang="en-US" dirty="0" smtClean="0"/>
              <a:t>Transportation System and Customers</a:t>
            </a:r>
            <a:endParaRPr lang="en-US" dirty="0"/>
          </a:p>
        </p:txBody>
      </p:sp>
    </p:spTree>
    <p:extLst>
      <p:ext uri="{BB962C8B-B14F-4D97-AF65-F5344CB8AC3E}">
        <p14:creationId xmlns:p14="http://schemas.microsoft.com/office/powerpoint/2010/main" val="33361930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Overview</a:t>
            </a:r>
            <a:endParaRPr lang="en-US" dirty="0"/>
          </a:p>
        </p:txBody>
      </p:sp>
      <p:sp>
        <p:nvSpPr>
          <p:cNvPr id="3" name="Content Placeholder 2"/>
          <p:cNvSpPr>
            <a:spLocks noGrp="1"/>
          </p:cNvSpPr>
          <p:nvPr>
            <p:ph idx="1"/>
          </p:nvPr>
        </p:nvSpPr>
        <p:spPr>
          <a:xfrm>
            <a:off x="657101" y="1303318"/>
            <a:ext cx="10972800" cy="4525963"/>
          </a:xfrm>
        </p:spPr>
        <p:txBody>
          <a:bodyPr>
            <a:normAutofit/>
          </a:bodyPr>
          <a:lstStyle/>
          <a:p>
            <a:pPr marL="0" indent="0">
              <a:buNone/>
            </a:pPr>
            <a:r>
              <a:rPr lang="en-US" dirty="0" smtClean="0"/>
              <a:t>     The </a:t>
            </a:r>
            <a:r>
              <a:rPr lang="en-US" dirty="0"/>
              <a:t>Agency for Persons with Disabilities has engaged the University of South Florida’s Center for Urban Transportation Research to review and analyze the state’s transportation disadvantaged services (TDS). This effort will examine the design and provision of the state's TDS in urban and non-urbanized areas, identify “gaps” in service accessibility / connectivity and examine strategies of how to assist in the development of integrated services that include the use of the different provider service models.</a:t>
            </a:r>
          </a:p>
          <a:p>
            <a:endParaRPr lang="en-US" dirty="0"/>
          </a:p>
        </p:txBody>
      </p:sp>
    </p:spTree>
    <p:extLst>
      <p:ext uri="{BB962C8B-B14F-4D97-AF65-F5344CB8AC3E}">
        <p14:creationId xmlns:p14="http://schemas.microsoft.com/office/powerpoint/2010/main" val="37225798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92" y="197395"/>
            <a:ext cx="3932237" cy="1600200"/>
          </a:xfrm>
        </p:spPr>
        <p:txBody>
          <a:bodyPr anchor="t"/>
          <a:lstStyle/>
          <a:p>
            <a:r>
              <a:rPr lang="en-US" dirty="0" smtClean="0"/>
              <a:t>APD Regions</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15489" b="18093"/>
          <a:stretch/>
        </p:blipFill>
        <p:spPr>
          <a:xfrm>
            <a:off x="5286221" y="-1"/>
            <a:ext cx="6905780" cy="590550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2000" r="59524"/>
          <a:stretch/>
        </p:blipFill>
        <p:spPr>
          <a:xfrm>
            <a:off x="5880653" y="2421862"/>
            <a:ext cx="3145782" cy="3291672"/>
          </a:xfrm>
          <a:prstGeom prst="rect">
            <a:avLst/>
          </a:prstGeom>
        </p:spPr>
      </p:pic>
      <p:pic>
        <p:nvPicPr>
          <p:cNvPr id="9" name="Picture 8"/>
          <p:cNvPicPr>
            <a:picLocks noChangeAspect="1"/>
          </p:cNvPicPr>
          <p:nvPr/>
        </p:nvPicPr>
        <p:blipFill>
          <a:blip r:embed="rId4"/>
          <a:stretch>
            <a:fillRect/>
          </a:stretch>
        </p:blipFill>
        <p:spPr>
          <a:xfrm>
            <a:off x="831992" y="3033486"/>
            <a:ext cx="4106684" cy="2234519"/>
          </a:xfrm>
          <a:prstGeom prst="rect">
            <a:avLst/>
          </a:prstGeom>
        </p:spPr>
      </p:pic>
    </p:spTree>
    <p:extLst>
      <p:ext uri="{BB962C8B-B14F-4D97-AF65-F5344CB8AC3E}">
        <p14:creationId xmlns:p14="http://schemas.microsoft.com/office/powerpoint/2010/main" val="18979863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APD Transportation Providers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255" b="5255"/>
          <a:stretch>
            <a:fillRect/>
          </a:stretch>
        </p:blipFill>
        <p:spPr>
          <a:xfrm>
            <a:off x="5555100" y="207818"/>
            <a:ext cx="6421867" cy="5070764"/>
          </a:xfrm>
        </p:spPr>
      </p:pic>
      <p:sp>
        <p:nvSpPr>
          <p:cNvPr id="4" name="Text Placeholder 3"/>
          <p:cNvSpPr>
            <a:spLocks noGrp="1"/>
          </p:cNvSpPr>
          <p:nvPr>
            <p:ph type="body" sz="half" idx="2"/>
          </p:nvPr>
        </p:nvSpPr>
        <p:spPr>
          <a:xfrm>
            <a:off x="509155" y="2057400"/>
            <a:ext cx="4964979" cy="3811588"/>
          </a:xfrm>
        </p:spPr>
        <p:txBody>
          <a:bodyPr>
            <a:normAutofit/>
          </a:bodyPr>
          <a:lstStyle/>
          <a:p>
            <a:endParaRPr lang="en-US" sz="3200" dirty="0" smtClean="0"/>
          </a:p>
          <a:p>
            <a:r>
              <a:rPr lang="en-US" sz="3200" dirty="0" smtClean="0"/>
              <a:t>65 </a:t>
            </a:r>
            <a:r>
              <a:rPr lang="en-US" sz="3200" dirty="0"/>
              <a:t>Different Types of Service </a:t>
            </a:r>
          </a:p>
          <a:p>
            <a:r>
              <a:rPr lang="en-US" sz="3200" dirty="0"/>
              <a:t>352 </a:t>
            </a:r>
            <a:r>
              <a:rPr lang="en-US" sz="3200" dirty="0" smtClean="0"/>
              <a:t>Unique Providers</a:t>
            </a:r>
            <a:endParaRPr lang="en-US" sz="3200" dirty="0"/>
          </a:p>
          <a:p>
            <a:endParaRPr lang="en-US" sz="3200" dirty="0" smtClean="0"/>
          </a:p>
          <a:p>
            <a:endParaRPr lang="en-US" sz="3200" dirty="0"/>
          </a:p>
        </p:txBody>
      </p:sp>
    </p:spTree>
    <p:extLst>
      <p:ext uri="{BB962C8B-B14F-4D97-AF65-F5344CB8AC3E}">
        <p14:creationId xmlns:p14="http://schemas.microsoft.com/office/powerpoint/2010/main" val="1826588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APD Region – Northeast</a:t>
            </a:r>
            <a:endParaRPr lang="en-US" dirty="0"/>
          </a:p>
        </p:txBody>
      </p:sp>
      <p:sp>
        <p:nvSpPr>
          <p:cNvPr id="4" name="Text Placeholder 3"/>
          <p:cNvSpPr>
            <a:spLocks noGrp="1"/>
          </p:cNvSpPr>
          <p:nvPr>
            <p:ph type="body" sz="half" idx="2"/>
          </p:nvPr>
        </p:nvSpPr>
        <p:spPr/>
        <p:txBody>
          <a:bodyPr>
            <a:normAutofit/>
          </a:bodyPr>
          <a:lstStyle/>
          <a:p>
            <a:r>
              <a:rPr lang="en-US" sz="3200" dirty="0" smtClean="0"/>
              <a:t>20 Counties </a:t>
            </a:r>
          </a:p>
          <a:p>
            <a:r>
              <a:rPr lang="en-US" sz="3200" dirty="0" smtClean="0"/>
              <a:t>4 Service Categories  </a:t>
            </a:r>
            <a:endParaRPr lang="en-US" sz="3200" dirty="0"/>
          </a:p>
          <a:p>
            <a:endParaRPr lang="en-US" sz="3200" dirty="0" smtClean="0"/>
          </a:p>
          <a:p>
            <a:endParaRPr lang="en-US" sz="3200" dirty="0"/>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t="13689"/>
          <a:stretch/>
        </p:blipFill>
        <p:spPr bwMode="auto">
          <a:xfrm>
            <a:off x="6087291" y="783771"/>
            <a:ext cx="5460275" cy="4167052"/>
          </a:xfrm>
          <a:prstGeom prst="rect">
            <a:avLst/>
          </a:prstGeom>
          <a:ln>
            <a:noFill/>
          </a:ln>
          <a:extLst>
            <a:ext uri="{53640926-AAD7-44D8-BBD7-CCE9431645EC}">
              <a14:shadowObscured xmlns:a14="http://schemas.microsoft.com/office/drawing/2010/main"/>
            </a:ext>
          </a:extLst>
        </p:spPr>
      </p:pic>
      <p:pic>
        <p:nvPicPr>
          <p:cNvPr id="16" name="Picture 15"/>
          <p:cNvPicPr>
            <a:picLocks noChangeAspect="1"/>
          </p:cNvPicPr>
          <p:nvPr/>
        </p:nvPicPr>
        <p:blipFill>
          <a:blip r:embed="rId3"/>
          <a:stretch>
            <a:fillRect/>
          </a:stretch>
        </p:blipFill>
        <p:spPr>
          <a:xfrm>
            <a:off x="839787" y="3892732"/>
            <a:ext cx="7476577" cy="1479504"/>
          </a:xfrm>
          <a:prstGeom prst="rect">
            <a:avLst/>
          </a:prstGeom>
        </p:spPr>
      </p:pic>
    </p:spTree>
    <p:extLst>
      <p:ext uri="{BB962C8B-B14F-4D97-AF65-F5344CB8AC3E}">
        <p14:creationId xmlns:p14="http://schemas.microsoft.com/office/powerpoint/2010/main" val="5812932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79955"/>
            <a:ext cx="3932237" cy="1600200"/>
          </a:xfrm>
        </p:spPr>
        <p:txBody>
          <a:bodyPr anchor="t">
            <a:normAutofit/>
          </a:bodyPr>
          <a:lstStyle/>
          <a:p>
            <a:r>
              <a:rPr lang="en-US" dirty="0" smtClean="0"/>
              <a:t>APD Region – Central</a:t>
            </a:r>
            <a:endParaRPr lang="en-US" dirty="0"/>
          </a:p>
        </p:txBody>
      </p:sp>
      <p:sp>
        <p:nvSpPr>
          <p:cNvPr id="4" name="Text Placeholder 3"/>
          <p:cNvSpPr>
            <a:spLocks noGrp="1"/>
          </p:cNvSpPr>
          <p:nvPr>
            <p:ph type="body" sz="half" idx="2"/>
          </p:nvPr>
        </p:nvSpPr>
        <p:spPr>
          <a:xfrm>
            <a:off x="839788" y="1632697"/>
            <a:ext cx="5038498" cy="3811588"/>
          </a:xfrm>
        </p:spPr>
        <p:txBody>
          <a:bodyPr>
            <a:normAutofit/>
          </a:bodyPr>
          <a:lstStyle/>
          <a:p>
            <a:r>
              <a:rPr lang="en-US" sz="3200" dirty="0" smtClean="0"/>
              <a:t>12 Counties </a:t>
            </a:r>
          </a:p>
          <a:p>
            <a:r>
              <a:rPr lang="en-US" sz="3200" dirty="0"/>
              <a:t>5</a:t>
            </a:r>
            <a:r>
              <a:rPr lang="en-US" sz="3200" dirty="0" smtClean="0"/>
              <a:t> Service Categories </a:t>
            </a:r>
          </a:p>
          <a:p>
            <a:r>
              <a:rPr lang="en-US" sz="3200" dirty="0" smtClean="0"/>
              <a:t> </a:t>
            </a:r>
            <a:endParaRPr lang="en-US" sz="3200" dirty="0"/>
          </a:p>
          <a:p>
            <a:endParaRPr lang="en-US" sz="3200" dirty="0" smtClean="0"/>
          </a:p>
          <a:p>
            <a:endParaRPr lang="en-US" sz="3200" dirty="0"/>
          </a:p>
        </p:txBody>
      </p:sp>
      <p:pic>
        <p:nvPicPr>
          <p:cNvPr id="7" name="Picture 6"/>
          <p:cNvPicPr/>
          <p:nvPr/>
        </p:nvPicPr>
        <p:blipFill rotWithShape="1">
          <a:blip r:embed="rId2" cstate="print">
            <a:extLst>
              <a:ext uri="{28A0092B-C50C-407E-A947-70E740481C1C}">
                <a14:useLocalDpi xmlns:a14="http://schemas.microsoft.com/office/drawing/2010/main" val="0"/>
              </a:ext>
            </a:extLst>
          </a:blip>
          <a:srcRect r="4622"/>
          <a:stretch/>
        </p:blipFill>
        <p:spPr>
          <a:xfrm>
            <a:off x="6844938" y="457200"/>
            <a:ext cx="5120639" cy="4140926"/>
          </a:xfrm>
          <a:prstGeom prst="rect">
            <a:avLst/>
          </a:prstGeom>
        </p:spPr>
      </p:pic>
      <p:pic>
        <p:nvPicPr>
          <p:cNvPr id="9" name="Picture 8"/>
          <p:cNvPicPr>
            <a:picLocks noChangeAspect="1"/>
          </p:cNvPicPr>
          <p:nvPr/>
        </p:nvPicPr>
        <p:blipFill rotWithShape="1">
          <a:blip r:embed="rId3"/>
          <a:srcRect t="2703"/>
          <a:stretch/>
        </p:blipFill>
        <p:spPr>
          <a:xfrm>
            <a:off x="839788" y="2899954"/>
            <a:ext cx="4526143" cy="1136468"/>
          </a:xfrm>
          <a:prstGeom prst="rect">
            <a:avLst/>
          </a:prstGeom>
        </p:spPr>
      </p:pic>
      <p:pic>
        <p:nvPicPr>
          <p:cNvPr id="10" name="Picture 9"/>
          <p:cNvPicPr>
            <a:picLocks noChangeAspect="1"/>
          </p:cNvPicPr>
          <p:nvPr/>
        </p:nvPicPr>
        <p:blipFill>
          <a:blip r:embed="rId4"/>
          <a:stretch>
            <a:fillRect/>
          </a:stretch>
        </p:blipFill>
        <p:spPr>
          <a:xfrm>
            <a:off x="839788" y="4313667"/>
            <a:ext cx="5345738" cy="1130618"/>
          </a:xfrm>
          <a:prstGeom prst="rect">
            <a:avLst/>
          </a:prstGeom>
        </p:spPr>
      </p:pic>
    </p:spTree>
    <p:extLst>
      <p:ext uri="{BB962C8B-B14F-4D97-AF65-F5344CB8AC3E}">
        <p14:creationId xmlns:p14="http://schemas.microsoft.com/office/powerpoint/2010/main" val="27943523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APD Region – Northwest</a:t>
            </a:r>
            <a:endParaRPr lang="en-US" dirty="0"/>
          </a:p>
        </p:txBody>
      </p:sp>
      <p:sp>
        <p:nvSpPr>
          <p:cNvPr id="4" name="Text Placeholder 3"/>
          <p:cNvSpPr>
            <a:spLocks noGrp="1"/>
          </p:cNvSpPr>
          <p:nvPr>
            <p:ph type="body" sz="half" idx="2"/>
          </p:nvPr>
        </p:nvSpPr>
        <p:spPr>
          <a:xfrm>
            <a:off x="839788" y="2057400"/>
            <a:ext cx="5038498" cy="3811588"/>
          </a:xfrm>
        </p:spPr>
        <p:txBody>
          <a:bodyPr>
            <a:normAutofit/>
          </a:bodyPr>
          <a:lstStyle/>
          <a:p>
            <a:r>
              <a:rPr lang="en-US" sz="3200" dirty="0" smtClean="0"/>
              <a:t>16 Counties </a:t>
            </a:r>
          </a:p>
          <a:p>
            <a:r>
              <a:rPr lang="en-US" sz="3200" dirty="0" smtClean="0"/>
              <a:t>49 Separate Service Types</a:t>
            </a:r>
          </a:p>
          <a:p>
            <a:r>
              <a:rPr lang="en-US" sz="3200" dirty="0" smtClean="0"/>
              <a:t> </a:t>
            </a:r>
            <a:endParaRPr lang="en-US" sz="3200" dirty="0"/>
          </a:p>
          <a:p>
            <a:endParaRPr lang="en-US" sz="3200" dirty="0" smtClean="0"/>
          </a:p>
          <a:p>
            <a:endParaRPr lang="en-US" sz="3200" dirty="0"/>
          </a:p>
        </p:txBody>
      </p:sp>
      <p:pic>
        <p:nvPicPr>
          <p:cNvPr id="8" name="Picture 7"/>
          <p:cNvPicPr/>
          <p:nvPr/>
        </p:nvPicPr>
        <p:blipFill rotWithShape="1">
          <a:blip r:embed="rId2" cstate="print">
            <a:extLst>
              <a:ext uri="{28A0092B-C50C-407E-A947-70E740481C1C}">
                <a14:useLocalDpi xmlns:a14="http://schemas.microsoft.com/office/drawing/2010/main" val="0"/>
              </a:ext>
            </a:extLst>
          </a:blip>
          <a:srcRect t="34173" b="23977"/>
          <a:stretch/>
        </p:blipFill>
        <p:spPr bwMode="auto">
          <a:xfrm>
            <a:off x="5878286" y="849085"/>
            <a:ext cx="5950584" cy="2050869"/>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839788" y="4004855"/>
            <a:ext cx="8088325" cy="1566454"/>
          </a:xfrm>
          <a:prstGeom prst="rect">
            <a:avLst/>
          </a:prstGeom>
        </p:spPr>
      </p:pic>
    </p:spTree>
    <p:extLst>
      <p:ext uri="{BB962C8B-B14F-4D97-AF65-F5344CB8AC3E}">
        <p14:creationId xmlns:p14="http://schemas.microsoft.com/office/powerpoint/2010/main" val="33966354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APD Region – Southeast</a:t>
            </a:r>
            <a:endParaRPr lang="en-US" dirty="0"/>
          </a:p>
        </p:txBody>
      </p:sp>
      <p:sp>
        <p:nvSpPr>
          <p:cNvPr id="4" name="Text Placeholder 3"/>
          <p:cNvSpPr>
            <a:spLocks noGrp="1"/>
          </p:cNvSpPr>
          <p:nvPr>
            <p:ph type="body" sz="half" idx="2"/>
          </p:nvPr>
        </p:nvSpPr>
        <p:spPr>
          <a:xfrm>
            <a:off x="839788" y="2057400"/>
            <a:ext cx="5038498" cy="3811588"/>
          </a:xfrm>
        </p:spPr>
        <p:txBody>
          <a:bodyPr>
            <a:normAutofit/>
          </a:bodyPr>
          <a:lstStyle/>
          <a:p>
            <a:r>
              <a:rPr lang="en-US" sz="3200" dirty="0"/>
              <a:t>6</a:t>
            </a:r>
            <a:r>
              <a:rPr lang="en-US" sz="3200" dirty="0" smtClean="0"/>
              <a:t> Counties </a:t>
            </a:r>
          </a:p>
          <a:p>
            <a:r>
              <a:rPr lang="en-US" sz="3200" dirty="0" smtClean="0"/>
              <a:t>3 Service Categories </a:t>
            </a:r>
          </a:p>
          <a:p>
            <a:r>
              <a:rPr lang="en-US" sz="3200" dirty="0" smtClean="0"/>
              <a:t> </a:t>
            </a:r>
            <a:endParaRPr lang="en-US" sz="3200" dirty="0"/>
          </a:p>
          <a:p>
            <a:endParaRPr lang="en-US" sz="3200" dirty="0" smtClean="0"/>
          </a:p>
          <a:p>
            <a:endParaRPr lang="en-US" sz="3200" dirty="0"/>
          </a:p>
        </p:txBody>
      </p:sp>
      <p:pic>
        <p:nvPicPr>
          <p:cNvPr id="8" name="Picture 7"/>
          <p:cNvPicPr/>
          <p:nvPr/>
        </p:nvPicPr>
        <p:blipFill rotWithShape="1">
          <a:blip r:embed="rId2" cstate="print">
            <a:extLst>
              <a:ext uri="{28A0092B-C50C-407E-A947-70E740481C1C}">
                <a14:useLocalDpi xmlns:a14="http://schemas.microsoft.com/office/drawing/2010/main" val="0"/>
              </a:ext>
            </a:extLst>
          </a:blip>
          <a:srcRect l="24359" r="4006"/>
          <a:stretch/>
        </p:blipFill>
        <p:spPr bwMode="auto">
          <a:xfrm>
            <a:off x="7667898" y="640080"/>
            <a:ext cx="4268606" cy="5416709"/>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839788" y="3194267"/>
            <a:ext cx="6370909" cy="1080047"/>
          </a:xfrm>
          <a:prstGeom prst="rect">
            <a:avLst/>
          </a:prstGeom>
        </p:spPr>
      </p:pic>
    </p:spTree>
    <p:extLst>
      <p:ext uri="{BB962C8B-B14F-4D97-AF65-F5344CB8AC3E}">
        <p14:creationId xmlns:p14="http://schemas.microsoft.com/office/powerpoint/2010/main" val="30656381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APD Region – Southern</a:t>
            </a:r>
            <a:endParaRPr lang="en-US" dirty="0"/>
          </a:p>
        </p:txBody>
      </p:sp>
      <p:sp>
        <p:nvSpPr>
          <p:cNvPr id="4" name="Text Placeholder 3"/>
          <p:cNvSpPr>
            <a:spLocks noGrp="1"/>
          </p:cNvSpPr>
          <p:nvPr>
            <p:ph type="body" sz="half" idx="2"/>
          </p:nvPr>
        </p:nvSpPr>
        <p:spPr>
          <a:xfrm>
            <a:off x="839788" y="2057400"/>
            <a:ext cx="5038498" cy="3811588"/>
          </a:xfrm>
        </p:spPr>
        <p:txBody>
          <a:bodyPr>
            <a:normAutofit/>
          </a:bodyPr>
          <a:lstStyle/>
          <a:p>
            <a:r>
              <a:rPr lang="en-US" sz="3200" dirty="0" smtClean="0"/>
              <a:t>2 Counties </a:t>
            </a:r>
          </a:p>
          <a:p>
            <a:r>
              <a:rPr lang="en-US" sz="3200" dirty="0" smtClean="0"/>
              <a:t>3 Service Categories </a:t>
            </a:r>
          </a:p>
          <a:p>
            <a:r>
              <a:rPr lang="en-US" sz="3200" dirty="0" smtClean="0"/>
              <a:t> </a:t>
            </a:r>
            <a:endParaRPr lang="en-US" sz="3200" dirty="0"/>
          </a:p>
          <a:p>
            <a:endParaRPr lang="en-US" sz="3200" dirty="0" smtClean="0"/>
          </a:p>
          <a:p>
            <a:endParaRPr lang="en-US" sz="3200"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7432766" y="457200"/>
            <a:ext cx="4386580" cy="3964179"/>
          </a:xfrm>
          <a:prstGeom prst="rect">
            <a:avLst/>
          </a:prstGeom>
        </p:spPr>
      </p:pic>
      <p:pic>
        <p:nvPicPr>
          <p:cNvPr id="7" name="Picture 6"/>
          <p:cNvPicPr>
            <a:picLocks noChangeAspect="1"/>
          </p:cNvPicPr>
          <p:nvPr/>
        </p:nvPicPr>
        <p:blipFill>
          <a:blip r:embed="rId3"/>
          <a:stretch>
            <a:fillRect/>
          </a:stretch>
        </p:blipFill>
        <p:spPr>
          <a:xfrm>
            <a:off x="839788" y="4147435"/>
            <a:ext cx="6880114" cy="1195274"/>
          </a:xfrm>
          <a:prstGeom prst="rect">
            <a:avLst/>
          </a:prstGeom>
        </p:spPr>
      </p:pic>
    </p:spTree>
    <p:extLst>
      <p:ext uri="{BB962C8B-B14F-4D97-AF65-F5344CB8AC3E}">
        <p14:creationId xmlns:p14="http://schemas.microsoft.com/office/powerpoint/2010/main" val="17378351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APD Region – Suncoast</a:t>
            </a:r>
            <a:endParaRPr lang="en-US" dirty="0"/>
          </a:p>
        </p:txBody>
      </p:sp>
      <p:sp>
        <p:nvSpPr>
          <p:cNvPr id="4" name="Text Placeholder 3"/>
          <p:cNvSpPr>
            <a:spLocks noGrp="1"/>
          </p:cNvSpPr>
          <p:nvPr>
            <p:ph type="body" sz="half" idx="2"/>
          </p:nvPr>
        </p:nvSpPr>
        <p:spPr>
          <a:xfrm>
            <a:off x="839788" y="2057400"/>
            <a:ext cx="5038498" cy="3811588"/>
          </a:xfrm>
        </p:spPr>
        <p:txBody>
          <a:bodyPr>
            <a:normAutofit/>
          </a:bodyPr>
          <a:lstStyle/>
          <a:p>
            <a:r>
              <a:rPr lang="en-US" sz="3200" dirty="0" smtClean="0"/>
              <a:t>11 Counties </a:t>
            </a:r>
          </a:p>
          <a:p>
            <a:r>
              <a:rPr lang="en-US" sz="3200" dirty="0" smtClean="0"/>
              <a:t>8 Service Categories </a:t>
            </a:r>
          </a:p>
          <a:p>
            <a:r>
              <a:rPr lang="en-US" sz="3200" dirty="0" smtClean="0"/>
              <a:t> </a:t>
            </a:r>
            <a:endParaRPr lang="en-US" sz="3200" dirty="0"/>
          </a:p>
          <a:p>
            <a:endParaRPr lang="en-US" sz="3200" dirty="0" smtClean="0"/>
          </a:p>
          <a:p>
            <a:endParaRPr lang="en-US" sz="32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7619"/>
          <a:stretch/>
        </p:blipFill>
        <p:spPr>
          <a:xfrm>
            <a:off x="7589520" y="0"/>
            <a:ext cx="4286604" cy="6063167"/>
          </a:xfrm>
          <a:prstGeom prst="rect">
            <a:avLst/>
          </a:prstGeom>
        </p:spPr>
      </p:pic>
      <p:pic>
        <p:nvPicPr>
          <p:cNvPr id="10" name="Picture 9"/>
          <p:cNvPicPr>
            <a:picLocks noChangeAspect="1"/>
          </p:cNvPicPr>
          <p:nvPr/>
        </p:nvPicPr>
        <p:blipFill>
          <a:blip r:embed="rId3"/>
          <a:stretch>
            <a:fillRect/>
          </a:stretch>
        </p:blipFill>
        <p:spPr>
          <a:xfrm>
            <a:off x="839788" y="3219135"/>
            <a:ext cx="7027872" cy="2149702"/>
          </a:xfrm>
          <a:prstGeom prst="rect">
            <a:avLst/>
          </a:prstGeom>
        </p:spPr>
      </p:pic>
    </p:spTree>
    <p:extLst>
      <p:ext uri="{BB962C8B-B14F-4D97-AF65-F5344CB8AC3E}">
        <p14:creationId xmlns:p14="http://schemas.microsoft.com/office/powerpoint/2010/main" val="31663967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APD Transportation Customers</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5099" b="13006"/>
          <a:stretch/>
        </p:blipFill>
        <p:spPr>
          <a:xfrm>
            <a:off x="6982690" y="1"/>
            <a:ext cx="5209309" cy="533861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37" t="56701" r="63310" b="269"/>
          <a:stretch/>
        </p:blipFill>
        <p:spPr>
          <a:xfrm>
            <a:off x="7796740" y="2733721"/>
            <a:ext cx="2533535" cy="2604897"/>
          </a:xfrm>
          <a:prstGeom prst="rect">
            <a:avLst/>
          </a:prstGeom>
        </p:spPr>
      </p:pic>
      <p:pic>
        <p:nvPicPr>
          <p:cNvPr id="9" name="Picture 8"/>
          <p:cNvPicPr>
            <a:picLocks noChangeAspect="1"/>
          </p:cNvPicPr>
          <p:nvPr/>
        </p:nvPicPr>
        <p:blipFill rotWithShape="1">
          <a:blip r:embed="rId4"/>
          <a:srcRect r="18821"/>
          <a:stretch/>
        </p:blipFill>
        <p:spPr>
          <a:xfrm>
            <a:off x="1" y="2558505"/>
            <a:ext cx="7236822" cy="3357720"/>
          </a:xfrm>
          <a:prstGeom prst="rect">
            <a:avLst/>
          </a:prstGeom>
        </p:spPr>
      </p:pic>
    </p:spTree>
    <p:extLst>
      <p:ext uri="{BB962C8B-B14F-4D97-AF65-F5344CB8AC3E}">
        <p14:creationId xmlns:p14="http://schemas.microsoft.com/office/powerpoint/2010/main" val="42739515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547" t="9211" r="16476" b="19358"/>
          <a:stretch/>
        </p:blipFill>
        <p:spPr>
          <a:xfrm>
            <a:off x="6412054" y="457200"/>
            <a:ext cx="5747657" cy="4963886"/>
          </a:xfrm>
          <a:prstGeom prst="rect">
            <a:avLst/>
          </a:prstGeom>
        </p:spPr>
      </p:pic>
      <p:sp>
        <p:nvSpPr>
          <p:cNvPr id="4" name="Title 3"/>
          <p:cNvSpPr>
            <a:spLocks noGrp="1"/>
          </p:cNvSpPr>
          <p:nvPr>
            <p:ph type="title"/>
          </p:nvPr>
        </p:nvSpPr>
        <p:spPr/>
        <p:txBody>
          <a:bodyPr>
            <a:normAutofit/>
          </a:bodyPr>
          <a:lstStyle/>
          <a:p>
            <a:r>
              <a:rPr lang="en-US" dirty="0" smtClean="0"/>
              <a:t>APD Funded Transportation Trips</a:t>
            </a:r>
            <a:endParaRPr lang="en-US" dirty="0"/>
          </a:p>
        </p:txBody>
      </p:sp>
      <p:pic>
        <p:nvPicPr>
          <p:cNvPr id="2" name="Picture 1"/>
          <p:cNvPicPr>
            <a:picLocks noChangeAspect="1"/>
          </p:cNvPicPr>
          <p:nvPr/>
        </p:nvPicPr>
        <p:blipFill>
          <a:blip r:embed="rId3"/>
          <a:stretch>
            <a:fillRect/>
          </a:stretch>
        </p:blipFill>
        <p:spPr>
          <a:xfrm>
            <a:off x="0" y="3043645"/>
            <a:ext cx="7988305" cy="3008811"/>
          </a:xfrm>
          <a:prstGeom prst="rect">
            <a:avLst/>
          </a:prstGeom>
        </p:spPr>
      </p:pic>
    </p:spTree>
    <p:extLst>
      <p:ext uri="{BB962C8B-B14F-4D97-AF65-F5344CB8AC3E}">
        <p14:creationId xmlns:p14="http://schemas.microsoft.com/office/powerpoint/2010/main" val="1907391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Objectives</a:t>
            </a:r>
            <a:endParaRPr lang="en-US" dirty="0"/>
          </a:p>
        </p:txBody>
      </p:sp>
      <p:sp>
        <p:nvSpPr>
          <p:cNvPr id="3" name="Content Placeholder 2"/>
          <p:cNvSpPr>
            <a:spLocks noGrp="1"/>
          </p:cNvSpPr>
          <p:nvPr>
            <p:ph idx="1"/>
          </p:nvPr>
        </p:nvSpPr>
        <p:spPr>
          <a:xfrm>
            <a:off x="621475" y="1291442"/>
            <a:ext cx="10972800" cy="4525963"/>
          </a:xfrm>
        </p:spPr>
        <p:txBody>
          <a:bodyPr>
            <a:normAutofit fontScale="85000" lnSpcReduction="10000"/>
          </a:bodyPr>
          <a:lstStyle/>
          <a:p>
            <a:pPr lvl="0"/>
            <a:r>
              <a:rPr lang="en-US" dirty="0"/>
              <a:t>Define the target customer TDS populations from a statewide perspective to examine socio-economic characteristics and geographical travel relationships.</a:t>
            </a:r>
          </a:p>
          <a:p>
            <a:pPr lvl="0"/>
            <a:r>
              <a:rPr lang="en-US" dirty="0"/>
              <a:t>Examine the design and provision of the state’s TDS in urban and non-urbanized areas to assess network design, accessibility barriers and opportunities for improvements.</a:t>
            </a:r>
          </a:p>
          <a:p>
            <a:pPr lvl="0"/>
            <a:r>
              <a:rPr lang="en-US" dirty="0"/>
              <a:t>Define gaps in TDS service accessibility, connectivity and coordination.</a:t>
            </a:r>
          </a:p>
          <a:p>
            <a:pPr lvl="0"/>
            <a:r>
              <a:rPr lang="en-US" dirty="0"/>
              <a:t>Examine service options and model mobility delivery strategies to assist in addressing the service gaps and to provide enhanced TDS mobility services, to include service delivery using different provider model concepts. </a:t>
            </a:r>
          </a:p>
          <a:p>
            <a:endParaRPr lang="en-US" dirty="0"/>
          </a:p>
        </p:txBody>
      </p:sp>
    </p:spTree>
    <p:extLst>
      <p:ext uri="{BB962C8B-B14F-4D97-AF65-F5344CB8AC3E}">
        <p14:creationId xmlns:p14="http://schemas.microsoft.com/office/powerpoint/2010/main" val="14294619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APD Process</a:t>
            </a:r>
            <a:endParaRPr lang="en-US" dirty="0"/>
          </a:p>
        </p:txBody>
      </p:sp>
      <p:sp>
        <p:nvSpPr>
          <p:cNvPr id="3" name="Text Placeholder 2"/>
          <p:cNvSpPr>
            <a:spLocks noGrp="1"/>
          </p:cNvSpPr>
          <p:nvPr>
            <p:ph type="body" idx="1"/>
          </p:nvPr>
        </p:nvSpPr>
        <p:spPr>
          <a:xfrm>
            <a:off x="839788" y="1365886"/>
            <a:ext cx="5157787" cy="823912"/>
          </a:xfrm>
        </p:spPr>
        <p:txBody>
          <a:bodyPr/>
          <a:lstStyle/>
          <a:p>
            <a:r>
              <a:rPr lang="en-US" dirty="0" smtClean="0"/>
              <a:t>Customer</a:t>
            </a:r>
            <a:endParaRPr lang="en-US" dirty="0"/>
          </a:p>
        </p:txBody>
      </p:sp>
      <p:sp>
        <p:nvSpPr>
          <p:cNvPr id="4" name="Content Placeholder 3"/>
          <p:cNvSpPr>
            <a:spLocks noGrp="1"/>
          </p:cNvSpPr>
          <p:nvPr>
            <p:ph sz="half" idx="2"/>
          </p:nvPr>
        </p:nvSpPr>
        <p:spPr>
          <a:xfrm>
            <a:off x="839787" y="2189798"/>
            <a:ext cx="5157787" cy="3684588"/>
          </a:xfrm>
        </p:spPr>
        <p:txBody>
          <a:bodyPr/>
          <a:lstStyle/>
          <a:p>
            <a:r>
              <a:rPr lang="en-US" dirty="0"/>
              <a:t>Coordinator Role / Responsibility</a:t>
            </a:r>
          </a:p>
          <a:p>
            <a:r>
              <a:rPr lang="en-US" dirty="0" smtClean="0"/>
              <a:t>iBudget selection and choice of Transportation</a:t>
            </a:r>
          </a:p>
          <a:p>
            <a:r>
              <a:rPr lang="en-US" dirty="0" smtClean="0"/>
              <a:t>Trip type eligibility</a:t>
            </a:r>
            <a:endParaRPr lang="en-US" dirty="0"/>
          </a:p>
        </p:txBody>
      </p:sp>
      <p:sp>
        <p:nvSpPr>
          <p:cNvPr id="5" name="Text Placeholder 4"/>
          <p:cNvSpPr>
            <a:spLocks noGrp="1"/>
          </p:cNvSpPr>
          <p:nvPr>
            <p:ph type="body" sz="quarter" idx="3"/>
          </p:nvPr>
        </p:nvSpPr>
        <p:spPr>
          <a:xfrm>
            <a:off x="6848475" y="966630"/>
            <a:ext cx="5183188" cy="823912"/>
          </a:xfrm>
        </p:spPr>
        <p:txBody>
          <a:bodyPr/>
          <a:lstStyle/>
          <a:p>
            <a:r>
              <a:rPr lang="en-US" dirty="0" smtClean="0"/>
              <a:t>Transit Service</a:t>
            </a:r>
            <a:endParaRPr lang="en-US" dirty="0"/>
          </a:p>
        </p:txBody>
      </p:sp>
      <p:sp>
        <p:nvSpPr>
          <p:cNvPr id="6" name="Content Placeholder 5"/>
          <p:cNvSpPr>
            <a:spLocks noGrp="1"/>
          </p:cNvSpPr>
          <p:nvPr>
            <p:ph sz="quarter" idx="4"/>
          </p:nvPr>
        </p:nvSpPr>
        <p:spPr>
          <a:xfrm>
            <a:off x="6172200" y="1864995"/>
            <a:ext cx="5183188" cy="3684588"/>
          </a:xfrm>
        </p:spPr>
        <p:txBody>
          <a:bodyPr>
            <a:normAutofit/>
          </a:bodyPr>
          <a:lstStyle/>
          <a:p>
            <a:r>
              <a:rPr lang="en-US" dirty="0" smtClean="0"/>
              <a:t>Process for acquiring</a:t>
            </a:r>
          </a:p>
          <a:p>
            <a:r>
              <a:rPr lang="en-US" dirty="0" smtClean="0"/>
              <a:t>Cost determination / negotiations</a:t>
            </a:r>
          </a:p>
          <a:p>
            <a:r>
              <a:rPr lang="en-US" dirty="0" smtClean="0"/>
              <a:t>Provider Qualifications</a:t>
            </a:r>
          </a:p>
          <a:p>
            <a:r>
              <a:rPr lang="en-US" dirty="0" smtClean="0"/>
              <a:t>Urban vs. Rural</a:t>
            </a:r>
          </a:p>
          <a:p>
            <a:r>
              <a:rPr lang="en-US" dirty="0" smtClean="0"/>
              <a:t>Relationship with CTC</a:t>
            </a:r>
            <a:endParaRPr lang="en-US" dirty="0"/>
          </a:p>
        </p:txBody>
      </p:sp>
    </p:spTree>
    <p:extLst>
      <p:ext uri="{BB962C8B-B14F-4D97-AF65-F5344CB8AC3E}">
        <p14:creationId xmlns:p14="http://schemas.microsoft.com/office/powerpoint/2010/main" val="28661927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240482" y="2314417"/>
            <a:ext cx="5771833" cy="1143000"/>
          </a:xfrm>
        </p:spPr>
        <p:txBody>
          <a:bodyPr/>
          <a:lstStyle/>
          <a:p>
            <a:pPr algn="ctr"/>
            <a:r>
              <a:rPr lang="en-US" dirty="0" smtClean="0"/>
              <a:t>CTD </a:t>
            </a:r>
            <a:r>
              <a:rPr lang="en-US" sz="2800" dirty="0" smtClean="0"/>
              <a:t>Organizational</a:t>
            </a:r>
            <a:r>
              <a:rPr lang="en-US" dirty="0" smtClean="0"/>
              <a:t> Template</a:t>
            </a:r>
            <a:endParaRPr lang="en-US" dirty="0"/>
          </a:p>
        </p:txBody>
      </p:sp>
      <p:pic>
        <p:nvPicPr>
          <p:cNvPr id="4" name="Content Placeholder 3"/>
          <p:cNvPicPr>
            <a:picLocks noGrp="1" noChangeAspect="1"/>
          </p:cNvPicPr>
          <p:nvPr>
            <p:ph idx="1"/>
          </p:nvPr>
        </p:nvPicPr>
        <p:blipFill rotWithShape="1">
          <a:blip r:embed="rId2"/>
          <a:srcRect l="11740" t="14009" r="27685" b="9561"/>
          <a:stretch/>
        </p:blipFill>
        <p:spPr>
          <a:xfrm>
            <a:off x="3174520" y="94890"/>
            <a:ext cx="8497019" cy="6030625"/>
          </a:xfrm>
          <a:prstGeom prst="rect">
            <a:avLst/>
          </a:prstGeom>
        </p:spPr>
      </p:pic>
    </p:spTree>
    <p:extLst>
      <p:ext uri="{BB962C8B-B14F-4D97-AF65-F5344CB8AC3E}">
        <p14:creationId xmlns:p14="http://schemas.microsoft.com/office/powerpoint/2010/main" val="9845997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6200000">
            <a:off x="-2045208" y="2513076"/>
            <a:ext cx="5803392" cy="1143000"/>
          </a:xfrm>
        </p:spPr>
        <p:txBody>
          <a:bodyPr/>
          <a:lstStyle/>
          <a:p>
            <a:r>
              <a:rPr lang="en-US" dirty="0" smtClean="0"/>
              <a:t>Connecting Dots: DTPW</a:t>
            </a:r>
            <a:endParaRPr lang="en-US" dirty="0"/>
          </a:p>
        </p:txBody>
      </p:sp>
      <p:pic>
        <p:nvPicPr>
          <p:cNvPr id="6" name="Content Placeholder 5"/>
          <p:cNvPicPr>
            <a:picLocks noGrp="1" noChangeAspect="1"/>
          </p:cNvPicPr>
          <p:nvPr>
            <p:ph idx="1"/>
          </p:nvPr>
        </p:nvPicPr>
        <p:blipFill rotWithShape="1">
          <a:blip r:embed="rId2"/>
          <a:srcRect l="1932" t="14142" r="20158" b="5852"/>
          <a:stretch/>
        </p:blipFill>
        <p:spPr>
          <a:xfrm>
            <a:off x="1751769" y="1"/>
            <a:ext cx="9557461" cy="6134124"/>
          </a:xfrm>
          <a:prstGeom prst="rect">
            <a:avLst/>
          </a:prstGeom>
        </p:spPr>
      </p:pic>
    </p:spTree>
    <p:extLst>
      <p:ext uri="{BB962C8B-B14F-4D97-AF65-F5344CB8AC3E}">
        <p14:creationId xmlns:p14="http://schemas.microsoft.com/office/powerpoint/2010/main" val="29987478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Funding Programs</a:t>
            </a:r>
            <a:endParaRPr lang="en-US" dirty="0"/>
          </a:p>
        </p:txBody>
      </p:sp>
      <p:sp>
        <p:nvSpPr>
          <p:cNvPr id="4" name="Subtitle 3"/>
          <p:cNvSpPr>
            <a:spLocks noGrp="1"/>
          </p:cNvSpPr>
          <p:nvPr>
            <p:ph type="subTitle" idx="1"/>
          </p:nvPr>
        </p:nvSpPr>
        <p:spPr/>
        <p:txBody>
          <a:bodyPr/>
          <a:lstStyle/>
          <a:p>
            <a:r>
              <a:rPr lang="en-US" dirty="0" smtClean="0"/>
              <a:t>Specific Eligibilities</a:t>
            </a:r>
            <a:endParaRPr lang="en-US" dirty="0"/>
          </a:p>
        </p:txBody>
      </p:sp>
    </p:spTree>
    <p:extLst>
      <p:ext uri="{BB962C8B-B14F-4D97-AF65-F5344CB8AC3E}">
        <p14:creationId xmlns:p14="http://schemas.microsoft.com/office/powerpoint/2010/main" val="26908018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832" y="41725"/>
            <a:ext cx="10435304" cy="1143000"/>
          </a:xfrm>
        </p:spPr>
        <p:txBody>
          <a:bodyPr/>
          <a:lstStyle/>
          <a:p>
            <a:r>
              <a:rPr lang="en-US" dirty="0" smtClean="0"/>
              <a:t>Program Coordination</a:t>
            </a:r>
            <a:endParaRPr lang="en-US" dirty="0"/>
          </a:p>
        </p:txBody>
      </p:sp>
      <p:graphicFrame>
        <p:nvGraphicFramePr>
          <p:cNvPr id="4" name="Diagram 3"/>
          <p:cNvGraphicFramePr/>
          <p:nvPr>
            <p:extLst>
              <p:ext uri="{D42A27DB-BD31-4B8C-83A1-F6EECF244321}">
                <p14:modId xmlns:p14="http://schemas.microsoft.com/office/powerpoint/2010/main" val="3265171168"/>
              </p:ext>
            </p:extLst>
          </p:nvPr>
        </p:nvGraphicFramePr>
        <p:xfrm>
          <a:off x="2066506" y="107334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rot="16200000">
            <a:off x="9157738" y="2325614"/>
            <a:ext cx="3515904" cy="1011373"/>
            <a:chOff x="4861" y="3707511"/>
            <a:chExt cx="8118276" cy="1709208"/>
          </a:xfrm>
        </p:grpSpPr>
        <p:sp>
          <p:nvSpPr>
            <p:cNvPr id="9" name="Rounded Rectangle 8"/>
            <p:cNvSpPr/>
            <p:nvPr/>
          </p:nvSpPr>
          <p:spPr>
            <a:xfrm>
              <a:off x="4861" y="3707511"/>
              <a:ext cx="8118276" cy="17092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54922" y="3757572"/>
              <a:ext cx="8018154" cy="1609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Local</a:t>
              </a:r>
              <a:endParaRPr lang="en-US" sz="6500" kern="1200" dirty="0"/>
            </a:p>
          </p:txBody>
        </p:sp>
      </p:grpSp>
      <p:pic>
        <p:nvPicPr>
          <p:cNvPr id="3" name="Picture 2"/>
          <p:cNvPicPr>
            <a:picLocks noChangeAspect="1"/>
          </p:cNvPicPr>
          <p:nvPr/>
        </p:nvPicPr>
        <p:blipFill>
          <a:blip r:embed="rId7"/>
          <a:stretch>
            <a:fillRect/>
          </a:stretch>
        </p:blipFill>
        <p:spPr>
          <a:xfrm>
            <a:off x="0" y="4869061"/>
            <a:ext cx="1939609" cy="1324402"/>
          </a:xfrm>
          <a:prstGeom prst="rect">
            <a:avLst/>
          </a:prstGeom>
        </p:spPr>
      </p:pic>
    </p:spTree>
    <p:extLst>
      <p:ext uri="{BB962C8B-B14F-4D97-AF65-F5344CB8AC3E}">
        <p14:creationId xmlns:p14="http://schemas.microsoft.com/office/powerpoint/2010/main" val="4819120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06021" y="138456"/>
            <a:ext cx="7912100" cy="11430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lang="en-US" sz="3000" b="1" i="0" kern="1200" dirty="0">
                <a:solidFill>
                  <a:srgbClr val="0D5B48"/>
                </a:solidFill>
                <a:effectLst>
                  <a:outerShdw blurRad="50800" dist="38100" dir="2700000">
                    <a:srgbClr val="000000">
                      <a:alpha val="43000"/>
                    </a:srgbClr>
                  </a:outerShdw>
                </a:effectLst>
                <a:latin typeface="Verdana"/>
                <a:ea typeface="+mj-ea"/>
                <a:cs typeface="Verdana"/>
              </a:defRPr>
            </a:lvl1pPr>
          </a:lstStyle>
          <a:p>
            <a:r>
              <a:rPr lang="en-US" dirty="0" smtClean="0"/>
              <a:t>Funding Programs</a:t>
            </a:r>
            <a:br>
              <a:rPr lang="en-US" dirty="0" smtClean="0"/>
            </a:br>
            <a:endParaRPr lang="en-US" dirty="0"/>
          </a:p>
        </p:txBody>
      </p:sp>
      <p:sp>
        <p:nvSpPr>
          <p:cNvPr id="6" name="Content Placeholder 3"/>
          <p:cNvSpPr txBox="1">
            <a:spLocks/>
          </p:cNvSpPr>
          <p:nvPr/>
        </p:nvSpPr>
        <p:spPr>
          <a:xfrm>
            <a:off x="1003183" y="921040"/>
            <a:ext cx="4464167" cy="567978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FTA</a:t>
            </a:r>
          </a:p>
          <a:p>
            <a:pPr lvl="1"/>
            <a:r>
              <a:rPr lang="en-US" sz="1600" dirty="0" smtClean="0"/>
              <a:t>5307 Urban / General / ADA</a:t>
            </a:r>
          </a:p>
          <a:p>
            <a:pPr lvl="1"/>
            <a:r>
              <a:rPr lang="en-US" sz="1600" dirty="0" smtClean="0"/>
              <a:t>5310 Seniors / Persons w Disabilities</a:t>
            </a:r>
          </a:p>
          <a:p>
            <a:pPr lvl="1"/>
            <a:r>
              <a:rPr lang="en-US" sz="1600" dirty="0" smtClean="0"/>
              <a:t>5311 Rural / General / ADA</a:t>
            </a:r>
          </a:p>
          <a:p>
            <a:r>
              <a:rPr lang="en-US" sz="2000" dirty="0" smtClean="0"/>
              <a:t>FDOT</a:t>
            </a:r>
          </a:p>
          <a:p>
            <a:pPr lvl="1"/>
            <a:r>
              <a:rPr lang="en-US" sz="1600" dirty="0" smtClean="0"/>
              <a:t>FTA Sub-recipients</a:t>
            </a:r>
          </a:p>
          <a:p>
            <a:pPr lvl="1"/>
            <a:r>
              <a:rPr lang="en-US" sz="1600" dirty="0" smtClean="0"/>
              <a:t>Service Development</a:t>
            </a:r>
          </a:p>
          <a:p>
            <a:pPr lvl="1"/>
            <a:r>
              <a:rPr lang="en-US" sz="1600" dirty="0" smtClean="0"/>
              <a:t>Contribute to TD</a:t>
            </a:r>
          </a:p>
          <a:p>
            <a:r>
              <a:rPr lang="en-US" sz="2000" dirty="0" smtClean="0"/>
              <a:t>CTD</a:t>
            </a:r>
          </a:p>
          <a:p>
            <a:pPr lvl="1"/>
            <a:r>
              <a:rPr lang="en-US" sz="1600" dirty="0" smtClean="0"/>
              <a:t>Non Sponsored</a:t>
            </a:r>
          </a:p>
          <a:p>
            <a:pPr lvl="1"/>
            <a:r>
              <a:rPr lang="en-US" sz="1600" dirty="0" smtClean="0"/>
              <a:t>Seniors / Low Income / Persons w Disabilities</a:t>
            </a:r>
          </a:p>
          <a:p>
            <a:r>
              <a:rPr lang="en-US" sz="2000" dirty="0" smtClean="0"/>
              <a:t>Local</a:t>
            </a:r>
          </a:p>
          <a:p>
            <a:pPr lvl="1"/>
            <a:r>
              <a:rPr lang="en-US" sz="1600" dirty="0" smtClean="0"/>
              <a:t>Public Transit Agencies / CTC’s</a:t>
            </a:r>
          </a:p>
          <a:p>
            <a:pPr lvl="1"/>
            <a:r>
              <a:rPr lang="en-US" sz="1600" dirty="0" smtClean="0"/>
              <a:t>Match FTA / FDOT / CTD</a:t>
            </a:r>
          </a:p>
          <a:p>
            <a:pPr lvl="1"/>
            <a:r>
              <a:rPr lang="en-US" sz="1600" dirty="0" smtClean="0"/>
              <a:t>Human Service Agencies Support</a:t>
            </a:r>
          </a:p>
          <a:p>
            <a:pPr lvl="1"/>
            <a:r>
              <a:rPr lang="en-US" sz="1600" dirty="0" smtClean="0"/>
              <a:t>Special Districts</a:t>
            </a:r>
          </a:p>
          <a:p>
            <a:pPr lvl="1"/>
            <a:endParaRPr lang="en-US" sz="1600" dirty="0"/>
          </a:p>
        </p:txBody>
      </p:sp>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808716" y="2716488"/>
            <a:ext cx="2352876" cy="109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86299" y="4618918"/>
            <a:ext cx="1613125" cy="1376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424874" y="638803"/>
            <a:ext cx="1531980" cy="1285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35612" y="318979"/>
            <a:ext cx="2269092" cy="150997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35612" y="2407851"/>
            <a:ext cx="1714500" cy="171450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10495" y="5128676"/>
            <a:ext cx="2807626" cy="669878"/>
          </a:xfrm>
          <a:prstGeom prst="rect">
            <a:avLst/>
          </a:prstGeom>
        </p:spPr>
      </p:pic>
    </p:spTree>
    <p:extLst>
      <p:ext uri="{BB962C8B-B14F-4D97-AF65-F5344CB8AC3E}">
        <p14:creationId xmlns:p14="http://schemas.microsoft.com/office/powerpoint/2010/main" val="18666376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209801"/>
            <a:ext cx="8229600" cy="3797491"/>
          </a:xfrm>
        </p:spPr>
        <p:txBody>
          <a:bodyPr>
            <a:normAutofit/>
          </a:bodyPr>
          <a:lstStyle/>
          <a:p>
            <a:pPr marL="0" indent="0" algn="ctr">
              <a:buNone/>
            </a:pPr>
            <a:r>
              <a:rPr lang="en-US" sz="3600" dirty="0"/>
              <a:t>To improve the mobility of </a:t>
            </a:r>
            <a:r>
              <a:rPr lang="en-US" sz="3600" dirty="0"/>
              <a:t>seniors and individuals with </a:t>
            </a:r>
            <a:r>
              <a:rPr lang="en-US" sz="3600" dirty="0"/>
              <a:t>disabilities where public transit services are unavailable or insufficient. </a:t>
            </a:r>
          </a:p>
          <a:p>
            <a:pPr marL="0" indent="0">
              <a:buNone/>
            </a:pPr>
            <a:endParaRPr lang="en-US" sz="1700" dirty="0"/>
          </a:p>
          <a:p>
            <a:endParaRPr lang="en-US" dirty="0"/>
          </a:p>
        </p:txBody>
      </p:sp>
      <p:sp>
        <p:nvSpPr>
          <p:cNvPr id="3" name="Title 2"/>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dirty="0" smtClean="0"/>
              <a:t>Section 5310 Purpose </a:t>
            </a:r>
            <a:endParaRPr lang="en-US" dirty="0"/>
          </a:p>
        </p:txBody>
      </p:sp>
      <p:pic>
        <p:nvPicPr>
          <p:cNvPr id="4" name="Picture 3"/>
          <p:cNvPicPr>
            <a:picLocks noChangeAspect="1"/>
          </p:cNvPicPr>
          <p:nvPr/>
        </p:nvPicPr>
        <p:blipFill>
          <a:blip r:embed="rId2"/>
          <a:stretch>
            <a:fillRect/>
          </a:stretch>
        </p:blipFill>
        <p:spPr>
          <a:xfrm>
            <a:off x="9540182" y="4852354"/>
            <a:ext cx="1341236" cy="1420491"/>
          </a:xfrm>
          <a:prstGeom prst="rect">
            <a:avLst/>
          </a:prstGeom>
        </p:spPr>
      </p:pic>
    </p:spTree>
    <p:extLst>
      <p:ext uri="{BB962C8B-B14F-4D97-AF65-F5344CB8AC3E}">
        <p14:creationId xmlns:p14="http://schemas.microsoft.com/office/powerpoint/2010/main" val="1921636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9"/>
            <a:ext cx="8229600" cy="3852672"/>
          </a:xfrm>
        </p:spPr>
        <p:txBody>
          <a:bodyPr>
            <a:normAutofit/>
          </a:bodyPr>
          <a:lstStyle/>
          <a:p>
            <a:r>
              <a:rPr lang="en-US" sz="2400" dirty="0"/>
              <a:t>Administration is </a:t>
            </a:r>
            <a:r>
              <a:rPr lang="en-US" sz="2400" dirty="0"/>
              <a:t>provided for 3 distinct areas:</a:t>
            </a:r>
          </a:p>
          <a:p>
            <a:pPr lvl="1"/>
            <a:r>
              <a:rPr lang="en-US" sz="2000" b="1" dirty="0" smtClean="0">
                <a:solidFill>
                  <a:schemeClr val="tx2"/>
                </a:solidFill>
              </a:rPr>
              <a:t>Large urbanized areas (</a:t>
            </a:r>
            <a:r>
              <a:rPr lang="en-US" sz="2000" b="1" dirty="0">
                <a:solidFill>
                  <a:schemeClr val="tx2"/>
                </a:solidFill>
              </a:rPr>
              <a:t>200,000 population or greater)</a:t>
            </a:r>
          </a:p>
          <a:p>
            <a:pPr lvl="1"/>
            <a:r>
              <a:rPr lang="en-US" sz="2000" b="1" dirty="0">
                <a:solidFill>
                  <a:schemeClr val="tx2"/>
                </a:solidFill>
              </a:rPr>
              <a:t>Small urbanized areas (50,000-199,999 population) </a:t>
            </a:r>
          </a:p>
          <a:p>
            <a:pPr lvl="1"/>
            <a:r>
              <a:rPr lang="en-US" sz="2000" b="1" dirty="0">
                <a:solidFill>
                  <a:schemeClr val="tx2"/>
                </a:solidFill>
              </a:rPr>
              <a:t>Rural (under 50,000 </a:t>
            </a:r>
            <a:r>
              <a:rPr lang="en-US" sz="2000" b="1" dirty="0" smtClean="0">
                <a:solidFill>
                  <a:schemeClr val="tx2"/>
                </a:solidFill>
              </a:rPr>
              <a:t>population</a:t>
            </a:r>
            <a:r>
              <a:rPr lang="en-US" sz="2000" b="1" dirty="0">
                <a:solidFill>
                  <a:schemeClr val="tx2"/>
                </a:solidFill>
              </a:rPr>
              <a:t>)</a:t>
            </a:r>
            <a:endParaRPr lang="en-US" sz="2000" dirty="0">
              <a:solidFill>
                <a:schemeClr val="tx2"/>
              </a:solidFill>
            </a:endParaRPr>
          </a:p>
          <a:p>
            <a:r>
              <a:rPr lang="en-US" sz="2400" dirty="0"/>
              <a:t>The FDOT is the designated recipient for small urbanized and rural areas. </a:t>
            </a:r>
          </a:p>
          <a:p>
            <a:r>
              <a:rPr lang="en-US" sz="2400" dirty="0"/>
              <a:t>Most </a:t>
            </a:r>
            <a:r>
              <a:rPr lang="en-US" sz="2400" dirty="0"/>
              <a:t>large urbanized </a:t>
            </a:r>
            <a:r>
              <a:rPr lang="en-US" sz="2400" dirty="0" smtClean="0"/>
              <a:t>areas have </a:t>
            </a:r>
            <a:r>
              <a:rPr lang="en-US" sz="2400" dirty="0"/>
              <a:t>also selected FDOT to administer the program for their urbanized </a:t>
            </a:r>
            <a:r>
              <a:rPr lang="en-US" sz="2400" dirty="0"/>
              <a:t>area.</a:t>
            </a:r>
          </a:p>
          <a:p>
            <a:endParaRPr lang="en-US" dirty="0"/>
          </a:p>
        </p:txBody>
      </p:sp>
      <p:sp>
        <p:nvSpPr>
          <p:cNvPr id="3" name="Title 2"/>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dirty="0" smtClean="0"/>
              <a:t>Program Administration</a:t>
            </a:r>
            <a:endParaRPr lang="en-US" dirty="0"/>
          </a:p>
        </p:txBody>
      </p:sp>
      <p:pic>
        <p:nvPicPr>
          <p:cNvPr id="4" name="Picture 3"/>
          <p:cNvPicPr>
            <a:picLocks noChangeAspect="1"/>
          </p:cNvPicPr>
          <p:nvPr/>
        </p:nvPicPr>
        <p:blipFill>
          <a:blip r:embed="rId2"/>
          <a:stretch>
            <a:fillRect/>
          </a:stretch>
        </p:blipFill>
        <p:spPr>
          <a:xfrm>
            <a:off x="9540182" y="4877754"/>
            <a:ext cx="1341236" cy="1420491"/>
          </a:xfrm>
          <a:prstGeom prst="rect">
            <a:avLst/>
          </a:prstGeom>
        </p:spPr>
      </p:pic>
    </p:spTree>
    <p:extLst>
      <p:ext uri="{BB962C8B-B14F-4D97-AF65-F5344CB8AC3E}">
        <p14:creationId xmlns:p14="http://schemas.microsoft.com/office/powerpoint/2010/main" val="40461507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Community Transportation Coordinators (CTCs), both public and private non-profit</a:t>
            </a:r>
          </a:p>
          <a:p>
            <a:r>
              <a:rPr lang="en-US" sz="2400" dirty="0"/>
              <a:t>Private non-profit organizations under a coordination agreement with a CTC</a:t>
            </a:r>
          </a:p>
          <a:p>
            <a:r>
              <a:rPr lang="en-US" sz="2400" dirty="0"/>
              <a:t>States or localities that provide transit service</a:t>
            </a:r>
          </a:p>
          <a:p>
            <a:r>
              <a:rPr lang="en-US" sz="2400" dirty="0"/>
              <a:t>Private taxi companies that offer shared-ride services to the general public</a:t>
            </a:r>
          </a:p>
          <a:p>
            <a:r>
              <a:rPr lang="en-US" sz="2400" dirty="0"/>
              <a:t>Taxi companies that provide only exclusive-ride service may participate in the Section 5310 program as contractors only</a:t>
            </a:r>
          </a:p>
          <a:p>
            <a:endParaRPr lang="en-US" dirty="0"/>
          </a:p>
        </p:txBody>
      </p:sp>
      <p:sp>
        <p:nvSpPr>
          <p:cNvPr id="3" name="Title 2"/>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dirty="0" smtClean="0"/>
              <a:t>Sec 5310 Eligibility </a:t>
            </a:r>
            <a:endParaRPr lang="en-US" dirty="0"/>
          </a:p>
        </p:txBody>
      </p:sp>
      <p:pic>
        <p:nvPicPr>
          <p:cNvPr id="4" name="Picture 3"/>
          <p:cNvPicPr>
            <a:picLocks noChangeAspect="1"/>
          </p:cNvPicPr>
          <p:nvPr/>
        </p:nvPicPr>
        <p:blipFill>
          <a:blip r:embed="rId2"/>
          <a:stretch>
            <a:fillRect/>
          </a:stretch>
        </p:blipFill>
        <p:spPr>
          <a:xfrm>
            <a:off x="9760316" y="5021687"/>
            <a:ext cx="1341236" cy="1420491"/>
          </a:xfrm>
          <a:prstGeom prst="rect">
            <a:avLst/>
          </a:prstGeom>
        </p:spPr>
      </p:pic>
    </p:spTree>
    <p:extLst>
      <p:ext uri="{BB962C8B-B14F-4D97-AF65-F5344CB8AC3E}">
        <p14:creationId xmlns:p14="http://schemas.microsoft.com/office/powerpoint/2010/main" val="30105694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Issues, Barriers, Service Gaps</a:t>
            </a:r>
            <a:endParaRPr lang="en-US" dirty="0"/>
          </a:p>
        </p:txBody>
      </p:sp>
      <p:sp>
        <p:nvSpPr>
          <p:cNvPr id="3" name="Subtitle 2"/>
          <p:cNvSpPr>
            <a:spLocks noGrp="1"/>
          </p:cNvSpPr>
          <p:nvPr>
            <p:ph type="subTitle" idx="1"/>
          </p:nvPr>
        </p:nvSpPr>
        <p:spPr/>
        <p:txBody>
          <a:bodyPr/>
          <a:lstStyle/>
          <a:p>
            <a:pPr marL="342900" indent="-342900">
              <a:buFont typeface="Wingdings" panose="05000000000000000000" pitchFamily="2" charset="2"/>
              <a:buChar char="ü"/>
            </a:pPr>
            <a:r>
              <a:rPr lang="en-US" dirty="0" smtClean="0"/>
              <a:t>Study Objectives</a:t>
            </a:r>
          </a:p>
          <a:p>
            <a:pPr marL="342900" indent="-342900">
              <a:buFont typeface="Wingdings" panose="05000000000000000000" pitchFamily="2" charset="2"/>
              <a:buChar char="ü"/>
            </a:pPr>
            <a:r>
              <a:rPr lang="en-US" dirty="0" smtClean="0"/>
              <a:t>Task Force Input</a:t>
            </a:r>
          </a:p>
          <a:p>
            <a:pPr marL="342900" indent="-342900">
              <a:buFont typeface="Wingdings" panose="05000000000000000000" pitchFamily="2" charset="2"/>
              <a:buChar char="ü"/>
            </a:pPr>
            <a:r>
              <a:rPr lang="en-US" dirty="0" smtClean="0"/>
              <a:t>Analysis &amp; Discovery</a:t>
            </a:r>
            <a:endParaRPr lang="en-US" dirty="0"/>
          </a:p>
        </p:txBody>
      </p:sp>
    </p:spTree>
    <p:extLst>
      <p:ext uri="{BB962C8B-B14F-4D97-AF65-F5344CB8AC3E}">
        <p14:creationId xmlns:p14="http://schemas.microsoft.com/office/powerpoint/2010/main" val="36727144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invX="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603" y="326077"/>
            <a:ext cx="10972800" cy="1143000"/>
          </a:xfrm>
        </p:spPr>
        <p:txBody>
          <a:bodyPr/>
          <a:lstStyle/>
          <a:p>
            <a:r>
              <a:rPr lang="en-US" dirty="0" smtClean="0"/>
              <a:t>Project Service Goal</a:t>
            </a:r>
            <a:endParaRPr lang="en-US" dirty="0"/>
          </a:p>
        </p:txBody>
      </p:sp>
      <p:sp>
        <p:nvSpPr>
          <p:cNvPr id="3" name="Content Placeholder 2"/>
          <p:cNvSpPr>
            <a:spLocks noGrp="1"/>
          </p:cNvSpPr>
          <p:nvPr>
            <p:ph idx="1"/>
          </p:nvPr>
        </p:nvSpPr>
        <p:spPr>
          <a:xfrm>
            <a:off x="680852" y="1766455"/>
            <a:ext cx="10972800" cy="4525963"/>
          </a:xfrm>
        </p:spPr>
        <p:txBody>
          <a:bodyPr>
            <a:normAutofit/>
          </a:bodyPr>
          <a:lstStyle/>
          <a:p>
            <a:pPr marL="0" indent="0">
              <a:buNone/>
            </a:pPr>
            <a:r>
              <a:rPr lang="en-US" dirty="0" smtClean="0"/>
              <a:t>     The </a:t>
            </a:r>
            <a:r>
              <a:rPr lang="en-US" dirty="0"/>
              <a:t>study service goal is to provide an examination of the state’s transportation disadvantage and other transportation services for </a:t>
            </a:r>
            <a:r>
              <a:rPr lang="en-US" b="1" dirty="0">
                <a:effectLst>
                  <a:outerShdw blurRad="38100" dist="38100" dir="2700000" algn="tl">
                    <a:srgbClr val="000000">
                      <a:alpha val="43137"/>
                    </a:srgbClr>
                  </a:outerShdw>
                </a:effectLst>
              </a:rPr>
              <a:t>individuals with intellectual and developmental disabilities</a:t>
            </a:r>
            <a:r>
              <a:rPr lang="en-US" dirty="0"/>
              <a:t>, how services are provided in urban and non-urbanized areas, and assist in the development and use of different provider models.</a:t>
            </a:r>
          </a:p>
          <a:p>
            <a:endParaRPr lang="en-US" dirty="0"/>
          </a:p>
        </p:txBody>
      </p:sp>
    </p:spTree>
    <p:extLst>
      <p:ext uri="{BB962C8B-B14F-4D97-AF65-F5344CB8AC3E}">
        <p14:creationId xmlns:p14="http://schemas.microsoft.com/office/powerpoint/2010/main" val="2716551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Sorting Issues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7039825"/>
              </p:ext>
            </p:extLst>
          </p:nvPr>
        </p:nvGraphicFramePr>
        <p:xfrm>
          <a:off x="1147763" y="1600200"/>
          <a:ext cx="10434637"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111416" y="3564467"/>
            <a:ext cx="1380378"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chemeClr val="bg1"/>
                </a:solidFill>
              </a:rPr>
              <a:t>Routing</a:t>
            </a:r>
          </a:p>
          <a:p>
            <a:pPr marL="285750" indent="-285750">
              <a:buFont typeface="Arial" panose="020B0604020202020204" pitchFamily="34" charset="0"/>
              <a:buChar char="•"/>
            </a:pPr>
            <a:r>
              <a:rPr lang="en-US" sz="1600" dirty="0" smtClean="0">
                <a:solidFill>
                  <a:schemeClr val="bg1"/>
                </a:solidFill>
              </a:rPr>
              <a:t>Frequency</a:t>
            </a:r>
          </a:p>
          <a:p>
            <a:pPr marL="285750" indent="-285750">
              <a:buFont typeface="Arial" panose="020B0604020202020204" pitchFamily="34" charset="0"/>
              <a:buChar char="•"/>
            </a:pPr>
            <a:r>
              <a:rPr lang="en-US" sz="1600" dirty="0" smtClean="0">
                <a:solidFill>
                  <a:schemeClr val="bg1"/>
                </a:solidFill>
              </a:rPr>
              <a:t>Equipment</a:t>
            </a:r>
            <a:endParaRPr lang="en-US" sz="1600" dirty="0">
              <a:solidFill>
                <a:schemeClr val="bg1"/>
              </a:solidFill>
            </a:endParaRPr>
          </a:p>
        </p:txBody>
      </p:sp>
    </p:spTree>
    <p:extLst>
      <p:ext uri="{BB962C8B-B14F-4D97-AF65-F5344CB8AC3E}">
        <p14:creationId xmlns:p14="http://schemas.microsoft.com/office/powerpoint/2010/main" val="7534249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763" y="67734"/>
            <a:ext cx="10435304" cy="1143000"/>
          </a:xfrm>
        </p:spPr>
        <p:txBody>
          <a:bodyPr/>
          <a:lstStyle/>
          <a:p>
            <a:r>
              <a:rPr lang="en-US" dirty="0" smtClean="0"/>
              <a:t>Sorting Issues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8153378"/>
              </p:ext>
            </p:extLst>
          </p:nvPr>
        </p:nvGraphicFramePr>
        <p:xfrm>
          <a:off x="1147763" y="1210734"/>
          <a:ext cx="10646304" cy="530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6086015" y="1634067"/>
            <a:ext cx="1995546"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chemeClr val="bg1"/>
                </a:solidFill>
              </a:rPr>
              <a:t>Trip Purpose</a:t>
            </a:r>
          </a:p>
          <a:p>
            <a:pPr marL="285750" indent="-285750">
              <a:buFont typeface="Arial" panose="020B0604020202020204" pitchFamily="34" charset="0"/>
              <a:buChar char="•"/>
            </a:pPr>
            <a:r>
              <a:rPr lang="en-US" sz="1600" dirty="0" smtClean="0">
                <a:solidFill>
                  <a:schemeClr val="bg1"/>
                </a:solidFill>
              </a:rPr>
              <a:t>Pick-Up / Drop Off</a:t>
            </a:r>
          </a:p>
          <a:p>
            <a:pPr marL="285750" indent="-285750">
              <a:buFont typeface="Arial" panose="020B0604020202020204" pitchFamily="34" charset="0"/>
              <a:buChar char="•"/>
            </a:pPr>
            <a:r>
              <a:rPr lang="en-US" sz="1600" dirty="0" smtClean="0">
                <a:solidFill>
                  <a:schemeClr val="bg1"/>
                </a:solidFill>
              </a:rPr>
              <a:t>Travel Time</a:t>
            </a:r>
            <a:endParaRPr lang="en-US" sz="1600" dirty="0">
              <a:solidFill>
                <a:schemeClr val="bg1"/>
              </a:solidFill>
            </a:endParaRPr>
          </a:p>
        </p:txBody>
      </p:sp>
      <p:sp>
        <p:nvSpPr>
          <p:cNvPr id="6" name="TextBox 5"/>
          <p:cNvSpPr txBox="1"/>
          <p:nvPr/>
        </p:nvSpPr>
        <p:spPr>
          <a:xfrm>
            <a:off x="5108354" y="3520401"/>
            <a:ext cx="2167901"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chemeClr val="bg1"/>
                </a:solidFill>
              </a:rPr>
              <a:t>Programs</a:t>
            </a:r>
          </a:p>
          <a:p>
            <a:pPr marL="285750" indent="-285750">
              <a:buFont typeface="Arial" panose="020B0604020202020204" pitchFamily="34" charset="0"/>
              <a:buChar char="•"/>
            </a:pPr>
            <a:r>
              <a:rPr lang="en-US" sz="1600" dirty="0" smtClean="0">
                <a:solidFill>
                  <a:schemeClr val="bg1"/>
                </a:solidFill>
              </a:rPr>
              <a:t>Inter-Agency</a:t>
            </a:r>
          </a:p>
          <a:p>
            <a:pPr marL="285750" indent="-285750">
              <a:buFont typeface="Arial" panose="020B0604020202020204" pitchFamily="34" charset="0"/>
              <a:buChar char="•"/>
            </a:pPr>
            <a:r>
              <a:rPr lang="en-US" sz="1600" dirty="0" smtClean="0">
                <a:solidFill>
                  <a:schemeClr val="bg1"/>
                </a:solidFill>
              </a:rPr>
              <a:t>Community Services</a:t>
            </a:r>
            <a:endParaRPr lang="en-US" sz="1600" dirty="0">
              <a:solidFill>
                <a:schemeClr val="bg1"/>
              </a:solidFill>
            </a:endParaRPr>
          </a:p>
        </p:txBody>
      </p:sp>
      <p:sp>
        <p:nvSpPr>
          <p:cNvPr id="7" name="TextBox 6"/>
          <p:cNvSpPr txBox="1"/>
          <p:nvPr/>
        </p:nvSpPr>
        <p:spPr>
          <a:xfrm>
            <a:off x="5002064" y="5268688"/>
            <a:ext cx="1487908"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chemeClr val="bg1"/>
                </a:solidFill>
              </a:rPr>
              <a:t>Eligibilities</a:t>
            </a:r>
          </a:p>
          <a:p>
            <a:pPr marL="285750" indent="-285750">
              <a:buFont typeface="Arial" panose="020B0604020202020204" pitchFamily="34" charset="0"/>
              <a:buChar char="•"/>
            </a:pPr>
            <a:r>
              <a:rPr lang="en-US" sz="1600" dirty="0" smtClean="0">
                <a:solidFill>
                  <a:schemeClr val="bg1"/>
                </a:solidFill>
              </a:rPr>
              <a:t>Compliance</a:t>
            </a:r>
          </a:p>
          <a:p>
            <a:pPr marL="285750" indent="-285750">
              <a:buFont typeface="Arial" panose="020B0604020202020204" pitchFamily="34" charset="0"/>
              <a:buChar char="•"/>
            </a:pPr>
            <a:r>
              <a:rPr lang="en-US" sz="1600" dirty="0" smtClean="0">
                <a:solidFill>
                  <a:schemeClr val="bg1"/>
                </a:solidFill>
              </a:rPr>
              <a:t>Civil Rights</a:t>
            </a:r>
            <a:endParaRPr lang="en-US" sz="1600" dirty="0">
              <a:solidFill>
                <a:schemeClr val="bg1"/>
              </a:solidFill>
            </a:endParaRPr>
          </a:p>
        </p:txBody>
      </p:sp>
    </p:spTree>
    <p:extLst>
      <p:ext uri="{BB962C8B-B14F-4D97-AF65-F5344CB8AC3E}">
        <p14:creationId xmlns:p14="http://schemas.microsoft.com/office/powerpoint/2010/main" val="11797851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763" y="67734"/>
            <a:ext cx="10435304" cy="1143000"/>
          </a:xfrm>
        </p:spPr>
        <p:txBody>
          <a:bodyPr/>
          <a:lstStyle/>
          <a:p>
            <a:r>
              <a:rPr lang="en-US" dirty="0" smtClean="0"/>
              <a:t>Sorting Issues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40655523"/>
              </p:ext>
            </p:extLst>
          </p:nvPr>
        </p:nvGraphicFramePr>
        <p:xfrm>
          <a:off x="1147763" y="1210734"/>
          <a:ext cx="10646304" cy="530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100392" y="5116287"/>
            <a:ext cx="2327432"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chemeClr val="bg1"/>
                </a:solidFill>
              </a:rPr>
              <a:t>Mobility Management</a:t>
            </a:r>
          </a:p>
          <a:p>
            <a:pPr marL="285750" indent="-285750">
              <a:buFont typeface="Arial" panose="020B0604020202020204" pitchFamily="34" charset="0"/>
              <a:buChar char="•"/>
            </a:pPr>
            <a:r>
              <a:rPr lang="en-US" sz="1600" dirty="0" smtClean="0">
                <a:solidFill>
                  <a:schemeClr val="bg1"/>
                </a:solidFill>
              </a:rPr>
              <a:t>Seamless travel</a:t>
            </a:r>
          </a:p>
          <a:p>
            <a:pPr marL="285750" indent="-285750">
              <a:buFont typeface="Arial" panose="020B0604020202020204" pitchFamily="34" charset="0"/>
              <a:buChar char="•"/>
            </a:pPr>
            <a:r>
              <a:rPr lang="en-US" sz="1600" dirty="0" smtClean="0">
                <a:solidFill>
                  <a:schemeClr val="bg1"/>
                </a:solidFill>
              </a:rPr>
              <a:t>Empathy</a:t>
            </a:r>
          </a:p>
          <a:p>
            <a:pPr marL="285750" indent="-285750">
              <a:buFont typeface="Arial" panose="020B0604020202020204" pitchFamily="34" charset="0"/>
              <a:buChar char="•"/>
            </a:pPr>
            <a:r>
              <a:rPr lang="en-US" sz="1600" dirty="0" smtClean="0">
                <a:solidFill>
                  <a:schemeClr val="bg1"/>
                </a:solidFill>
              </a:rPr>
              <a:t>Communication</a:t>
            </a:r>
            <a:endParaRPr lang="en-US" sz="1600" dirty="0">
              <a:solidFill>
                <a:schemeClr val="bg1"/>
              </a:solidFill>
            </a:endParaRPr>
          </a:p>
        </p:txBody>
      </p:sp>
    </p:spTree>
    <p:extLst>
      <p:ext uri="{BB962C8B-B14F-4D97-AF65-F5344CB8AC3E}">
        <p14:creationId xmlns:p14="http://schemas.microsoft.com/office/powerpoint/2010/main" val="12095011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Reflection</a:t>
            </a:r>
            <a:endParaRPr lang="en-US" dirty="0"/>
          </a:p>
        </p:txBody>
      </p:sp>
      <p:sp>
        <p:nvSpPr>
          <p:cNvPr id="3" name="Subtitle 2"/>
          <p:cNvSpPr>
            <a:spLocks noGrp="1"/>
          </p:cNvSpPr>
          <p:nvPr>
            <p:ph type="subTitle" idx="1"/>
          </p:nvPr>
        </p:nvSpPr>
        <p:spPr/>
        <p:txBody>
          <a:bodyPr/>
          <a:lstStyle/>
          <a:p>
            <a:r>
              <a:rPr lang="en-US" dirty="0" smtClean="0"/>
              <a:t>Issues and Barriers</a:t>
            </a:r>
          </a:p>
          <a:p>
            <a:r>
              <a:rPr lang="en-US" dirty="0" smtClean="0"/>
              <a:t>Service Coordination / Customer Experience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44" y="721654"/>
            <a:ext cx="3028950" cy="1504950"/>
          </a:xfrm>
          <a:prstGeom prst="rect">
            <a:avLst/>
          </a:prstGeom>
        </p:spPr>
      </p:pic>
    </p:spTree>
    <p:extLst>
      <p:ext uri="{BB962C8B-B14F-4D97-AF65-F5344CB8AC3E}">
        <p14:creationId xmlns:p14="http://schemas.microsoft.com/office/powerpoint/2010/main" val="4913127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Key Studies and References</a:t>
            </a:r>
            <a:endParaRPr lang="en-US" dirty="0"/>
          </a:p>
        </p:txBody>
      </p:sp>
      <p:sp>
        <p:nvSpPr>
          <p:cNvPr id="3" name="Subtitle 2"/>
          <p:cNvSpPr>
            <a:spLocks noGrp="1"/>
          </p:cNvSpPr>
          <p:nvPr>
            <p:ph type="subTitle" idx="1"/>
          </p:nvPr>
        </p:nvSpPr>
        <p:spPr/>
        <p:txBody>
          <a:bodyPr/>
          <a:lstStyle/>
          <a:p>
            <a:r>
              <a:rPr lang="en-US" dirty="0" smtClean="0"/>
              <a:t>Jay Goodwill</a:t>
            </a:r>
            <a:endParaRPr lang="en-US" dirty="0"/>
          </a:p>
        </p:txBody>
      </p:sp>
    </p:spTree>
    <p:extLst>
      <p:ext uri="{BB962C8B-B14F-4D97-AF65-F5344CB8AC3E}">
        <p14:creationId xmlns:p14="http://schemas.microsoft.com/office/powerpoint/2010/main" val="86785497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Topical Studies and </a:t>
            </a:r>
            <a:r>
              <a:rPr lang="en-US" dirty="0" smtClean="0"/>
              <a:t>Research </a:t>
            </a:r>
            <a:r>
              <a:rPr lang="en-US" sz="2200" i="1" dirty="0" smtClean="0">
                <a:effectLst/>
              </a:rPr>
              <a:t>(detailed in Progress Report)</a:t>
            </a:r>
            <a:r>
              <a:rPr lang="en-US" dirty="0" smtClean="0"/>
              <a:t/>
            </a:r>
            <a:br>
              <a:rPr lang="en-US" dirty="0" smtClean="0"/>
            </a:br>
            <a:endParaRPr lang="en-US" dirty="0"/>
          </a:p>
        </p:txBody>
      </p:sp>
      <p:sp>
        <p:nvSpPr>
          <p:cNvPr id="3" name="Content Placeholder 2"/>
          <p:cNvSpPr>
            <a:spLocks noGrp="1"/>
          </p:cNvSpPr>
          <p:nvPr>
            <p:ph sz="half" idx="1"/>
          </p:nvPr>
        </p:nvSpPr>
        <p:spPr>
          <a:xfrm>
            <a:off x="685016" y="1083688"/>
            <a:ext cx="5384800" cy="5252884"/>
          </a:xfrm>
        </p:spPr>
        <p:txBody>
          <a:bodyPr>
            <a:normAutofit fontScale="25000" lnSpcReduction="20000"/>
          </a:bodyPr>
          <a:lstStyle/>
          <a:p>
            <a:r>
              <a:rPr lang="en-US" sz="4800" b="1" dirty="0"/>
              <a:t>TCRP REPORT 163: Strategy Guide to Enable and Promote the Use of Fixed-Route Transit by People with Disabilities</a:t>
            </a:r>
          </a:p>
          <a:p>
            <a:pPr marL="400050" lvl="1" indent="0">
              <a:buNone/>
            </a:pPr>
            <a:r>
              <a:rPr lang="en-US" sz="4800" dirty="0" smtClean="0"/>
              <a:t>TRANSPORTATION </a:t>
            </a:r>
            <a:r>
              <a:rPr lang="en-US" sz="4800" dirty="0"/>
              <a:t>RESEARCH BOARD, WASHINGTON, D.C.    2013</a:t>
            </a:r>
          </a:p>
          <a:p>
            <a:endParaRPr lang="en-US" sz="4800" dirty="0"/>
          </a:p>
          <a:p>
            <a:r>
              <a:rPr lang="en-US" sz="4800" b="1" dirty="0"/>
              <a:t>Innovative Approaches for Increasing Transportation Options for People with Disabilities in Florida</a:t>
            </a:r>
          </a:p>
          <a:p>
            <a:pPr marL="400050" lvl="1" indent="0">
              <a:buNone/>
            </a:pPr>
            <a:r>
              <a:rPr lang="en-US" sz="4800" dirty="0"/>
              <a:t>FLORIDA DEVELOPMENTAL DISABILTIES COUNCIL, INC., APRIL 2010</a:t>
            </a:r>
          </a:p>
          <a:p>
            <a:pPr marL="400050" lvl="1" indent="0">
              <a:buNone/>
            </a:pPr>
            <a:r>
              <a:rPr lang="en-US" sz="4800" dirty="0"/>
              <a:t>By: USF Center for Urban Transportation Research</a:t>
            </a:r>
          </a:p>
          <a:p>
            <a:endParaRPr lang="en-US" sz="4800" dirty="0"/>
          </a:p>
          <a:p>
            <a:r>
              <a:rPr lang="en-US" sz="4800" b="1" dirty="0"/>
              <a:t>Forecasting Paratransit Services Demand – Review and Recommendations</a:t>
            </a:r>
          </a:p>
          <a:p>
            <a:pPr marL="400050" lvl="1" indent="0">
              <a:buNone/>
            </a:pPr>
            <a:r>
              <a:rPr lang="en-US" sz="4800" dirty="0"/>
              <a:t>NATIONAL CENTER FOR TRANSPORTATION RESEARCH AND FLORIDA DEPARTMENT OF TRANSPORTATION, JUNE 2013</a:t>
            </a:r>
          </a:p>
          <a:p>
            <a:pPr marL="400050" lvl="1" indent="0">
              <a:buNone/>
            </a:pPr>
            <a:r>
              <a:rPr lang="en-US" sz="4800" dirty="0"/>
              <a:t>By: USF Center for Urban Transportation Research</a:t>
            </a:r>
          </a:p>
          <a:p>
            <a:endParaRPr lang="en-US" sz="4800" dirty="0"/>
          </a:p>
          <a:p>
            <a:r>
              <a:rPr lang="en-US" sz="4800" b="1" dirty="0"/>
              <a:t>Impacts of Dialysis Transportation on Florida’s Coordinated Public Transportation Programs</a:t>
            </a:r>
          </a:p>
          <a:p>
            <a:pPr marL="400050" lvl="1" indent="0">
              <a:buNone/>
            </a:pPr>
            <a:r>
              <a:rPr lang="en-US" sz="4000" dirty="0"/>
              <a:t>NATIONAL CENTER FOR TRANSPORTATION RESEARCH AND FLORIDA DEPARTMENT OF TRANSPORTATION, APRIL 2014</a:t>
            </a:r>
          </a:p>
          <a:p>
            <a:pPr marL="400050" lvl="1" indent="0">
              <a:buNone/>
            </a:pPr>
            <a:r>
              <a:rPr lang="en-US" sz="4000" dirty="0"/>
              <a:t>By: USF Center for Urban Transportation </a:t>
            </a:r>
            <a:r>
              <a:rPr lang="en-US" sz="4000" dirty="0" smtClean="0"/>
              <a:t>Research</a:t>
            </a:r>
          </a:p>
          <a:p>
            <a:endParaRPr lang="en-US" sz="4800" b="1" dirty="0" smtClean="0"/>
          </a:p>
          <a:p>
            <a:r>
              <a:rPr lang="en-US" sz="4800" b="1" dirty="0" smtClean="0"/>
              <a:t>Flexible </a:t>
            </a:r>
            <a:r>
              <a:rPr lang="en-US" sz="4800" b="1" dirty="0"/>
              <a:t>Public Transportation Services in Florida</a:t>
            </a:r>
            <a:endParaRPr lang="en-US" sz="4800" dirty="0"/>
          </a:p>
          <a:p>
            <a:pPr marL="400050" lvl="1" indent="0">
              <a:buNone/>
            </a:pPr>
            <a:r>
              <a:rPr lang="en-US" sz="4800" dirty="0"/>
              <a:t>NATIONAL CENTER FOR TRANSPORTATION RESEARCH AND FLORIDA DEPARTMENT OF TRANSPORTATION, AUGUST 2013</a:t>
            </a:r>
            <a:endParaRPr lang="en-US" sz="4000" dirty="0"/>
          </a:p>
          <a:p>
            <a:pPr marL="400050" lvl="1" indent="0">
              <a:buNone/>
            </a:pPr>
            <a:r>
              <a:rPr lang="en-US" sz="4800" dirty="0"/>
              <a:t>By: USF Center for Urban Transportation Research</a:t>
            </a:r>
            <a:endParaRPr lang="en-US" sz="4000" dirty="0"/>
          </a:p>
          <a:p>
            <a:pPr marL="0" indent="0">
              <a:buNone/>
            </a:pPr>
            <a:r>
              <a:rPr lang="en-US" sz="4800" i="1" dirty="0"/>
              <a:t> </a:t>
            </a:r>
            <a:endParaRPr lang="en-US" sz="4800" dirty="0"/>
          </a:p>
          <a:p>
            <a:r>
              <a:rPr lang="en-US" sz="4800" b="1" dirty="0"/>
              <a:t>Creative Ways to Manage Paratransit Costs</a:t>
            </a:r>
            <a:endParaRPr lang="en-US" sz="4800" dirty="0"/>
          </a:p>
          <a:p>
            <a:pPr marL="400050" lvl="1" indent="0">
              <a:buNone/>
            </a:pPr>
            <a:r>
              <a:rPr lang="en-US" sz="4800" dirty="0"/>
              <a:t>NATIONAL CENTER FOR TRANSPORTATION RESEARCH AND FLORIDA DEPARTMENT OF TRANSPORTATION, JULY 2008</a:t>
            </a:r>
            <a:endParaRPr lang="en-US" sz="4000" dirty="0"/>
          </a:p>
          <a:p>
            <a:pPr marL="400050" lvl="1" indent="0">
              <a:buNone/>
            </a:pPr>
            <a:r>
              <a:rPr lang="en-US" sz="4800" dirty="0"/>
              <a:t>By: USF Center for Urban Transportation Research</a:t>
            </a:r>
            <a:endParaRPr lang="en-US" sz="4000" dirty="0"/>
          </a:p>
          <a:p>
            <a:pPr marL="0" indent="0">
              <a:buNone/>
            </a:pPr>
            <a:r>
              <a:rPr lang="en-US" sz="4800" dirty="0"/>
              <a:t> </a:t>
            </a:r>
          </a:p>
          <a:p>
            <a:pPr marL="0" indent="0">
              <a:buNone/>
            </a:pPr>
            <a:endParaRPr lang="en-US" dirty="0"/>
          </a:p>
        </p:txBody>
      </p:sp>
      <p:sp>
        <p:nvSpPr>
          <p:cNvPr id="5" name="Content Placeholder 2"/>
          <p:cNvSpPr>
            <a:spLocks noGrp="1"/>
          </p:cNvSpPr>
          <p:nvPr>
            <p:ph sz="half" idx="2"/>
          </p:nvPr>
        </p:nvSpPr>
        <p:spPr>
          <a:xfrm>
            <a:off x="6312174" y="1083688"/>
            <a:ext cx="5181600" cy="5157020"/>
          </a:xfrm>
        </p:spPr>
        <p:txBody>
          <a:bodyPr>
            <a:normAutofit fontScale="25000" lnSpcReduction="20000"/>
          </a:bodyPr>
          <a:lstStyle/>
          <a:p>
            <a:r>
              <a:rPr lang="en-US" sz="4800" b="1" dirty="0"/>
              <a:t>Independent Assessment of the Florida Medicaid NET Program</a:t>
            </a:r>
          </a:p>
          <a:p>
            <a:pPr marL="400050" lvl="1" indent="0">
              <a:buNone/>
            </a:pPr>
            <a:r>
              <a:rPr lang="en-US" sz="4400" dirty="0"/>
              <a:t>LOUIS DE LA PARTE FLORIDA MENTAL HEALTH INSTITUTE AT THE UNIVERSITY OF SOUTH FLORIDA, SEPTEMBER 2016</a:t>
            </a:r>
          </a:p>
          <a:p>
            <a:endParaRPr lang="en-US" sz="4800" dirty="0"/>
          </a:p>
          <a:p>
            <a:r>
              <a:rPr lang="en-US" sz="4800" b="1" dirty="0"/>
              <a:t>Florida Transportation Disadvantaged Program Historic Policy and Funding </a:t>
            </a:r>
            <a:r>
              <a:rPr lang="en-US" sz="4800" b="1" dirty="0" smtClean="0"/>
              <a:t>Allocation Process </a:t>
            </a:r>
            <a:r>
              <a:rPr lang="en-US" sz="4800" b="1" dirty="0"/>
              <a:t>Assessment</a:t>
            </a:r>
          </a:p>
          <a:p>
            <a:pPr marL="400050" lvl="1" indent="0">
              <a:buNone/>
            </a:pPr>
            <a:r>
              <a:rPr lang="en-US" sz="4400" dirty="0"/>
              <a:t>FLORIDA COMMISSION FOR THE TRANSPORTATION DISADVANTAGED, FEBRUARY 2017</a:t>
            </a:r>
          </a:p>
          <a:p>
            <a:pPr marL="400050" lvl="1" indent="0">
              <a:buNone/>
            </a:pPr>
            <a:r>
              <a:rPr lang="en-US" sz="4400" dirty="0"/>
              <a:t>By: USF Center for Urban Transportation Research</a:t>
            </a:r>
          </a:p>
          <a:p>
            <a:endParaRPr lang="en-US" sz="4800" dirty="0"/>
          </a:p>
          <a:p>
            <a:r>
              <a:rPr lang="en-US" sz="4800" b="1" dirty="0"/>
              <a:t>Unmet and Latent Demand for Transportation Disadvantaged Services</a:t>
            </a:r>
          </a:p>
          <a:p>
            <a:pPr marL="400050" lvl="1" indent="0">
              <a:buNone/>
            </a:pPr>
            <a:r>
              <a:rPr lang="en-US" sz="4400" dirty="0"/>
              <a:t>FLORIDA COMMISSION FOR THE TRANSPORTATION DISADVANTAGED, </a:t>
            </a:r>
            <a:r>
              <a:rPr lang="en-US" sz="4400" dirty="0" smtClean="0"/>
              <a:t>JANUARY </a:t>
            </a:r>
            <a:r>
              <a:rPr lang="en-US" sz="4400" dirty="0"/>
              <a:t>2014</a:t>
            </a:r>
          </a:p>
          <a:p>
            <a:pPr marL="400050" lvl="1" indent="0">
              <a:buNone/>
            </a:pPr>
            <a:r>
              <a:rPr lang="en-US" sz="4400" dirty="0"/>
              <a:t>By: USF Center for Urban Transportation Research</a:t>
            </a:r>
          </a:p>
          <a:p>
            <a:pPr lvl="1"/>
            <a:endParaRPr lang="en-US" sz="4400" dirty="0"/>
          </a:p>
          <a:p>
            <a:r>
              <a:rPr lang="en-US" sz="4800" b="1" dirty="0"/>
              <a:t>A Review of Compliance Requirements and Responsibilities for Transportation Services of Public Sponsored </a:t>
            </a:r>
            <a:r>
              <a:rPr lang="en-US" sz="4800" b="1" dirty="0" smtClean="0"/>
              <a:t>Programs and </a:t>
            </a:r>
            <a:r>
              <a:rPr lang="en-US" sz="4800" b="1" dirty="0"/>
              <a:t>the Relationship of a Local for Hire Ordinance</a:t>
            </a:r>
          </a:p>
          <a:p>
            <a:pPr marL="400050" lvl="1" indent="0">
              <a:buNone/>
            </a:pPr>
            <a:r>
              <a:rPr lang="en-US" sz="4400" dirty="0"/>
              <a:t>FLORIDA DEPARTMENT OF TRANSPORTATION, JANUARY 2016</a:t>
            </a:r>
          </a:p>
          <a:p>
            <a:pPr marL="400050" lvl="1" indent="0">
              <a:buNone/>
            </a:pPr>
            <a:r>
              <a:rPr lang="en-US" sz="4400" dirty="0"/>
              <a:t>By: USF Center for Urban Transportation Research</a:t>
            </a:r>
          </a:p>
          <a:p>
            <a:endParaRPr lang="en-US" sz="4800" dirty="0"/>
          </a:p>
          <a:p>
            <a:r>
              <a:rPr lang="en-US" sz="4800" b="1" dirty="0"/>
              <a:t>Disability Etiquette for Transit Operators Training</a:t>
            </a:r>
          </a:p>
          <a:p>
            <a:pPr marL="400050" lvl="1" indent="0">
              <a:buNone/>
            </a:pPr>
            <a:r>
              <a:rPr lang="en-US" sz="4400" dirty="0"/>
              <a:t>FLORIDA DEPARTMENT OF TRANSPORTATION, OCTOBER 2010</a:t>
            </a:r>
          </a:p>
          <a:p>
            <a:pPr marL="400050" lvl="1" indent="0">
              <a:buNone/>
            </a:pPr>
            <a:r>
              <a:rPr lang="en-US" sz="4400" dirty="0"/>
              <a:t>By: USF Center for Urban Transportation Research</a:t>
            </a:r>
          </a:p>
          <a:p>
            <a:pPr lvl="1"/>
            <a:endParaRPr lang="en-US" sz="4400" dirty="0"/>
          </a:p>
          <a:p>
            <a:r>
              <a:rPr lang="en-US" sz="4800" b="1" dirty="0"/>
              <a:t>Americans with Disabilities Act (ADA) Complementary Transit Services Analysis</a:t>
            </a:r>
          </a:p>
          <a:p>
            <a:pPr marL="400050" lvl="1" indent="0">
              <a:buNone/>
            </a:pPr>
            <a:r>
              <a:rPr lang="en-US" sz="4400" dirty="0"/>
              <a:t>CITY OF TALLAHASSEE – STARMETRO, MARCH 2016</a:t>
            </a:r>
          </a:p>
          <a:p>
            <a:pPr marL="400050" lvl="1" indent="0">
              <a:buNone/>
            </a:pPr>
            <a:r>
              <a:rPr lang="en-US" sz="4400" dirty="0"/>
              <a:t>By: USF Center for Urban Transportation Research</a:t>
            </a:r>
          </a:p>
          <a:p>
            <a:pPr lvl="1"/>
            <a:endParaRPr lang="en-US" sz="4400" dirty="0"/>
          </a:p>
          <a:p>
            <a:pPr marL="0" indent="0">
              <a:buNone/>
            </a:pPr>
            <a:endParaRPr lang="en-US" sz="4800" dirty="0"/>
          </a:p>
          <a:p>
            <a:pPr marL="0" indent="0">
              <a:buNone/>
            </a:pPr>
            <a:r>
              <a:rPr lang="en-US" sz="4800" dirty="0"/>
              <a:t> </a:t>
            </a:r>
          </a:p>
          <a:p>
            <a:pPr marL="0" indent="0">
              <a:buNone/>
            </a:pPr>
            <a:endParaRPr lang="en-US" dirty="0"/>
          </a:p>
        </p:txBody>
      </p:sp>
    </p:spTree>
    <p:extLst>
      <p:ext uri="{BB962C8B-B14F-4D97-AF65-F5344CB8AC3E}">
        <p14:creationId xmlns:p14="http://schemas.microsoft.com/office/powerpoint/2010/main" val="4193910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720" y="286513"/>
            <a:ext cx="10435304" cy="1143000"/>
          </a:xfrm>
        </p:spPr>
        <p:txBody>
          <a:bodyPr>
            <a:normAutofit fontScale="90000"/>
          </a:bodyPr>
          <a:lstStyle/>
          <a:p>
            <a:r>
              <a:rPr lang="en-US" dirty="0">
                <a:effectLst/>
              </a:rPr>
              <a:t>Innovative Approaches for Increasing Transportation Options for People with </a:t>
            </a:r>
            <a:r>
              <a:rPr lang="en-US" dirty="0" smtClean="0">
                <a:effectLst/>
              </a:rPr>
              <a:t>Disabilities</a:t>
            </a:r>
            <a:r>
              <a:rPr lang="en-US" dirty="0">
                <a:effectLst/>
              </a:rPr>
              <a:t/>
            </a:r>
            <a:br>
              <a:rPr lang="en-US" dirty="0">
                <a:effectLst/>
              </a:rPr>
            </a:br>
            <a:r>
              <a:rPr lang="en-US" dirty="0" smtClean="0">
                <a:effectLst/>
              </a:rPr>
              <a:t>		</a:t>
            </a:r>
            <a:r>
              <a:rPr lang="en-US" sz="2400" b="0" i="1" dirty="0" smtClean="0">
                <a:effectLst/>
              </a:rPr>
              <a:t>Florida Developmental Disabilities Council, Inc., 2010 </a:t>
            </a:r>
            <a:endParaRPr lang="en-US" sz="2400" b="0" i="1" dirty="0">
              <a:effectLst/>
            </a:endParaRPr>
          </a:p>
        </p:txBody>
      </p:sp>
      <p:sp>
        <p:nvSpPr>
          <p:cNvPr id="3" name="Content Placeholder 2"/>
          <p:cNvSpPr>
            <a:spLocks noGrp="1"/>
          </p:cNvSpPr>
          <p:nvPr>
            <p:ph idx="1"/>
          </p:nvPr>
        </p:nvSpPr>
        <p:spPr>
          <a:xfrm>
            <a:off x="1206474" y="1766455"/>
            <a:ext cx="10435303" cy="4525963"/>
          </a:xfrm>
        </p:spPr>
        <p:txBody>
          <a:bodyPr>
            <a:normAutofit fontScale="77500" lnSpcReduction="20000"/>
          </a:bodyPr>
          <a:lstStyle/>
          <a:p>
            <a:pPr marL="0" indent="0">
              <a:buNone/>
            </a:pPr>
            <a:r>
              <a:rPr lang="en-US" dirty="0" smtClean="0"/>
              <a:t>     The </a:t>
            </a:r>
            <a:r>
              <a:rPr lang="en-US" dirty="0"/>
              <a:t>primary purpose of </a:t>
            </a:r>
            <a:r>
              <a:rPr lang="en-US" b="1" dirty="0"/>
              <a:t>Innovative Approaches for Increasing Transportation Options for People with Disabilities in Florida</a:t>
            </a:r>
            <a:r>
              <a:rPr lang="en-US" dirty="0"/>
              <a:t> </a:t>
            </a:r>
            <a:r>
              <a:rPr lang="en-US" dirty="0" smtClean="0"/>
              <a:t>was </a:t>
            </a:r>
            <a:r>
              <a:rPr lang="en-US" dirty="0"/>
              <a:t>to analyze needed systemic reform that may stimulate provider competition, customer service, better accessibility, and safety while allowing improved consumer directed choice in public transportation systems and services. </a:t>
            </a:r>
            <a:endParaRPr lang="en-US" dirty="0" smtClean="0"/>
          </a:p>
          <a:p>
            <a:pPr marL="0" indent="0">
              <a:buNone/>
            </a:pPr>
            <a:endParaRPr lang="en-US" sz="1000" dirty="0"/>
          </a:p>
          <a:p>
            <a:pPr marL="0" indent="0">
              <a:buNone/>
            </a:pPr>
            <a:r>
              <a:rPr lang="en-US" dirty="0" smtClean="0"/>
              <a:t>     The </a:t>
            </a:r>
            <a:r>
              <a:rPr lang="en-US" dirty="0"/>
              <a:t>report </a:t>
            </a:r>
            <a:r>
              <a:rPr lang="en-US" dirty="0" smtClean="0"/>
              <a:t>provided </a:t>
            </a:r>
            <a:r>
              <a:rPr lang="en-US" dirty="0"/>
              <a:t>verifiable information on existing alternative transportation programs with a particular focus on transportation vouchers and volunteer programs that have been implemented in other states. In addition, it </a:t>
            </a:r>
            <a:r>
              <a:rPr lang="en-US" dirty="0" smtClean="0"/>
              <a:t>provided </a:t>
            </a:r>
            <a:r>
              <a:rPr lang="en-US" dirty="0"/>
              <a:t>recommendations on the establishment of transportation voucher programs and other mobility strategies that will enable consumer directed choice in the selection of transportation services</a:t>
            </a:r>
            <a:r>
              <a:rPr lang="en-US" dirty="0" smtClean="0"/>
              <a:t>.</a:t>
            </a:r>
          </a:p>
          <a:p>
            <a:pPr marL="0" indent="0">
              <a:buNone/>
            </a:pPr>
            <a:endParaRPr lang="en-US" sz="1000" dirty="0"/>
          </a:p>
          <a:p>
            <a:pPr marL="0" indent="0">
              <a:buNone/>
            </a:pPr>
            <a:r>
              <a:rPr lang="en-US" dirty="0" smtClean="0"/>
              <a:t>     Subsequent to this 2010 report, several voucher pilot projects have been successfully introduced in Florida.</a:t>
            </a:r>
            <a:endParaRPr lang="en-US" dirty="0"/>
          </a:p>
          <a:p>
            <a:endParaRPr lang="en-US" b="1" dirty="0"/>
          </a:p>
        </p:txBody>
      </p:sp>
    </p:spTree>
    <p:extLst>
      <p:ext uri="{BB962C8B-B14F-4D97-AF65-F5344CB8AC3E}">
        <p14:creationId xmlns:p14="http://schemas.microsoft.com/office/powerpoint/2010/main" val="34765443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Florida Developmental Disabilities Council </a:t>
            </a:r>
            <a:br>
              <a:rPr lang="en-US" dirty="0">
                <a:effectLst/>
              </a:rPr>
            </a:br>
            <a:r>
              <a:rPr lang="en-US" dirty="0">
                <a:effectLst/>
              </a:rPr>
              <a:t>Transportation Options Research </a:t>
            </a:r>
            <a:r>
              <a:rPr lang="en-US" dirty="0" smtClean="0">
                <a:effectLst/>
              </a:rPr>
              <a:t>Project</a:t>
            </a:r>
            <a:br>
              <a:rPr lang="en-US" dirty="0" smtClean="0">
                <a:effectLst/>
              </a:rPr>
            </a:br>
            <a:r>
              <a:rPr lang="en-US" dirty="0" smtClean="0">
                <a:effectLst/>
              </a:rPr>
              <a:t>			</a:t>
            </a:r>
            <a:r>
              <a:rPr lang="en-US" sz="2700" b="0" i="1" dirty="0" smtClean="0">
                <a:effectLst/>
              </a:rPr>
              <a:t>FDDC,</a:t>
            </a:r>
            <a:r>
              <a:rPr lang="en-US" dirty="0" smtClean="0">
                <a:effectLst/>
              </a:rPr>
              <a:t> </a:t>
            </a:r>
            <a:r>
              <a:rPr lang="en-US" sz="2700" b="0" i="1" dirty="0" smtClean="0">
                <a:effectLst/>
              </a:rPr>
              <a:t>Complex </a:t>
            </a:r>
            <a:r>
              <a:rPr lang="en-US" sz="2700" b="0" i="1" dirty="0">
                <a:effectLst/>
              </a:rPr>
              <a:t>Systems </a:t>
            </a:r>
            <a:r>
              <a:rPr lang="en-US" sz="2700" b="0" i="1" dirty="0" smtClean="0">
                <a:effectLst/>
              </a:rPr>
              <a:t>Innovation, 2017</a:t>
            </a:r>
            <a:endParaRPr lang="en-US" sz="2700" b="0" dirty="0">
              <a:effectLst/>
            </a:endParaRPr>
          </a:p>
        </p:txBody>
      </p:sp>
      <p:sp>
        <p:nvSpPr>
          <p:cNvPr id="3" name="Content Placeholder 2"/>
          <p:cNvSpPr>
            <a:spLocks noGrp="1"/>
          </p:cNvSpPr>
          <p:nvPr>
            <p:ph idx="1"/>
          </p:nvPr>
        </p:nvSpPr>
        <p:spPr>
          <a:xfrm>
            <a:off x="503711" y="1652155"/>
            <a:ext cx="11184577" cy="4525963"/>
          </a:xfrm>
        </p:spPr>
        <p:txBody>
          <a:bodyPr>
            <a:noAutofit/>
          </a:bodyPr>
          <a:lstStyle/>
          <a:p>
            <a:r>
              <a:rPr lang="en-US" sz="2800" b="1" i="1" u="sng" dirty="0"/>
              <a:t>Need 1</a:t>
            </a:r>
            <a:r>
              <a:rPr lang="en-US" sz="2800" b="1" dirty="0"/>
              <a:t>: Establish and Support Reliable Funding and Support from Policy </a:t>
            </a:r>
            <a:r>
              <a:rPr lang="en-US" sz="2800" b="1" dirty="0" smtClean="0"/>
              <a:t>Makers</a:t>
            </a:r>
          </a:p>
          <a:p>
            <a:pPr marL="0" indent="0">
              <a:buNone/>
            </a:pPr>
            <a:endParaRPr lang="en-US" sz="700" b="1" dirty="0" smtClean="0"/>
          </a:p>
          <a:p>
            <a:r>
              <a:rPr lang="en-US" sz="2800" b="1" i="1" u="sng" dirty="0"/>
              <a:t>Need 2</a:t>
            </a:r>
            <a:r>
              <a:rPr lang="en-US" sz="2800" b="1" dirty="0"/>
              <a:t>: Improve Access, Collaboration, and Expansion of Transportation </a:t>
            </a:r>
            <a:r>
              <a:rPr lang="en-US" sz="2800" b="1" dirty="0" smtClean="0"/>
              <a:t>Services</a:t>
            </a:r>
          </a:p>
          <a:p>
            <a:pPr marL="0" indent="0">
              <a:buNone/>
            </a:pPr>
            <a:endParaRPr lang="en-US" sz="700" b="1" dirty="0" smtClean="0"/>
          </a:p>
          <a:p>
            <a:r>
              <a:rPr lang="en-US" sz="2800" b="1" i="1" u="sng" dirty="0"/>
              <a:t>Need 3</a:t>
            </a:r>
            <a:r>
              <a:rPr lang="en-US" sz="2800" b="1" dirty="0"/>
              <a:t>: Improve Efficiency, Cost and Quality of Transportation </a:t>
            </a:r>
            <a:r>
              <a:rPr lang="en-US" sz="2800" b="1" dirty="0" smtClean="0"/>
              <a:t>Services</a:t>
            </a:r>
          </a:p>
          <a:p>
            <a:pPr marL="0" indent="0">
              <a:buNone/>
            </a:pPr>
            <a:endParaRPr lang="en-US" sz="700" b="1" dirty="0" smtClean="0"/>
          </a:p>
          <a:p>
            <a:r>
              <a:rPr lang="en-US" sz="2800" b="1" i="1" u="sng" dirty="0"/>
              <a:t>Need 4</a:t>
            </a:r>
            <a:r>
              <a:rPr lang="en-US" sz="2800" b="1" dirty="0"/>
              <a:t>: Address Other Accessibility </a:t>
            </a:r>
            <a:r>
              <a:rPr lang="en-US" sz="2800" b="1" dirty="0" smtClean="0"/>
              <a:t>Issues: CAD/AVL, Scheduling software</a:t>
            </a:r>
          </a:p>
          <a:p>
            <a:pPr marL="0" indent="0">
              <a:buNone/>
            </a:pPr>
            <a:endParaRPr lang="en-US" sz="700" b="1" dirty="0" smtClean="0"/>
          </a:p>
          <a:p>
            <a:r>
              <a:rPr lang="en-US" sz="2800" b="1" i="1" u="sng" dirty="0"/>
              <a:t>Need 5</a:t>
            </a:r>
            <a:r>
              <a:rPr lang="en-US" sz="2800" b="1" dirty="0"/>
              <a:t>: Cost </a:t>
            </a:r>
            <a:r>
              <a:rPr lang="en-US" sz="2800" b="1" dirty="0" smtClean="0"/>
              <a:t>Containment</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0200" y="5257800"/>
            <a:ext cx="2857500" cy="1524000"/>
          </a:xfrm>
          <a:prstGeom prst="rect">
            <a:avLst/>
          </a:prstGeom>
        </p:spPr>
      </p:pic>
    </p:spTree>
    <p:extLst>
      <p:ext uri="{BB962C8B-B14F-4D97-AF65-F5344CB8AC3E}">
        <p14:creationId xmlns:p14="http://schemas.microsoft.com/office/powerpoint/2010/main" val="28643523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101" y="397328"/>
            <a:ext cx="10972800" cy="1143000"/>
          </a:xfrm>
        </p:spPr>
        <p:txBody>
          <a:bodyPr>
            <a:normAutofit fontScale="90000"/>
          </a:bodyPr>
          <a:lstStyle/>
          <a:p>
            <a:r>
              <a:rPr lang="en-US" dirty="0">
                <a:effectLst/>
              </a:rPr>
              <a:t>TCRP REPORT 163: Strategy Guide to Enable and Promote the Use of Fixed-Route Transit by People with Disabilities, </a:t>
            </a:r>
            <a:r>
              <a:rPr lang="en-US" sz="2700" b="0" i="1" dirty="0" smtClean="0">
                <a:effectLst/>
              </a:rPr>
              <a:t>Transportation Research Board, </a:t>
            </a:r>
            <a:r>
              <a:rPr lang="en-US" sz="2700" b="0" i="1" dirty="0">
                <a:effectLst/>
              </a:rPr>
              <a:t>2013</a:t>
            </a:r>
            <a:r>
              <a:rPr lang="en-US" sz="2700" i="1" dirty="0">
                <a:effectLst/>
              </a:rPr>
              <a:t/>
            </a:r>
            <a:br>
              <a:rPr lang="en-US" sz="2700" i="1" dirty="0">
                <a:effectLst/>
              </a:rPr>
            </a:br>
            <a:endParaRPr lang="en-US" sz="2700" i="1" dirty="0">
              <a:effectLst/>
            </a:endParaRPr>
          </a:p>
        </p:txBody>
      </p:sp>
      <p:sp>
        <p:nvSpPr>
          <p:cNvPr id="3" name="Content Placeholder 2"/>
          <p:cNvSpPr>
            <a:spLocks noGrp="1"/>
          </p:cNvSpPr>
          <p:nvPr>
            <p:ph idx="1"/>
          </p:nvPr>
        </p:nvSpPr>
        <p:spPr>
          <a:xfrm>
            <a:off x="557646" y="1454728"/>
            <a:ext cx="10972800" cy="4525963"/>
          </a:xfrm>
        </p:spPr>
        <p:txBody>
          <a:bodyPr>
            <a:normAutofit fontScale="77500" lnSpcReduction="20000"/>
          </a:bodyPr>
          <a:lstStyle/>
          <a:p>
            <a:pPr marL="0" indent="0">
              <a:buNone/>
            </a:pPr>
            <a:r>
              <a:rPr lang="en-US" dirty="0" smtClean="0"/>
              <a:t>TCRP </a:t>
            </a:r>
            <a:r>
              <a:rPr lang="en-US" dirty="0"/>
              <a:t>Report 163 is a comprehensive resource that provides useful information, practical steps, and logical strategies for public transit providers seeking to better serve people with disabilities with fixed-route bus and rail transit services. </a:t>
            </a:r>
            <a:endParaRPr lang="en-US" dirty="0" smtClean="0"/>
          </a:p>
          <a:p>
            <a:pPr marL="0" indent="0">
              <a:buNone/>
            </a:pPr>
            <a:endParaRPr lang="en-US" sz="1000" dirty="0"/>
          </a:p>
          <a:p>
            <a:r>
              <a:rPr lang="en-US" b="1" dirty="0" smtClean="0"/>
              <a:t>#1 </a:t>
            </a:r>
            <a:r>
              <a:rPr lang="en-US" b="1" dirty="0"/>
              <a:t>- Make Bus Stops and Pedestrian Environment as Usable as </a:t>
            </a:r>
            <a:r>
              <a:rPr lang="en-US" b="1" dirty="0" smtClean="0"/>
              <a:t>Possible</a:t>
            </a:r>
          </a:p>
          <a:p>
            <a:pPr marL="0" indent="0">
              <a:buNone/>
            </a:pPr>
            <a:endParaRPr lang="en-US" sz="1000" b="1" dirty="0"/>
          </a:p>
          <a:p>
            <a:r>
              <a:rPr lang="en-US" b="1" dirty="0" smtClean="0"/>
              <a:t>#2 </a:t>
            </a:r>
            <a:r>
              <a:rPr lang="en-US" b="1" dirty="0"/>
              <a:t>- Develop Marketing and Public Information Materials and Offer Trip Planning and Travel Training </a:t>
            </a:r>
            <a:r>
              <a:rPr lang="en-US" b="1" dirty="0" smtClean="0"/>
              <a:t>Services</a:t>
            </a:r>
          </a:p>
          <a:p>
            <a:pPr marL="0" indent="0">
              <a:buNone/>
            </a:pPr>
            <a:endParaRPr lang="en-US" sz="1000" b="1" dirty="0"/>
          </a:p>
          <a:p>
            <a:r>
              <a:rPr lang="en-US" b="1" dirty="0" smtClean="0"/>
              <a:t>#3- </a:t>
            </a:r>
            <a:r>
              <a:rPr lang="en-US" b="1" dirty="0"/>
              <a:t>Consider Fare </a:t>
            </a:r>
            <a:r>
              <a:rPr lang="en-US" b="1" dirty="0" smtClean="0"/>
              <a:t>Incentives</a:t>
            </a:r>
          </a:p>
          <a:p>
            <a:pPr marL="0" indent="0">
              <a:buNone/>
            </a:pPr>
            <a:endParaRPr lang="en-US" sz="1100" b="1" dirty="0"/>
          </a:p>
          <a:p>
            <a:r>
              <a:rPr lang="en-US" b="1" dirty="0" smtClean="0"/>
              <a:t>#4 </a:t>
            </a:r>
            <a:r>
              <a:rPr lang="en-US" b="1" dirty="0"/>
              <a:t>- Consider Alternative Transit Service Designs That Are More Inclusive and Serve All </a:t>
            </a:r>
            <a:r>
              <a:rPr lang="en-US" b="1" dirty="0" smtClean="0"/>
              <a:t>Riders</a:t>
            </a:r>
          </a:p>
          <a:p>
            <a:pPr marL="0" indent="0">
              <a:buNone/>
            </a:pPr>
            <a:endParaRPr lang="en-US" sz="1100" b="1" dirty="0"/>
          </a:p>
          <a:p>
            <a:r>
              <a:rPr lang="en-US" b="1" dirty="0" smtClean="0"/>
              <a:t>#5 </a:t>
            </a:r>
            <a:r>
              <a:rPr lang="en-US" b="1" dirty="0"/>
              <a:t>- Use ADA Paratransit Eligibility Determination Process to Identify Travel Abilities</a:t>
            </a:r>
          </a:p>
          <a:p>
            <a:endParaRPr lang="en-US" dirty="0"/>
          </a:p>
        </p:txBody>
      </p:sp>
    </p:spTree>
    <p:extLst>
      <p:ext uri="{BB962C8B-B14F-4D97-AF65-F5344CB8AC3E}">
        <p14:creationId xmlns:p14="http://schemas.microsoft.com/office/powerpoint/2010/main" val="34088023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101" y="397328"/>
            <a:ext cx="10972800" cy="1143000"/>
          </a:xfrm>
        </p:spPr>
        <p:txBody>
          <a:bodyPr>
            <a:normAutofit/>
          </a:bodyPr>
          <a:lstStyle/>
          <a:p>
            <a:r>
              <a:rPr lang="en-US" dirty="0">
                <a:effectLst/>
              </a:rPr>
              <a:t>Flexible Public Transportation Services in Florida</a:t>
            </a:r>
            <a:r>
              <a:rPr lang="en-US" i="1" dirty="0"/>
              <a:t/>
            </a:r>
            <a:br>
              <a:rPr lang="en-US" i="1" dirty="0"/>
            </a:br>
            <a:r>
              <a:rPr lang="en-US" i="1" dirty="0" smtClean="0"/>
              <a:t>	</a:t>
            </a:r>
            <a:r>
              <a:rPr lang="en-US" sz="2400" b="0" i="1" dirty="0" smtClean="0">
                <a:effectLst/>
              </a:rPr>
              <a:t>National Center for Transportation Research and FDOT, 2013</a:t>
            </a:r>
            <a:endParaRPr lang="en-US" sz="2700" b="0" i="1" dirty="0">
              <a:effectLst/>
            </a:endParaRPr>
          </a:p>
        </p:txBody>
      </p:sp>
      <p:sp>
        <p:nvSpPr>
          <p:cNvPr id="3" name="Content Placeholder 2"/>
          <p:cNvSpPr>
            <a:spLocks noGrp="1"/>
          </p:cNvSpPr>
          <p:nvPr>
            <p:ph idx="1"/>
          </p:nvPr>
        </p:nvSpPr>
        <p:spPr>
          <a:xfrm>
            <a:off x="704602" y="1778331"/>
            <a:ext cx="10972800" cy="4525963"/>
          </a:xfrm>
        </p:spPr>
        <p:txBody>
          <a:bodyPr>
            <a:normAutofit fontScale="77500" lnSpcReduction="20000"/>
          </a:bodyPr>
          <a:lstStyle/>
          <a:p>
            <a:pPr marL="0" indent="0">
              <a:buNone/>
            </a:pPr>
            <a:r>
              <a:rPr lang="en-US" sz="3400" dirty="0" smtClean="0"/>
              <a:t>     The </a:t>
            </a:r>
            <a:r>
              <a:rPr lang="en-US" sz="3400" b="1" dirty="0"/>
              <a:t>Flexible Public Transportation Services in Florida</a:t>
            </a:r>
            <a:r>
              <a:rPr lang="en-US" sz="3400" dirty="0"/>
              <a:t> synthesis research </a:t>
            </a:r>
            <a:r>
              <a:rPr lang="en-US" sz="3400" dirty="0" smtClean="0"/>
              <a:t>provided </a:t>
            </a:r>
            <a:r>
              <a:rPr lang="en-US" sz="3400" dirty="0"/>
              <a:t>an overview of the current use of flexible transportation services in Florida through administration of a survey and subsequent identification and examination of case study locations. The research included a literature review to determine the prevalence of these service delivery methods, the way in which these services are being provided throughout the United States, and the experience of the areas implementing these services, as well as any lessons learned that may be identified through this effort.</a:t>
            </a:r>
          </a:p>
          <a:p>
            <a:pPr marL="0" indent="0">
              <a:buNone/>
            </a:pPr>
            <a:endParaRPr lang="en-US" sz="1300" dirty="0" smtClean="0"/>
          </a:p>
          <a:p>
            <a:pPr marL="0" indent="0">
              <a:buNone/>
            </a:pPr>
            <a:r>
              <a:rPr lang="en-US" sz="3400" dirty="0"/>
              <a:t> </a:t>
            </a:r>
            <a:r>
              <a:rPr lang="en-US" sz="3400" dirty="0" smtClean="0"/>
              <a:t>    Six </a:t>
            </a:r>
            <a:r>
              <a:rPr lang="en-US" sz="3400" dirty="0"/>
              <a:t>Florida transit agencies were identified that provided </a:t>
            </a:r>
            <a:r>
              <a:rPr lang="en-US" sz="3400" dirty="0" smtClean="0"/>
              <a:t>flexible </a:t>
            </a:r>
            <a:r>
              <a:rPr lang="en-US" sz="3400" dirty="0"/>
              <a:t>service routes. In-depth case studies, comprising interviews and site visits, were presented to document how each of the six agencies have designed their flexible transit service approaches. </a:t>
            </a:r>
          </a:p>
        </p:txBody>
      </p:sp>
    </p:spTree>
    <p:extLst>
      <p:ext uri="{BB962C8B-B14F-4D97-AF65-F5344CB8AC3E}">
        <p14:creationId xmlns:p14="http://schemas.microsoft.com/office/powerpoint/2010/main" val="1373182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Timeline</a:t>
            </a:r>
          </a:p>
        </p:txBody>
      </p:sp>
      <p:sp>
        <p:nvSpPr>
          <p:cNvPr id="3" name="Content Placeholder 2"/>
          <p:cNvSpPr>
            <a:spLocks noGrp="1"/>
          </p:cNvSpPr>
          <p:nvPr>
            <p:ph idx="1"/>
          </p:nvPr>
        </p:nvSpPr>
        <p:spPr>
          <a:xfrm>
            <a:off x="609600" y="1291443"/>
            <a:ext cx="10972800" cy="4525963"/>
          </a:xfrm>
        </p:spPr>
        <p:txBody>
          <a:bodyPr>
            <a:normAutofit lnSpcReduction="10000"/>
          </a:bodyPr>
          <a:lstStyle/>
          <a:p>
            <a:r>
              <a:rPr lang="en-US" dirty="0" smtClean="0"/>
              <a:t>Initiated discussion on June 6, 2017</a:t>
            </a:r>
          </a:p>
          <a:p>
            <a:r>
              <a:rPr lang="en-US" dirty="0" smtClean="0"/>
              <a:t>Executed contract on August 22, 2017</a:t>
            </a:r>
          </a:p>
          <a:p>
            <a:r>
              <a:rPr lang="en-US" dirty="0" smtClean="0"/>
              <a:t>Statement of Work – submitted on August 18, 2017 and finalized on September 6, 2017</a:t>
            </a:r>
          </a:p>
          <a:p>
            <a:r>
              <a:rPr lang="en-US" dirty="0" smtClean="0"/>
              <a:t>Transportation Task Force Meeting Schedule:</a:t>
            </a:r>
          </a:p>
          <a:p>
            <a:pPr lvl="1"/>
            <a:r>
              <a:rPr lang="en-US" dirty="0" smtClean="0"/>
              <a:t>#1:  July 6, 2017 (by phone)</a:t>
            </a:r>
          </a:p>
          <a:p>
            <a:pPr lvl="1"/>
            <a:r>
              <a:rPr lang="en-US" dirty="0" smtClean="0"/>
              <a:t>#2:  August 2, 2017 (Tallahassee)</a:t>
            </a:r>
          </a:p>
          <a:p>
            <a:pPr lvl="1"/>
            <a:r>
              <a:rPr lang="en-US" dirty="0" smtClean="0"/>
              <a:t>#3:  September 20, 2017 =&gt; rescheduled to October 5, 2017</a:t>
            </a:r>
          </a:p>
          <a:p>
            <a:pPr lvl="1"/>
            <a:r>
              <a:rPr lang="en-US" dirty="0" smtClean="0"/>
              <a:t>#4: To Be Determined</a:t>
            </a:r>
            <a:endParaRPr lang="en-US" dirty="0"/>
          </a:p>
        </p:txBody>
      </p:sp>
    </p:spTree>
    <p:extLst>
      <p:ext uri="{BB962C8B-B14F-4D97-AF65-F5344CB8AC3E}">
        <p14:creationId xmlns:p14="http://schemas.microsoft.com/office/powerpoint/2010/main" val="26153068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101" y="397328"/>
            <a:ext cx="10972800" cy="1143000"/>
          </a:xfrm>
        </p:spPr>
        <p:txBody>
          <a:bodyPr>
            <a:normAutofit fontScale="90000"/>
          </a:bodyPr>
          <a:lstStyle/>
          <a:p>
            <a:r>
              <a:rPr lang="en-US" sz="3200" dirty="0"/>
              <a:t>Independent Assessment of the Florida Medicaid NET Program</a:t>
            </a:r>
            <a:r>
              <a:rPr lang="en-US" dirty="0" smtClean="0"/>
              <a:t/>
            </a:r>
            <a:br>
              <a:rPr lang="en-US" dirty="0" smtClean="0"/>
            </a:br>
            <a:r>
              <a:rPr lang="en-US" dirty="0" smtClean="0"/>
              <a:t>	</a:t>
            </a:r>
            <a:r>
              <a:rPr lang="en-US" sz="2400" dirty="0" smtClean="0">
                <a:effectLst/>
              </a:rPr>
              <a:t>Louis De La Parte </a:t>
            </a:r>
            <a:r>
              <a:rPr lang="en-US" sz="2400" b="0" i="1" dirty="0" smtClean="0">
                <a:effectLst/>
              </a:rPr>
              <a:t>Florida Mental Health Institute at USF, Sept. </a:t>
            </a:r>
            <a:r>
              <a:rPr lang="en-US" sz="2400" b="0" i="1" dirty="0">
                <a:effectLst/>
              </a:rPr>
              <a:t>2016</a:t>
            </a:r>
          </a:p>
        </p:txBody>
      </p:sp>
      <p:sp>
        <p:nvSpPr>
          <p:cNvPr id="3" name="Content Placeholder 2"/>
          <p:cNvSpPr>
            <a:spLocks noGrp="1"/>
          </p:cNvSpPr>
          <p:nvPr>
            <p:ph idx="1"/>
          </p:nvPr>
        </p:nvSpPr>
        <p:spPr>
          <a:xfrm>
            <a:off x="704602" y="1730829"/>
            <a:ext cx="10972800" cy="4525963"/>
          </a:xfrm>
        </p:spPr>
        <p:txBody>
          <a:bodyPr>
            <a:normAutofit fontScale="77500" lnSpcReduction="20000"/>
          </a:bodyPr>
          <a:lstStyle/>
          <a:p>
            <a:pPr marL="0" indent="0">
              <a:buNone/>
            </a:pPr>
            <a:r>
              <a:rPr lang="en-US" sz="3600" dirty="0" smtClean="0"/>
              <a:t>     The </a:t>
            </a:r>
            <a:r>
              <a:rPr lang="en-US" sz="3600" dirty="0"/>
              <a:t>Florida Agency for Health Care Administration (AHCA) contracted with the University of South Florida to provide an independent assessment of the Non-Emergency Transportation (NET) program. </a:t>
            </a:r>
            <a:endParaRPr lang="en-US" sz="3600" dirty="0" smtClean="0"/>
          </a:p>
          <a:p>
            <a:pPr marL="0" indent="0">
              <a:buNone/>
            </a:pPr>
            <a:endParaRPr lang="en-US" sz="1000" dirty="0" smtClean="0"/>
          </a:p>
          <a:p>
            <a:pPr marL="0" indent="0">
              <a:buNone/>
            </a:pPr>
            <a:r>
              <a:rPr lang="en-US" sz="3600" dirty="0"/>
              <a:t> </a:t>
            </a:r>
            <a:r>
              <a:rPr lang="en-US" sz="3600" dirty="0" smtClean="0"/>
              <a:t>    NET </a:t>
            </a:r>
            <a:r>
              <a:rPr lang="en-US" sz="3600" dirty="0"/>
              <a:t>services are provided to Medicaid recipients to access medical care if they are unable to drive, cannot afford to own or maintain a vehicle, or do not have access to affordable transportation. Multiple modes of transportation are available, including vans, wheelchair/stretcher vehicles, and public transportation. </a:t>
            </a:r>
            <a:endParaRPr lang="en-US" sz="3600" dirty="0" smtClean="0"/>
          </a:p>
          <a:p>
            <a:pPr marL="0" indent="0">
              <a:buNone/>
            </a:pPr>
            <a:endParaRPr lang="en-US" sz="1100" dirty="0"/>
          </a:p>
          <a:p>
            <a:pPr marL="0" indent="0">
              <a:buNone/>
            </a:pPr>
            <a:r>
              <a:rPr lang="en-US" sz="3600" dirty="0" smtClean="0"/>
              <a:t>    This </a:t>
            </a:r>
            <a:r>
              <a:rPr lang="en-US" sz="3600" dirty="0"/>
              <a:t>report </a:t>
            </a:r>
            <a:r>
              <a:rPr lang="en-US" sz="3600" dirty="0" smtClean="0"/>
              <a:t>provided </a:t>
            </a:r>
            <a:r>
              <a:rPr lang="en-US" sz="3600" dirty="0"/>
              <a:t>background information on the NET program and presents results of the assessment which focuses on access to services, quality of services, and cost effectiveness of services.</a:t>
            </a:r>
          </a:p>
          <a:p>
            <a:pPr marL="0" indent="0">
              <a:buNone/>
            </a:pPr>
            <a:endParaRPr lang="en-US" sz="3400" dirty="0"/>
          </a:p>
        </p:txBody>
      </p:sp>
    </p:spTree>
    <p:extLst>
      <p:ext uri="{BB962C8B-B14F-4D97-AF65-F5344CB8AC3E}">
        <p14:creationId xmlns:p14="http://schemas.microsoft.com/office/powerpoint/2010/main" val="29324439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101" y="397328"/>
            <a:ext cx="10972800" cy="1143000"/>
          </a:xfrm>
        </p:spPr>
        <p:txBody>
          <a:bodyPr>
            <a:normAutofit fontScale="90000"/>
          </a:bodyPr>
          <a:lstStyle/>
          <a:p>
            <a:r>
              <a:rPr lang="en-US" sz="3200" dirty="0">
                <a:effectLst/>
              </a:rPr>
              <a:t>A Review of Compliance Requirements and Responsibilities for Transportation Services of Public Sponsored </a:t>
            </a:r>
            <a:r>
              <a:rPr lang="en-US" sz="3200" dirty="0" smtClean="0">
                <a:effectLst/>
              </a:rPr>
              <a:t>Programs  </a:t>
            </a:r>
            <a:r>
              <a:rPr lang="en-US" sz="2400" b="0" i="1" dirty="0" smtClean="0">
                <a:effectLst/>
              </a:rPr>
              <a:t>Florida DOT, Sept. </a:t>
            </a:r>
            <a:r>
              <a:rPr lang="en-US" sz="2400" b="0" i="1" dirty="0">
                <a:effectLst/>
              </a:rPr>
              <a:t>2016</a:t>
            </a:r>
          </a:p>
        </p:txBody>
      </p:sp>
      <p:sp>
        <p:nvSpPr>
          <p:cNvPr id="3" name="Content Placeholder 2"/>
          <p:cNvSpPr>
            <a:spLocks noGrp="1"/>
          </p:cNvSpPr>
          <p:nvPr>
            <p:ph idx="1"/>
          </p:nvPr>
        </p:nvSpPr>
        <p:spPr>
          <a:xfrm>
            <a:off x="847106" y="1885208"/>
            <a:ext cx="10972800" cy="4525963"/>
          </a:xfrm>
        </p:spPr>
        <p:txBody>
          <a:bodyPr>
            <a:normAutofit fontScale="70000" lnSpcReduction="20000"/>
          </a:bodyPr>
          <a:lstStyle/>
          <a:p>
            <a:pPr marL="0" indent="0">
              <a:buNone/>
            </a:pPr>
            <a:r>
              <a:rPr lang="en-US" sz="3600" dirty="0" smtClean="0"/>
              <a:t>     The </a:t>
            </a:r>
            <a:r>
              <a:rPr lang="en-US" sz="3600" dirty="0"/>
              <a:t>impetus of this report was a request from Jackson County Transportation Inc. (“JTrans”) to the Florida </a:t>
            </a:r>
            <a:r>
              <a:rPr lang="en-US" sz="3600" dirty="0" smtClean="0"/>
              <a:t>DOT </a:t>
            </a:r>
            <a:r>
              <a:rPr lang="en-US" sz="3600" dirty="0"/>
              <a:t>to define the roles and compliance requirements of the various types of public transportation operating within Jackson County. </a:t>
            </a:r>
          </a:p>
          <a:p>
            <a:pPr marL="0" indent="0">
              <a:buNone/>
            </a:pPr>
            <a:endParaRPr lang="en-US" sz="1500" dirty="0" smtClean="0"/>
          </a:p>
          <a:p>
            <a:pPr marL="0" indent="0">
              <a:buNone/>
            </a:pPr>
            <a:r>
              <a:rPr lang="en-US" sz="3600" dirty="0" smtClean="0"/>
              <a:t>     The </a:t>
            </a:r>
            <a:r>
              <a:rPr lang="en-US" sz="3600" dirty="0"/>
              <a:t>report includes two technical memorandums. The first addresses the compliance requirements as they apply to several types of public transportation services available in Jackson County and throughout the State of Florida. This first memo also </a:t>
            </a:r>
            <a:r>
              <a:rPr lang="en-US" sz="3600" dirty="0" smtClean="0"/>
              <a:t>recognized </a:t>
            </a:r>
            <a:r>
              <a:rPr lang="en-US" sz="3600" dirty="0"/>
              <a:t>the role and contractual arrangements of Medicaid NET services. </a:t>
            </a:r>
            <a:endParaRPr lang="en-US" sz="1500" dirty="0" smtClean="0"/>
          </a:p>
          <a:p>
            <a:pPr marL="0" indent="0">
              <a:buNone/>
            </a:pPr>
            <a:r>
              <a:rPr lang="en-US" sz="3600" dirty="0" smtClean="0"/>
              <a:t>    The </a:t>
            </a:r>
            <a:r>
              <a:rPr lang="en-US" sz="3600" dirty="0"/>
              <a:t>report conclusions and recommendations section report </a:t>
            </a:r>
            <a:r>
              <a:rPr lang="en-US" sz="3600" dirty="0" smtClean="0"/>
              <a:t>summarized </a:t>
            </a:r>
            <a:r>
              <a:rPr lang="en-US" sz="3600" dirty="0"/>
              <a:t>the relationship of typical roles and responsibilities of public transportation services and the typical intent and purpose of for hire ordinances. </a:t>
            </a:r>
            <a:endParaRPr lang="en-US" sz="3400" dirty="0"/>
          </a:p>
        </p:txBody>
      </p:sp>
    </p:spTree>
    <p:extLst>
      <p:ext uri="{BB962C8B-B14F-4D97-AF65-F5344CB8AC3E}">
        <p14:creationId xmlns:p14="http://schemas.microsoft.com/office/powerpoint/2010/main" val="440631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Opportunities and Solutions</a:t>
            </a:r>
            <a:endParaRPr lang="en-US" dirty="0"/>
          </a:p>
        </p:txBody>
      </p:sp>
      <p:sp>
        <p:nvSpPr>
          <p:cNvPr id="3" name="Subtitle 2"/>
          <p:cNvSpPr>
            <a:spLocks noGrp="1"/>
          </p:cNvSpPr>
          <p:nvPr>
            <p:ph type="subTitle" idx="1"/>
          </p:nvPr>
        </p:nvSpPr>
        <p:spPr/>
        <p:txBody>
          <a:bodyPr/>
          <a:lstStyle/>
          <a:p>
            <a:r>
              <a:rPr lang="en-US" dirty="0" smtClean="0"/>
              <a:t>Coordination and Customer Care</a:t>
            </a:r>
            <a:endParaRPr lang="en-US" dirty="0"/>
          </a:p>
        </p:txBody>
      </p:sp>
    </p:spTree>
    <p:extLst>
      <p:ext uri="{BB962C8B-B14F-4D97-AF65-F5344CB8AC3E}">
        <p14:creationId xmlns:p14="http://schemas.microsoft.com/office/powerpoint/2010/main" val="21595149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Toward </a:t>
            </a:r>
            <a:r>
              <a:rPr lang="en-US" dirty="0" smtClean="0"/>
              <a:t>Study</a:t>
            </a:r>
            <a:r>
              <a:rPr lang="en-US" dirty="0" smtClean="0"/>
              <a:t> </a:t>
            </a:r>
            <a:r>
              <a:rPr lang="en-US" dirty="0" smtClean="0"/>
              <a:t>Findings and Recommendations</a:t>
            </a:r>
            <a:endParaRPr lang="en-US" dirty="0"/>
          </a:p>
        </p:txBody>
      </p:sp>
      <p:graphicFrame>
        <p:nvGraphicFramePr>
          <p:cNvPr id="8" name="Diagram 7"/>
          <p:cNvGraphicFramePr/>
          <p:nvPr>
            <p:extLst>
              <p:ext uri="{D42A27DB-BD31-4B8C-83A1-F6EECF244321}">
                <p14:modId xmlns:p14="http://schemas.microsoft.com/office/powerpoint/2010/main" val="3185038096"/>
              </p:ext>
            </p:extLst>
          </p:nvPr>
        </p:nvGraphicFramePr>
        <p:xfrm>
          <a:off x="2130612" y="114100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4789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02" y="0"/>
            <a:ext cx="10972800" cy="1143000"/>
          </a:xfrm>
        </p:spPr>
        <p:txBody>
          <a:bodyPr/>
          <a:lstStyle/>
          <a:p>
            <a:r>
              <a:rPr lang="en-US" dirty="0" smtClean="0"/>
              <a:t>FTA Requirements</a:t>
            </a:r>
            <a:endParaRPr lang="en-US" dirty="0"/>
          </a:p>
        </p:txBody>
      </p:sp>
      <p:pic>
        <p:nvPicPr>
          <p:cNvPr id="4" name="Content Placeholder 3"/>
          <p:cNvPicPr>
            <a:picLocks noGrp="1" noChangeAspect="1"/>
          </p:cNvPicPr>
          <p:nvPr>
            <p:ph idx="1"/>
          </p:nvPr>
        </p:nvPicPr>
        <p:blipFill rotWithShape="1">
          <a:blip r:embed="rId2"/>
          <a:srcRect l="5411" t="16626" r="8568" b="9505"/>
          <a:stretch/>
        </p:blipFill>
        <p:spPr>
          <a:xfrm>
            <a:off x="1932387" y="1143000"/>
            <a:ext cx="6832379" cy="366691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95325" y="5019675"/>
            <a:ext cx="10377777" cy="646331"/>
          </a:xfrm>
          <a:prstGeom prst="rect">
            <a:avLst/>
          </a:prstGeom>
          <a:noFill/>
        </p:spPr>
        <p:txBody>
          <a:bodyPr wrap="none" rtlCol="0">
            <a:spAutoFit/>
          </a:bodyPr>
          <a:lstStyle/>
          <a:p>
            <a:r>
              <a:rPr lang="en-US" dirty="0">
                <a:hlinkClick r:id="rId3"/>
              </a:rPr>
              <a:t>https://</a:t>
            </a:r>
            <a:r>
              <a:rPr lang="en-US" dirty="0" smtClean="0">
                <a:hlinkClick r:id="rId3"/>
              </a:rPr>
              <a:t>www.transit.dot.gov/funding/grants/coordinated-public-transit-human-services-transportation-plans</a:t>
            </a:r>
            <a:endParaRPr lang="en-US" dirty="0" smtClean="0"/>
          </a:p>
          <a:p>
            <a:endParaRPr lang="en-US" dirty="0"/>
          </a:p>
        </p:txBody>
      </p:sp>
      <p:sp>
        <p:nvSpPr>
          <p:cNvPr id="6" name="TextBox 5"/>
          <p:cNvSpPr txBox="1"/>
          <p:nvPr/>
        </p:nvSpPr>
        <p:spPr>
          <a:xfrm>
            <a:off x="447675" y="5666006"/>
            <a:ext cx="7392921" cy="646331"/>
          </a:xfrm>
          <a:prstGeom prst="rect">
            <a:avLst/>
          </a:prstGeom>
          <a:noFill/>
        </p:spPr>
        <p:txBody>
          <a:bodyPr wrap="none" rtlCol="0">
            <a:spAutoFit/>
          </a:bodyPr>
          <a:lstStyle/>
          <a:p>
            <a:r>
              <a:rPr lang="en-US" dirty="0">
                <a:hlinkClick r:id="rId4"/>
              </a:rPr>
              <a:t>http://</a:t>
            </a:r>
            <a:r>
              <a:rPr lang="en-US" dirty="0" smtClean="0">
                <a:hlinkClick r:id="rId4"/>
              </a:rPr>
              <a:t>web1.ctaa.org/webmodules/webarticles/anmviewer.asp?a=384&amp;z=39</a:t>
            </a:r>
            <a:endParaRPr lang="en-US" dirty="0" smtClean="0"/>
          </a:p>
          <a:p>
            <a:endParaRPr lang="en-US" dirty="0"/>
          </a:p>
        </p:txBody>
      </p:sp>
    </p:spTree>
    <p:extLst>
      <p:ext uri="{BB962C8B-B14F-4D97-AF65-F5344CB8AC3E}">
        <p14:creationId xmlns:p14="http://schemas.microsoft.com/office/powerpoint/2010/main" val="40319071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Back to Statewide Coordinated Structure</a:t>
            </a:r>
            <a:endParaRPr lang="en-US" dirty="0"/>
          </a:p>
        </p:txBody>
      </p:sp>
      <p:sp>
        <p:nvSpPr>
          <p:cNvPr id="3" name="Subtitle 2"/>
          <p:cNvSpPr>
            <a:spLocks noGrp="1"/>
          </p:cNvSpPr>
          <p:nvPr>
            <p:ph type="subTitle" idx="1"/>
          </p:nvPr>
        </p:nvSpPr>
        <p:spPr/>
        <p:txBody>
          <a:bodyPr/>
          <a:lstStyle/>
          <a:p>
            <a:r>
              <a:rPr lang="en-US" dirty="0" smtClean="0"/>
              <a:t>Florida’s Nationally Recognized Approach</a:t>
            </a:r>
            <a:endParaRPr lang="en-US" dirty="0"/>
          </a:p>
        </p:txBody>
      </p:sp>
    </p:spTree>
    <p:extLst>
      <p:ext uri="{BB962C8B-B14F-4D97-AF65-F5344CB8AC3E}">
        <p14:creationId xmlns:p14="http://schemas.microsoft.com/office/powerpoint/2010/main" val="9302397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Conference of </a:t>
            </a:r>
            <a:br>
              <a:rPr lang="en-US" dirty="0" smtClean="0"/>
            </a:br>
            <a:r>
              <a:rPr lang="en-US" dirty="0" smtClean="0"/>
              <a:t>State Legislatures</a:t>
            </a:r>
            <a:endParaRPr lang="en-US" dirty="0"/>
          </a:p>
        </p:txBody>
      </p:sp>
      <p:pic>
        <p:nvPicPr>
          <p:cNvPr id="4" name="Content Placeholder 3"/>
          <p:cNvPicPr>
            <a:picLocks noGrp="1" noChangeAspect="1"/>
          </p:cNvPicPr>
          <p:nvPr>
            <p:ph idx="1"/>
          </p:nvPr>
        </p:nvPicPr>
        <p:blipFill rotWithShape="1">
          <a:blip r:embed="rId2"/>
          <a:srcRect l="8417" t="22204" r="24469" b="37324"/>
          <a:stretch/>
        </p:blipFill>
        <p:spPr>
          <a:xfrm>
            <a:off x="6497020" y="112893"/>
            <a:ext cx="4323380" cy="1466490"/>
          </a:xfrm>
          <a:prstGeom prst="rect">
            <a:avLst/>
          </a:prstGeom>
        </p:spPr>
      </p:pic>
      <p:pic>
        <p:nvPicPr>
          <p:cNvPr id="5" name="Picture 4"/>
          <p:cNvPicPr>
            <a:picLocks noChangeAspect="1"/>
          </p:cNvPicPr>
          <p:nvPr/>
        </p:nvPicPr>
        <p:blipFill rotWithShape="1">
          <a:blip r:embed="rId3"/>
          <a:srcRect l="13301" t="16068" r="28550" b="21323"/>
          <a:stretch/>
        </p:blipFill>
        <p:spPr>
          <a:xfrm>
            <a:off x="2355735" y="1524626"/>
            <a:ext cx="8668823" cy="5250184"/>
          </a:xfrm>
          <a:prstGeom prst="rect">
            <a:avLst/>
          </a:prstGeom>
        </p:spPr>
      </p:pic>
    </p:spTree>
    <p:extLst>
      <p:ext uri="{BB962C8B-B14F-4D97-AF65-F5344CB8AC3E}">
        <p14:creationId xmlns:p14="http://schemas.microsoft.com/office/powerpoint/2010/main" val="6311432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State Level Coordination</a:t>
            </a:r>
            <a:endParaRPr lang="en-US" dirty="0"/>
          </a:p>
        </p:txBody>
      </p:sp>
      <p:pic>
        <p:nvPicPr>
          <p:cNvPr id="4" name="Content Placeholder 3"/>
          <p:cNvPicPr>
            <a:picLocks noGrp="1" noChangeAspect="1"/>
          </p:cNvPicPr>
          <p:nvPr>
            <p:ph idx="1"/>
          </p:nvPr>
        </p:nvPicPr>
        <p:blipFill rotWithShape="1">
          <a:blip r:embed="rId2"/>
          <a:srcRect l="361"/>
          <a:stretch/>
        </p:blipFill>
        <p:spPr>
          <a:xfrm>
            <a:off x="526211" y="2062417"/>
            <a:ext cx="9916012" cy="1600200"/>
          </a:xfrm>
          <a:prstGeom prst="rect">
            <a:avLst/>
          </a:prstGeom>
        </p:spPr>
      </p:pic>
      <p:sp>
        <p:nvSpPr>
          <p:cNvPr id="3" name="Rectangle 2"/>
          <p:cNvSpPr/>
          <p:nvPr/>
        </p:nvSpPr>
        <p:spPr>
          <a:xfrm>
            <a:off x="609600" y="3832947"/>
            <a:ext cx="11062447" cy="1938992"/>
          </a:xfrm>
          <a:prstGeom prst="rect">
            <a:avLst/>
          </a:prstGeom>
          <a:ln>
            <a:solidFill>
              <a:schemeClr val="tx2">
                <a:lumMod val="60000"/>
                <a:lumOff val="40000"/>
              </a:schemeClr>
            </a:solidFill>
          </a:ln>
        </p:spPr>
        <p:txBody>
          <a:bodyPr wrap="square">
            <a:spAutoFit/>
          </a:bodyPr>
          <a:lstStyle/>
          <a:p>
            <a:pPr>
              <a:spcAft>
                <a:spcPts val="1000"/>
              </a:spcAft>
            </a:pPr>
            <a:r>
              <a:rPr lang="en-US" sz="2400" dirty="0">
                <a:latin typeface="Calibri" panose="020F0502020204030204" pitchFamily="34" charset="0"/>
                <a:ea typeface="Calibri" panose="020F0502020204030204" pitchFamily="34" charset="0"/>
                <a:cs typeface="Times New Roman" panose="02020603050405020304" pitchFamily="18" charset="0"/>
              </a:rPr>
              <a:t>Florida lawmakers enacted perhaps the most ambitious program for coordinating human service transportation. In 1979, the Legislature created Florida’s Transportation Disadvantaged Program and in 1989 established the Commission for the Transportation Disadvantaged and established the Transportation Disadvantaged Trust Fund (the first established dedicated state funding source for transportation disadvantaged services).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89413" y="1304872"/>
            <a:ext cx="6096000" cy="830997"/>
          </a:xfrm>
          <a:prstGeom prst="rect">
            <a:avLst/>
          </a:prstGeom>
          <a:ln>
            <a:solidFill>
              <a:schemeClr val="tx2">
                <a:lumMod val="60000"/>
                <a:lumOff val="40000"/>
              </a:schemeClr>
            </a:solidFill>
          </a:ln>
        </p:spPr>
        <p:txBody>
          <a:bodyPr>
            <a:spAutoFit/>
          </a:bodyPr>
          <a:lstStyle/>
          <a:p>
            <a:r>
              <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B</a:t>
            </a:r>
            <a:r>
              <a:rPr lang="en-US" sz="2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alance </a:t>
            </a:r>
            <a:r>
              <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local flexibility with comprehensive state planning, policy and oversight. </a:t>
            </a:r>
            <a:endParaRPr lang="en-US" sz="2400" b="1" dirty="0">
              <a:solidFill>
                <a:srgbClr val="FF0000"/>
              </a:solidFill>
            </a:endParaRPr>
          </a:p>
        </p:txBody>
      </p:sp>
    </p:spTree>
    <p:extLst>
      <p:ext uri="{BB962C8B-B14F-4D97-AF65-F5344CB8AC3E}">
        <p14:creationId xmlns:p14="http://schemas.microsoft.com/office/powerpoint/2010/main" val="22519830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765358" y="2883089"/>
            <a:ext cx="6719397" cy="1143000"/>
          </a:xfrm>
        </p:spPr>
        <p:txBody>
          <a:bodyPr/>
          <a:lstStyle/>
          <a:p>
            <a:r>
              <a:rPr lang="en-US" dirty="0" smtClean="0"/>
              <a:t>CTD Organizational Template</a:t>
            </a:r>
            <a:endParaRPr lang="en-US" dirty="0"/>
          </a:p>
        </p:txBody>
      </p:sp>
      <p:pic>
        <p:nvPicPr>
          <p:cNvPr id="4" name="Content Placeholder 3"/>
          <p:cNvPicPr>
            <a:picLocks noGrp="1" noChangeAspect="1"/>
          </p:cNvPicPr>
          <p:nvPr>
            <p:ph idx="1"/>
          </p:nvPr>
        </p:nvPicPr>
        <p:blipFill rotWithShape="1">
          <a:blip r:embed="rId2"/>
          <a:srcRect l="11740" t="14009" r="27685" b="9561"/>
          <a:stretch/>
        </p:blipFill>
        <p:spPr>
          <a:xfrm>
            <a:off x="2424022" y="94890"/>
            <a:ext cx="9247518" cy="6563280"/>
          </a:xfrm>
          <a:prstGeom prst="rect">
            <a:avLst/>
          </a:prstGeom>
        </p:spPr>
      </p:pic>
    </p:spTree>
    <p:extLst>
      <p:ext uri="{BB962C8B-B14F-4D97-AF65-F5344CB8AC3E}">
        <p14:creationId xmlns:p14="http://schemas.microsoft.com/office/powerpoint/2010/main" val="33552459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16200000">
            <a:off x="-2045208" y="2513076"/>
            <a:ext cx="5803392" cy="1143000"/>
          </a:xfrm>
        </p:spPr>
        <p:txBody>
          <a:bodyPr/>
          <a:lstStyle/>
          <a:p>
            <a:r>
              <a:rPr lang="en-US" dirty="0" smtClean="0"/>
              <a:t>CTC: Miami-Dade BCC</a:t>
            </a:r>
            <a:endParaRPr lang="en-US" dirty="0"/>
          </a:p>
        </p:txBody>
      </p:sp>
      <p:pic>
        <p:nvPicPr>
          <p:cNvPr id="6" name="Content Placeholder 5"/>
          <p:cNvPicPr>
            <a:picLocks noGrp="1" noChangeAspect="1"/>
          </p:cNvPicPr>
          <p:nvPr>
            <p:ph idx="1"/>
          </p:nvPr>
        </p:nvPicPr>
        <p:blipFill rotWithShape="1">
          <a:blip r:embed="rId2"/>
          <a:srcRect l="1932" t="14142" r="20158" b="5852"/>
          <a:stretch/>
        </p:blipFill>
        <p:spPr>
          <a:xfrm>
            <a:off x="2062320" y="356617"/>
            <a:ext cx="10129680" cy="6501383"/>
          </a:xfrm>
          <a:prstGeom prst="rect">
            <a:avLst/>
          </a:prstGeom>
        </p:spPr>
      </p:pic>
    </p:spTree>
    <p:extLst>
      <p:ext uri="{BB962C8B-B14F-4D97-AF65-F5344CB8AC3E}">
        <p14:creationId xmlns:p14="http://schemas.microsoft.com/office/powerpoint/2010/main" val="2796112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a:t>
            </a:r>
            <a:r>
              <a:rPr lang="en-US" dirty="0" smtClean="0"/>
              <a:t>Timeline (continued)</a:t>
            </a:r>
            <a:endParaRPr lang="en-US" dirty="0"/>
          </a:p>
        </p:txBody>
      </p:sp>
      <p:sp>
        <p:nvSpPr>
          <p:cNvPr id="3" name="Content Placeholder 2"/>
          <p:cNvSpPr>
            <a:spLocks noGrp="1"/>
          </p:cNvSpPr>
          <p:nvPr>
            <p:ph idx="1"/>
          </p:nvPr>
        </p:nvSpPr>
        <p:spPr>
          <a:xfrm>
            <a:off x="609600" y="1291443"/>
            <a:ext cx="11206348" cy="4525963"/>
          </a:xfrm>
        </p:spPr>
        <p:txBody>
          <a:bodyPr>
            <a:normAutofit/>
          </a:bodyPr>
          <a:lstStyle/>
          <a:p>
            <a:r>
              <a:rPr lang="en-US" dirty="0" smtClean="0"/>
              <a:t>Draft Final Report scheduled for October 23, 2017</a:t>
            </a:r>
          </a:p>
          <a:p>
            <a:pPr lvl="1"/>
            <a:r>
              <a:rPr lang="en-US" i="1" dirty="0" smtClean="0"/>
              <a:t>Due to Task Force Delay, have requested change to October 30</a:t>
            </a:r>
            <a:r>
              <a:rPr lang="en-US" i="1" baseline="30000" dirty="0" smtClean="0"/>
              <a:t>th</a:t>
            </a:r>
            <a:r>
              <a:rPr lang="en-US" i="1" dirty="0" smtClean="0"/>
              <a:t> </a:t>
            </a:r>
          </a:p>
          <a:p>
            <a:pPr marL="0" indent="0">
              <a:buNone/>
            </a:pPr>
            <a:endParaRPr lang="en-US" sz="800" dirty="0" smtClean="0"/>
          </a:p>
          <a:p>
            <a:r>
              <a:rPr lang="en-US" dirty="0" smtClean="0"/>
              <a:t>Final Report scheduled for delivery on November 27, 2017</a:t>
            </a:r>
          </a:p>
          <a:p>
            <a:pPr lvl="1"/>
            <a:r>
              <a:rPr lang="en-US" i="1" dirty="0" smtClean="0"/>
              <a:t>No delay in submittal requested  </a:t>
            </a:r>
          </a:p>
          <a:p>
            <a:pPr marL="0" indent="0">
              <a:buNone/>
            </a:pPr>
            <a:endParaRPr lang="en-US" sz="800" i="1" dirty="0" smtClean="0"/>
          </a:p>
          <a:p>
            <a:r>
              <a:rPr lang="en-US" dirty="0" smtClean="0"/>
              <a:t>APD and Task Force Review of Final Document</a:t>
            </a:r>
          </a:p>
          <a:p>
            <a:endParaRPr lang="en-US" sz="800" dirty="0" smtClean="0"/>
          </a:p>
          <a:p>
            <a:r>
              <a:rPr lang="en-US" dirty="0" smtClean="0"/>
              <a:t>Final Report will be submitted by December 6, 2017</a:t>
            </a:r>
            <a:endParaRPr lang="en-US" dirty="0"/>
          </a:p>
        </p:txBody>
      </p:sp>
      <p:graphicFrame>
        <p:nvGraphicFramePr>
          <p:cNvPr id="4" name="Diagram 3"/>
          <p:cNvGraphicFramePr/>
          <p:nvPr>
            <p:extLst>
              <p:ext uri="{D42A27DB-BD31-4B8C-83A1-F6EECF244321}">
                <p14:modId xmlns:p14="http://schemas.microsoft.com/office/powerpoint/2010/main" val="2439374264"/>
              </p:ext>
            </p:extLst>
          </p:nvPr>
        </p:nvGraphicFramePr>
        <p:xfrm>
          <a:off x="1633760" y="4303059"/>
          <a:ext cx="8128000" cy="2375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653553" y="5817406"/>
            <a:ext cx="926023" cy="369332"/>
          </a:xfrm>
          <a:prstGeom prst="rect">
            <a:avLst/>
          </a:prstGeom>
          <a:noFill/>
        </p:spPr>
        <p:txBody>
          <a:bodyPr wrap="none" rtlCol="0">
            <a:spAutoFit/>
          </a:bodyPr>
          <a:lstStyle/>
          <a:p>
            <a:r>
              <a:rPr lang="en-US" b="1" dirty="0" smtClean="0">
                <a:solidFill>
                  <a:srgbClr val="FF0000"/>
                </a:solidFill>
              </a:rPr>
              <a:t>24 Days</a:t>
            </a:r>
            <a:endParaRPr lang="en-US" b="1" dirty="0">
              <a:solidFill>
                <a:srgbClr val="FF0000"/>
              </a:solidFill>
            </a:endParaRPr>
          </a:p>
        </p:txBody>
      </p:sp>
      <p:sp>
        <p:nvSpPr>
          <p:cNvPr id="6" name="TextBox 5"/>
          <p:cNvSpPr txBox="1"/>
          <p:nvPr/>
        </p:nvSpPr>
        <p:spPr>
          <a:xfrm>
            <a:off x="4312024" y="5817406"/>
            <a:ext cx="926023" cy="369332"/>
          </a:xfrm>
          <a:prstGeom prst="rect">
            <a:avLst/>
          </a:prstGeom>
          <a:noFill/>
        </p:spPr>
        <p:txBody>
          <a:bodyPr wrap="none" rtlCol="0">
            <a:spAutoFit/>
          </a:bodyPr>
          <a:lstStyle/>
          <a:p>
            <a:r>
              <a:rPr lang="en-US" b="1" dirty="0">
                <a:solidFill>
                  <a:srgbClr val="FF0000"/>
                </a:solidFill>
              </a:rPr>
              <a:t>4</a:t>
            </a:r>
            <a:r>
              <a:rPr lang="en-US" b="1" dirty="0" smtClean="0">
                <a:solidFill>
                  <a:srgbClr val="FF0000"/>
                </a:solidFill>
              </a:rPr>
              <a:t>4 Days</a:t>
            </a:r>
            <a:endParaRPr lang="en-US" b="1" dirty="0">
              <a:solidFill>
                <a:srgbClr val="FF0000"/>
              </a:solidFill>
            </a:endParaRPr>
          </a:p>
        </p:txBody>
      </p:sp>
      <p:sp>
        <p:nvSpPr>
          <p:cNvPr id="7" name="TextBox 6"/>
          <p:cNvSpPr txBox="1"/>
          <p:nvPr/>
        </p:nvSpPr>
        <p:spPr>
          <a:xfrm>
            <a:off x="5910400" y="5817406"/>
            <a:ext cx="926023" cy="369332"/>
          </a:xfrm>
          <a:prstGeom prst="rect">
            <a:avLst/>
          </a:prstGeom>
          <a:noFill/>
        </p:spPr>
        <p:txBody>
          <a:bodyPr wrap="none" rtlCol="0">
            <a:spAutoFit/>
          </a:bodyPr>
          <a:lstStyle/>
          <a:p>
            <a:r>
              <a:rPr lang="en-US" b="1" dirty="0" smtClean="0">
                <a:solidFill>
                  <a:srgbClr val="FF0000"/>
                </a:solidFill>
              </a:rPr>
              <a:t>69 Days</a:t>
            </a:r>
            <a:endParaRPr lang="en-US" b="1" dirty="0">
              <a:solidFill>
                <a:srgbClr val="FF0000"/>
              </a:solidFill>
            </a:endParaRPr>
          </a:p>
        </p:txBody>
      </p:sp>
      <p:sp>
        <p:nvSpPr>
          <p:cNvPr id="8" name="TextBox 7"/>
          <p:cNvSpPr txBox="1"/>
          <p:nvPr/>
        </p:nvSpPr>
        <p:spPr>
          <a:xfrm>
            <a:off x="7637929" y="5817406"/>
            <a:ext cx="1043042" cy="369332"/>
          </a:xfrm>
          <a:prstGeom prst="rect">
            <a:avLst/>
          </a:prstGeom>
          <a:noFill/>
        </p:spPr>
        <p:txBody>
          <a:bodyPr wrap="none" rtlCol="0">
            <a:spAutoFit/>
          </a:bodyPr>
          <a:lstStyle/>
          <a:p>
            <a:r>
              <a:rPr lang="en-US" b="1" dirty="0" smtClean="0">
                <a:solidFill>
                  <a:srgbClr val="FF0000"/>
                </a:solidFill>
              </a:rPr>
              <a:t>106 Days</a:t>
            </a:r>
            <a:endParaRPr lang="en-US" b="1" dirty="0">
              <a:solidFill>
                <a:srgbClr val="FF0000"/>
              </a:solidFill>
            </a:endParaRPr>
          </a:p>
        </p:txBody>
      </p:sp>
      <p:sp>
        <p:nvSpPr>
          <p:cNvPr id="9" name="TextBox 8"/>
          <p:cNvSpPr txBox="1"/>
          <p:nvPr/>
        </p:nvSpPr>
        <p:spPr>
          <a:xfrm rot="20284860">
            <a:off x="3693902" y="5786030"/>
            <a:ext cx="617477" cy="369332"/>
          </a:xfrm>
          <a:prstGeom prst="rect">
            <a:avLst/>
          </a:prstGeom>
          <a:noFill/>
        </p:spPr>
        <p:txBody>
          <a:bodyPr wrap="none" rtlCol="0">
            <a:spAutoFit/>
          </a:bodyPr>
          <a:lstStyle/>
          <a:p>
            <a:r>
              <a:rPr lang="en-US" dirty="0" smtClean="0">
                <a:solidFill>
                  <a:srgbClr val="7030A0"/>
                </a:solidFill>
              </a:rPr>
              <a:t>Irma</a:t>
            </a:r>
            <a:endParaRPr lang="en-US" dirty="0">
              <a:solidFill>
                <a:srgbClr val="7030A0"/>
              </a:solidFill>
            </a:endParaRPr>
          </a:p>
        </p:txBody>
      </p:sp>
    </p:spTree>
    <p:extLst>
      <p:ext uri="{BB962C8B-B14F-4D97-AF65-F5344CB8AC3E}">
        <p14:creationId xmlns:p14="http://schemas.microsoft.com/office/powerpoint/2010/main" val="41339588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765358" y="2883089"/>
            <a:ext cx="6719397" cy="1143000"/>
          </a:xfrm>
        </p:spPr>
        <p:txBody>
          <a:bodyPr/>
          <a:lstStyle/>
          <a:p>
            <a:r>
              <a:rPr lang="en-US" dirty="0" smtClean="0"/>
              <a:t>CTC: Jackson County Florida</a:t>
            </a:r>
            <a:endParaRPr lang="en-US" dirty="0"/>
          </a:p>
        </p:txBody>
      </p:sp>
      <p:pic>
        <p:nvPicPr>
          <p:cNvPr id="4" name="Content Placeholder 3"/>
          <p:cNvPicPr>
            <a:picLocks noGrp="1" noChangeAspect="1"/>
          </p:cNvPicPr>
          <p:nvPr>
            <p:ph idx="1"/>
          </p:nvPr>
        </p:nvPicPr>
        <p:blipFill rotWithShape="1">
          <a:blip r:embed="rId2"/>
          <a:srcRect l="11740" t="14009" r="27685" b="9561"/>
          <a:stretch/>
        </p:blipFill>
        <p:spPr>
          <a:xfrm>
            <a:off x="2424022" y="94890"/>
            <a:ext cx="9247518" cy="6563280"/>
          </a:xfrm>
          <a:prstGeom prst="rect">
            <a:avLst/>
          </a:prstGeom>
        </p:spPr>
      </p:pic>
      <p:pic>
        <p:nvPicPr>
          <p:cNvPr id="3" name="Picture 2"/>
          <p:cNvPicPr>
            <a:picLocks noChangeAspect="1"/>
          </p:cNvPicPr>
          <p:nvPr/>
        </p:nvPicPr>
        <p:blipFill rotWithShape="1">
          <a:blip r:embed="rId3"/>
          <a:srcRect l="30441" t="49934" r="27382" b="15686"/>
          <a:stretch/>
        </p:blipFill>
        <p:spPr>
          <a:xfrm>
            <a:off x="1904070" y="4747309"/>
            <a:ext cx="4371224" cy="2004226"/>
          </a:xfrm>
          <a:prstGeom prst="rect">
            <a:avLst/>
          </a:prstGeom>
        </p:spPr>
      </p:pic>
    </p:spTree>
    <p:extLst>
      <p:ext uri="{BB962C8B-B14F-4D97-AF65-F5344CB8AC3E}">
        <p14:creationId xmlns:p14="http://schemas.microsoft.com/office/powerpoint/2010/main" val="10781443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832" y="41725"/>
            <a:ext cx="10435304" cy="1143000"/>
          </a:xfrm>
        </p:spPr>
        <p:txBody>
          <a:bodyPr/>
          <a:lstStyle/>
          <a:p>
            <a:r>
              <a:rPr lang="en-US" dirty="0" smtClean="0"/>
              <a:t>Holistic Mobility System Mapping</a:t>
            </a:r>
            <a:endParaRPr lang="en-US" dirty="0"/>
          </a:p>
        </p:txBody>
      </p:sp>
      <p:graphicFrame>
        <p:nvGraphicFramePr>
          <p:cNvPr id="4" name="Diagram 3"/>
          <p:cNvGraphicFramePr/>
          <p:nvPr>
            <p:extLst>
              <p:ext uri="{D42A27DB-BD31-4B8C-83A1-F6EECF244321}">
                <p14:modId xmlns:p14="http://schemas.microsoft.com/office/powerpoint/2010/main" val="3421361658"/>
              </p:ext>
            </p:extLst>
          </p:nvPr>
        </p:nvGraphicFramePr>
        <p:xfrm>
          <a:off x="2066506" y="107334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92516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Aging and Disability Transportation Center</a:t>
            </a:r>
            <a:endParaRPr lang="en-US" dirty="0"/>
          </a:p>
        </p:txBody>
      </p:sp>
      <p:pic>
        <p:nvPicPr>
          <p:cNvPr id="4" name="Content Placeholder 3"/>
          <p:cNvPicPr>
            <a:picLocks noGrp="1" noChangeAspect="1"/>
          </p:cNvPicPr>
          <p:nvPr>
            <p:ph idx="1"/>
          </p:nvPr>
        </p:nvPicPr>
        <p:blipFill rotWithShape="1">
          <a:blip r:embed="rId2"/>
          <a:srcRect l="-460" t="15152" r="2323" b="6559"/>
          <a:stretch/>
        </p:blipFill>
        <p:spPr>
          <a:xfrm>
            <a:off x="1147096" y="1571626"/>
            <a:ext cx="10337260" cy="4638674"/>
          </a:xfrm>
          <a:prstGeom prst="rect">
            <a:avLst/>
          </a:prstGeom>
        </p:spPr>
      </p:pic>
    </p:spTree>
    <p:extLst>
      <p:ext uri="{BB962C8B-B14F-4D97-AF65-F5344CB8AC3E}">
        <p14:creationId xmlns:p14="http://schemas.microsoft.com/office/powerpoint/2010/main" val="32821963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Coordinating Council on Access and Mobility -CCAM</a:t>
            </a:r>
            <a:endParaRPr lang="en-US" dirty="0"/>
          </a:p>
        </p:txBody>
      </p:sp>
      <p:pic>
        <p:nvPicPr>
          <p:cNvPr id="4" name="Content Placeholder 3"/>
          <p:cNvPicPr>
            <a:picLocks noGrp="1" noChangeAspect="1"/>
          </p:cNvPicPr>
          <p:nvPr>
            <p:ph idx="1"/>
          </p:nvPr>
        </p:nvPicPr>
        <p:blipFill rotWithShape="1">
          <a:blip r:embed="rId2"/>
          <a:srcRect l="10668" t="20203" r="14042" b="6769"/>
          <a:stretch/>
        </p:blipFill>
        <p:spPr>
          <a:xfrm>
            <a:off x="1623346" y="1628775"/>
            <a:ext cx="8920829" cy="4867181"/>
          </a:xfrm>
          <a:prstGeom prst="rect">
            <a:avLst/>
          </a:prstGeom>
        </p:spPr>
      </p:pic>
    </p:spTree>
    <p:extLst>
      <p:ext uri="{BB962C8B-B14F-4D97-AF65-F5344CB8AC3E}">
        <p14:creationId xmlns:p14="http://schemas.microsoft.com/office/powerpoint/2010/main" val="6859177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Center for Mobility Management</a:t>
            </a:r>
            <a:endParaRPr lang="en-US" dirty="0"/>
          </a:p>
        </p:txBody>
      </p:sp>
      <p:pic>
        <p:nvPicPr>
          <p:cNvPr id="4" name="Content Placeholder 3"/>
          <p:cNvPicPr>
            <a:picLocks noGrp="1" noChangeAspect="1"/>
          </p:cNvPicPr>
          <p:nvPr>
            <p:ph idx="1"/>
          </p:nvPr>
        </p:nvPicPr>
        <p:blipFill rotWithShape="1">
          <a:blip r:embed="rId2"/>
          <a:srcRect l="7192" t="15784" r="9501" b="6980"/>
          <a:stretch/>
        </p:blipFill>
        <p:spPr>
          <a:xfrm>
            <a:off x="1362074" y="1600200"/>
            <a:ext cx="9820276" cy="5121382"/>
          </a:xfrm>
          <a:prstGeom prst="rect">
            <a:avLst/>
          </a:prstGeom>
        </p:spPr>
      </p:pic>
    </p:spTree>
    <p:extLst>
      <p:ext uri="{BB962C8B-B14F-4D97-AF65-F5344CB8AC3E}">
        <p14:creationId xmlns:p14="http://schemas.microsoft.com/office/powerpoint/2010/main" val="33280211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2"/>
              </a:rPr>
              <a:t>http://</a:t>
            </a:r>
            <a:r>
              <a:rPr lang="en-US" dirty="0" smtClean="0">
                <a:hlinkClick r:id="rId2"/>
              </a:rPr>
              <a:t>nationalrtap.org/transitmanager/Operations/Coordination-Mobility-Management</a:t>
            </a:r>
            <a:r>
              <a:rPr lang="en-US" dirty="0" smtClean="0"/>
              <a:t/>
            </a:r>
            <a:br>
              <a:rPr lang="en-US" dirty="0" smtClean="0"/>
            </a:br>
            <a:endParaRPr lang="en-US" dirty="0"/>
          </a:p>
        </p:txBody>
      </p:sp>
      <p:pic>
        <p:nvPicPr>
          <p:cNvPr id="4" name="Content Placeholder 3"/>
          <p:cNvPicPr>
            <a:picLocks noGrp="1" noChangeAspect="1"/>
          </p:cNvPicPr>
          <p:nvPr>
            <p:ph idx="1"/>
          </p:nvPr>
        </p:nvPicPr>
        <p:blipFill rotWithShape="1">
          <a:blip r:embed="rId3"/>
          <a:srcRect l="12084" t="20298" r="12654" b="7545"/>
          <a:stretch/>
        </p:blipFill>
        <p:spPr>
          <a:xfrm>
            <a:off x="1095554" y="1409700"/>
            <a:ext cx="8798943" cy="4745204"/>
          </a:xfrm>
          <a:prstGeom prst="rect">
            <a:avLst/>
          </a:prstGeom>
        </p:spPr>
      </p:pic>
    </p:spTree>
    <p:extLst>
      <p:ext uri="{BB962C8B-B14F-4D97-AF65-F5344CB8AC3E}">
        <p14:creationId xmlns:p14="http://schemas.microsoft.com/office/powerpoint/2010/main" val="26967392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Illustrations of Innovation Solutions:</a:t>
            </a:r>
            <a:br>
              <a:rPr lang="en-US" dirty="0" smtClean="0"/>
            </a:br>
            <a:r>
              <a:rPr lang="en-US" dirty="0" smtClean="0"/>
              <a:t>Mobility Management</a:t>
            </a:r>
            <a:endParaRPr lang="en-US" dirty="0"/>
          </a:p>
        </p:txBody>
      </p:sp>
      <p:sp>
        <p:nvSpPr>
          <p:cNvPr id="4" name="Content Placeholder 3"/>
          <p:cNvSpPr>
            <a:spLocks noGrp="1"/>
          </p:cNvSpPr>
          <p:nvPr>
            <p:ph sz="half" idx="1"/>
          </p:nvPr>
        </p:nvSpPr>
        <p:spPr>
          <a:xfrm>
            <a:off x="1247775" y="1806613"/>
            <a:ext cx="5384800" cy="4525963"/>
          </a:xfrm>
        </p:spPr>
        <p:txBody>
          <a:bodyPr/>
          <a:lstStyle/>
          <a:p>
            <a:r>
              <a:rPr lang="en-US" dirty="0" smtClean="0"/>
              <a:t>Customer Information</a:t>
            </a:r>
          </a:p>
          <a:p>
            <a:r>
              <a:rPr lang="en-US" dirty="0" smtClean="0"/>
              <a:t>One-Click Call Center</a:t>
            </a:r>
          </a:p>
          <a:p>
            <a:r>
              <a:rPr lang="en-US" dirty="0" smtClean="0"/>
              <a:t>Urban / Rural Connectivity</a:t>
            </a:r>
          </a:p>
          <a:p>
            <a:r>
              <a:rPr lang="en-US" dirty="0" smtClean="0"/>
              <a:t>Travel Training</a:t>
            </a:r>
          </a:p>
          <a:p>
            <a:r>
              <a:rPr lang="en-US" dirty="0" smtClean="0"/>
              <a:t>Sensitivity Training</a:t>
            </a:r>
          </a:p>
          <a:p>
            <a:endParaRPr lang="en-US" dirty="0"/>
          </a:p>
        </p:txBody>
      </p:sp>
      <p:pic>
        <p:nvPicPr>
          <p:cNvPr id="5" name="Picture 4"/>
          <p:cNvPicPr>
            <a:picLocks noChangeAspect="1"/>
          </p:cNvPicPr>
          <p:nvPr/>
        </p:nvPicPr>
        <p:blipFill rotWithShape="1">
          <a:blip r:embed="rId2"/>
          <a:srcRect l="13158" t="22985" r="14083" b="6836"/>
          <a:stretch/>
        </p:blipFill>
        <p:spPr>
          <a:xfrm rot="20624848">
            <a:off x="6026904" y="1787851"/>
            <a:ext cx="4213411" cy="2286000"/>
          </a:xfrm>
          <a:prstGeom prst="rect">
            <a:avLst/>
          </a:prstGeom>
        </p:spPr>
      </p:pic>
      <p:pic>
        <p:nvPicPr>
          <p:cNvPr id="2" name="Picture 1"/>
          <p:cNvPicPr>
            <a:picLocks noChangeAspect="1"/>
          </p:cNvPicPr>
          <p:nvPr/>
        </p:nvPicPr>
        <p:blipFill>
          <a:blip r:embed="rId3"/>
          <a:stretch>
            <a:fillRect/>
          </a:stretch>
        </p:blipFill>
        <p:spPr>
          <a:xfrm>
            <a:off x="8314765" y="4069595"/>
            <a:ext cx="1828038" cy="1828038"/>
          </a:xfrm>
          <a:prstGeom prst="rect">
            <a:avLst/>
          </a:prstGeom>
        </p:spPr>
      </p:pic>
      <p:pic>
        <p:nvPicPr>
          <p:cNvPr id="7" name="Picture 6"/>
          <p:cNvPicPr>
            <a:picLocks noChangeAspect="1"/>
          </p:cNvPicPr>
          <p:nvPr/>
        </p:nvPicPr>
        <p:blipFill>
          <a:blip r:embed="rId4"/>
          <a:stretch>
            <a:fillRect/>
          </a:stretch>
        </p:blipFill>
        <p:spPr>
          <a:xfrm>
            <a:off x="6897780" y="4545106"/>
            <a:ext cx="1235828" cy="1446103"/>
          </a:xfrm>
          <a:prstGeom prst="rect">
            <a:avLst/>
          </a:prstGeom>
        </p:spPr>
      </p:pic>
    </p:spTree>
    <p:extLst>
      <p:ext uri="{BB962C8B-B14F-4D97-AF65-F5344CB8AC3E}">
        <p14:creationId xmlns:p14="http://schemas.microsoft.com/office/powerpoint/2010/main" val="4268680180"/>
      </p:ext>
    </p:extLst>
  </p:cSld>
  <p:clrMapOvr>
    <a:masterClrMapping/>
  </p:clrMapOvr>
  <p:transition spd="slow">
    <p:push/>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t>IN ANY GIVEN YEAR, 3.6 MILLION AMERICANS MISS AT A MINIMUM ONE MEDICAL</a:t>
            </a:r>
            <a:br>
              <a:rPr lang="en-US" b="0" dirty="0"/>
            </a:br>
            <a:r>
              <a:rPr lang="en-US" b="0" dirty="0"/>
              <a:t>APPOINTMENT DUE TO A LACK OF TRANSPORTATION.</a:t>
            </a:r>
            <a:endParaRPr lang="en-US" dirty="0"/>
          </a:p>
        </p:txBody>
      </p:sp>
      <p:pic>
        <p:nvPicPr>
          <p:cNvPr id="4" name="Content Placeholder 3"/>
          <p:cNvPicPr>
            <a:picLocks noGrp="1" noChangeAspect="1"/>
          </p:cNvPicPr>
          <p:nvPr>
            <p:ph idx="1"/>
          </p:nvPr>
        </p:nvPicPr>
        <p:blipFill rotWithShape="1">
          <a:blip r:embed="rId2"/>
          <a:srcRect l="29538" t="15343" r="29936" b="12801"/>
          <a:stretch/>
        </p:blipFill>
        <p:spPr>
          <a:xfrm>
            <a:off x="1526875" y="2475781"/>
            <a:ext cx="3260785" cy="32521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1035170" y="6116129"/>
            <a:ext cx="8162363" cy="646331"/>
          </a:xfrm>
          <a:prstGeom prst="rect">
            <a:avLst/>
          </a:prstGeom>
          <a:noFill/>
        </p:spPr>
        <p:txBody>
          <a:bodyPr wrap="none" rtlCol="0">
            <a:spAutoFit/>
          </a:bodyPr>
          <a:lstStyle/>
          <a:p>
            <a:r>
              <a:rPr lang="en-US" dirty="0">
                <a:hlinkClick r:id="rId3"/>
              </a:rPr>
              <a:t>https://</a:t>
            </a:r>
            <a:r>
              <a:rPr lang="en-US" dirty="0" smtClean="0">
                <a:hlinkClick r:id="rId3"/>
              </a:rPr>
              <a:t>outreach-partners.org/wp-content/uploads/2015/09/Kresge-Report-Web.pdf</a:t>
            </a:r>
            <a:endParaRPr lang="en-US" dirty="0" smtClean="0"/>
          </a:p>
          <a:p>
            <a:endParaRPr lang="en-US" dirty="0"/>
          </a:p>
        </p:txBody>
      </p:sp>
      <p:pic>
        <p:nvPicPr>
          <p:cNvPr id="6" name="Picture 5"/>
          <p:cNvPicPr>
            <a:picLocks noChangeAspect="1"/>
          </p:cNvPicPr>
          <p:nvPr/>
        </p:nvPicPr>
        <p:blipFill rotWithShape="1">
          <a:blip r:embed="rId4"/>
          <a:srcRect l="34215" t="16239" r="35624" b="14039"/>
          <a:stretch/>
        </p:blipFill>
        <p:spPr>
          <a:xfrm>
            <a:off x="7352899" y="846138"/>
            <a:ext cx="3270031" cy="425207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Rectangle 6"/>
          <p:cNvSpPr/>
          <p:nvPr/>
        </p:nvSpPr>
        <p:spPr>
          <a:xfrm>
            <a:off x="5939914" y="4775045"/>
            <a:ext cx="6096000" cy="923330"/>
          </a:xfrm>
          <a:prstGeom prst="rect">
            <a:avLst/>
          </a:prstGeom>
        </p:spPr>
        <p:txBody>
          <a:bodyPr>
            <a:spAutoFit/>
          </a:bodyPr>
          <a:lstStyle/>
          <a:p>
            <a:r>
              <a:rPr lang="en-US" dirty="0">
                <a:hlinkClick r:id="rId5"/>
              </a:rPr>
              <a:t>https://</a:t>
            </a:r>
            <a:r>
              <a:rPr lang="en-US" dirty="0" smtClean="0">
                <a:hlinkClick r:id="rId5"/>
              </a:rPr>
              <a:t>outreach-partners.org/wp-content/uploads/2017/06/FTA-Comm-Profiles-2.pdf</a:t>
            </a:r>
            <a:endParaRPr lang="en-US" dirty="0" smtClean="0"/>
          </a:p>
          <a:p>
            <a:endParaRPr lang="en-US" dirty="0"/>
          </a:p>
        </p:txBody>
      </p:sp>
    </p:spTree>
    <p:extLst>
      <p:ext uri="{BB962C8B-B14F-4D97-AF65-F5344CB8AC3E}">
        <p14:creationId xmlns:p14="http://schemas.microsoft.com/office/powerpoint/2010/main" val="12151018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350"/>
            <a:ext cx="5392048" cy="3181889"/>
          </a:xfrm>
        </p:spPr>
        <p:txBody>
          <a:bodyPr>
            <a:normAutofit fontScale="90000"/>
          </a:bodyPr>
          <a:lstStyle/>
          <a:p>
            <a:r>
              <a:rPr lang="en-US" dirty="0"/>
              <a:t>TNC Solutions: </a:t>
            </a:r>
            <a:r>
              <a:rPr lang="en-US" sz="2200" dirty="0"/>
              <a:t>https://www.theatlantic.com/health/archive/2016/08/hospitals-are-partnering-with-uber-to-get-people-to-checkups/495476</a:t>
            </a:r>
            <a:r>
              <a:rPr lang="en-US" sz="2200" dirty="0" smtClean="0"/>
              <a:t>/</a:t>
            </a:r>
            <a:br>
              <a:rPr lang="en-US" sz="2200" dirty="0" smtClean="0"/>
            </a:br>
            <a:r>
              <a:rPr lang="en-US" dirty="0" smtClean="0"/>
              <a:t/>
            </a:r>
            <a:br>
              <a:rPr lang="en-US" dirty="0" smtClean="0"/>
            </a:br>
            <a:r>
              <a:rPr lang="en-US" dirty="0" smtClean="0"/>
              <a:t/>
            </a:r>
            <a:br>
              <a:rPr lang="en-US" dirty="0" smtClean="0"/>
            </a:br>
            <a:endParaRPr lang="en-US" dirty="0"/>
          </a:p>
        </p:txBody>
      </p:sp>
      <p:pic>
        <p:nvPicPr>
          <p:cNvPr id="4" name="Content Placeholder 3"/>
          <p:cNvPicPr>
            <a:picLocks noGrp="1" noChangeAspect="1"/>
          </p:cNvPicPr>
          <p:nvPr>
            <p:ph idx="1"/>
          </p:nvPr>
        </p:nvPicPr>
        <p:blipFill rotWithShape="1">
          <a:blip r:embed="rId2"/>
          <a:srcRect l="23983" t="15915" r="25199" b="8036"/>
          <a:stretch/>
        </p:blipFill>
        <p:spPr>
          <a:xfrm>
            <a:off x="5157697" y="942975"/>
            <a:ext cx="7106722" cy="5982239"/>
          </a:xfrm>
          <a:prstGeom prst="rect">
            <a:avLst/>
          </a:prstGeom>
        </p:spPr>
      </p:pic>
      <p:sp>
        <p:nvSpPr>
          <p:cNvPr id="3" name="Rectangle 2"/>
          <p:cNvSpPr/>
          <p:nvPr/>
        </p:nvSpPr>
        <p:spPr>
          <a:xfrm>
            <a:off x="10029825" y="5296978"/>
            <a:ext cx="2162175" cy="16282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6735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40" y="866703"/>
            <a:ext cx="5790660" cy="1143000"/>
          </a:xfrm>
        </p:spPr>
        <p:txBody>
          <a:bodyPr>
            <a:normAutofit fontScale="90000"/>
          </a:bodyPr>
          <a:lstStyle/>
          <a:p>
            <a:r>
              <a:rPr lang="en-US" dirty="0" smtClean="0"/>
              <a:t>Explore </a:t>
            </a:r>
            <a:r>
              <a:rPr lang="en-US" dirty="0"/>
              <a:t>TNC Solutions</a:t>
            </a:r>
            <a:r>
              <a:rPr lang="en-US" dirty="0" smtClean="0"/>
              <a:t>: </a:t>
            </a:r>
            <a:br>
              <a:rPr lang="en-US" dirty="0" smtClean="0"/>
            </a:br>
            <a:r>
              <a:rPr lang="en-US" sz="2000" dirty="0" smtClean="0">
                <a:hlinkClick r:id="rId2"/>
              </a:rPr>
              <a:t>https</a:t>
            </a:r>
            <a:r>
              <a:rPr lang="en-US" sz="2000" dirty="0">
                <a:hlinkClick r:id="rId2"/>
              </a:rPr>
              <a:t>://</a:t>
            </a:r>
            <a:r>
              <a:rPr lang="en-US" sz="2000" dirty="0" smtClean="0">
                <a:hlinkClick r:id="rId2"/>
              </a:rPr>
              <a:t>patientengagementhit.com/news/lyft-partnership-to-expand-transportation-for-healthcare-access</a:t>
            </a:r>
            <a:r>
              <a:rPr lang="en-US" dirty="0" smtClean="0"/>
              <a:t/>
            </a:r>
            <a:br>
              <a:rPr lang="en-US" dirty="0" smtClean="0"/>
            </a:br>
            <a:r>
              <a:rPr lang="en-US" dirty="0" smtClean="0"/>
              <a:t/>
            </a:r>
            <a:br>
              <a:rPr lang="en-US" dirty="0" smtClean="0"/>
            </a:br>
            <a:endParaRPr lang="en-US" dirty="0"/>
          </a:p>
        </p:txBody>
      </p:sp>
      <p:pic>
        <p:nvPicPr>
          <p:cNvPr id="5" name="Content Placeholder 4"/>
          <p:cNvPicPr>
            <a:picLocks noGrp="1" noChangeAspect="1"/>
          </p:cNvPicPr>
          <p:nvPr>
            <p:ph idx="1"/>
          </p:nvPr>
        </p:nvPicPr>
        <p:blipFill rotWithShape="1">
          <a:blip r:embed="rId3"/>
          <a:srcRect l="20767" t="23729" r="38814" b="9751"/>
          <a:stretch/>
        </p:blipFill>
        <p:spPr>
          <a:xfrm>
            <a:off x="5943600" y="257175"/>
            <a:ext cx="6389584" cy="5915025"/>
          </a:xfrm>
          <a:prstGeom prst="rect">
            <a:avLst/>
          </a:prstGeom>
        </p:spPr>
      </p:pic>
    </p:spTree>
    <p:extLst>
      <p:ext uri="{BB962C8B-B14F-4D97-AF65-F5344CB8AC3E}">
        <p14:creationId xmlns:p14="http://schemas.microsoft.com/office/powerpoint/2010/main" val="2757895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a:t>
            </a:r>
            <a:r>
              <a:rPr lang="en-US" dirty="0" smtClean="0"/>
              <a:t>Progress Report Organization</a:t>
            </a:r>
            <a:endParaRPr lang="en-US" dirty="0"/>
          </a:p>
        </p:txBody>
      </p:sp>
      <p:sp>
        <p:nvSpPr>
          <p:cNvPr id="3" name="Content Placeholder 2"/>
          <p:cNvSpPr>
            <a:spLocks noGrp="1"/>
          </p:cNvSpPr>
          <p:nvPr>
            <p:ph idx="1"/>
          </p:nvPr>
        </p:nvSpPr>
        <p:spPr>
          <a:xfrm>
            <a:off x="609600" y="1291443"/>
            <a:ext cx="11206348" cy="4764973"/>
          </a:xfrm>
        </p:spPr>
        <p:txBody>
          <a:bodyPr>
            <a:normAutofit fontScale="62500" lnSpcReduction="20000"/>
          </a:bodyPr>
          <a:lstStyle/>
          <a:p>
            <a:r>
              <a:rPr lang="en-US" sz="4600" dirty="0" smtClean="0"/>
              <a:t>The Project Progress Report was submitted on September 15, 2017 </a:t>
            </a:r>
          </a:p>
          <a:p>
            <a:r>
              <a:rPr lang="en-US" sz="4600" dirty="0" smtClean="0"/>
              <a:t>Due to the compressed project schedule, the Project Progress Report was organized by presenting information as available  by the Tasks and Sub-Tasks from the Statement of Work  </a:t>
            </a:r>
          </a:p>
          <a:p>
            <a:r>
              <a:rPr lang="en-US" sz="4600" dirty="0" smtClean="0"/>
              <a:t>It should </a:t>
            </a:r>
            <a:r>
              <a:rPr lang="en-US" sz="4600" dirty="0"/>
              <a:t>be noted that </a:t>
            </a:r>
            <a:r>
              <a:rPr lang="en-US" sz="4600" dirty="0" smtClean="0"/>
              <a:t>the </a:t>
            </a:r>
            <a:r>
              <a:rPr lang="en-US" sz="4600" dirty="0"/>
              <a:t>document </a:t>
            </a:r>
            <a:r>
              <a:rPr lang="en-US" sz="4600" dirty="0" smtClean="0"/>
              <a:t>was </a:t>
            </a:r>
            <a:r>
              <a:rPr lang="en-US" sz="4600" dirty="0"/>
              <a:t>not presented in a final report format, but rather </a:t>
            </a:r>
            <a:r>
              <a:rPr lang="en-US" sz="4600" dirty="0" smtClean="0"/>
              <a:t>as an </a:t>
            </a:r>
            <a:r>
              <a:rPr lang="en-US" sz="4600" dirty="0"/>
              <a:t>assortment of information, data and </a:t>
            </a:r>
            <a:r>
              <a:rPr lang="en-US" sz="4600" dirty="0" smtClean="0"/>
              <a:t>graphics</a:t>
            </a:r>
            <a:endParaRPr lang="en-US" sz="4600" dirty="0"/>
          </a:p>
          <a:p>
            <a:r>
              <a:rPr lang="en-US" sz="4600" dirty="0" smtClean="0"/>
              <a:t>This information as well as additional information gathered and compiled since  September 15</a:t>
            </a:r>
            <a:r>
              <a:rPr lang="en-US" sz="4600" baseline="30000" dirty="0" smtClean="0"/>
              <a:t>th</a:t>
            </a:r>
            <a:r>
              <a:rPr lang="en-US" sz="4600" dirty="0" smtClean="0"/>
              <a:t> will provide the basis for today’s presentation</a:t>
            </a:r>
          </a:p>
          <a:p>
            <a:r>
              <a:rPr lang="en-US" sz="4600" dirty="0" smtClean="0"/>
              <a:t>The Draft </a:t>
            </a:r>
            <a:r>
              <a:rPr lang="en-US" sz="4600" dirty="0"/>
              <a:t>Final Report </a:t>
            </a:r>
            <a:r>
              <a:rPr lang="en-US" sz="4600" dirty="0" smtClean="0"/>
              <a:t>Outline was included and will be discussed later today</a:t>
            </a:r>
            <a:endParaRPr lang="en-US" sz="4600" dirty="0"/>
          </a:p>
          <a:p>
            <a:pPr marL="0" indent="0">
              <a:buNone/>
            </a:pPr>
            <a:endParaRPr lang="en-US" sz="4000" dirty="0" smtClean="0"/>
          </a:p>
          <a:p>
            <a:endParaRPr lang="en-US" sz="4000" dirty="0" smtClean="0"/>
          </a:p>
          <a:p>
            <a:endParaRPr lang="en-US" dirty="0" smtClean="0"/>
          </a:p>
        </p:txBody>
      </p:sp>
    </p:spTree>
    <p:extLst>
      <p:ext uri="{BB962C8B-B14F-4D97-AF65-F5344CB8AC3E}">
        <p14:creationId xmlns:p14="http://schemas.microsoft.com/office/powerpoint/2010/main" val="36019833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pPr algn="ctr"/>
            <a:r>
              <a:rPr lang="en-US" dirty="0" smtClean="0"/>
              <a:t>Rural Medical Transportation Network (RMTN)</a:t>
            </a:r>
            <a:endParaRPr lang="en-US" dirty="0"/>
          </a:p>
        </p:txBody>
      </p:sp>
      <p:pic>
        <p:nvPicPr>
          <p:cNvPr id="5" name="Picture Placeholder 4"/>
          <p:cNvPicPr>
            <a:picLocks noGrp="1" noChangeAspect="1"/>
          </p:cNvPicPr>
          <p:nvPr>
            <p:ph type="pic" idx="1"/>
          </p:nvPr>
        </p:nvPicPr>
        <p:blipFill rotWithShape="1">
          <a:blip r:embed="rId2"/>
          <a:srcRect l="20569" t="16733" r="23178" b="5917"/>
          <a:stretch/>
        </p:blipFill>
        <p:spPr>
          <a:xfrm>
            <a:off x="5089585" y="457200"/>
            <a:ext cx="6825728" cy="5279366"/>
          </a:xfrm>
          <a:prstGeom prst="rect">
            <a:avLst/>
          </a:prstGeom>
        </p:spPr>
      </p:pic>
      <p:sp>
        <p:nvSpPr>
          <p:cNvPr id="4" name="Text Placeholder 3"/>
          <p:cNvSpPr>
            <a:spLocks noGrp="1"/>
          </p:cNvSpPr>
          <p:nvPr>
            <p:ph type="body" sz="half" idx="2"/>
          </p:nvPr>
        </p:nvSpPr>
        <p:spPr/>
        <p:txBody>
          <a:bodyPr anchor="ctr">
            <a:normAutofit/>
          </a:bodyPr>
          <a:lstStyle/>
          <a:p>
            <a:pPr algn="ctr"/>
            <a:r>
              <a:rPr lang="en-US" sz="3600" b="1" dirty="0" smtClean="0"/>
              <a:t>Southern Illinois University Partnership with EMS agencies</a:t>
            </a:r>
          </a:p>
          <a:p>
            <a:pPr algn="ctr"/>
            <a:r>
              <a:rPr lang="en-US" sz="3600" b="1" dirty="0" smtClean="0"/>
              <a:t>Model</a:t>
            </a:r>
            <a:endParaRPr lang="en-US" sz="3600" b="1" dirty="0"/>
          </a:p>
        </p:txBody>
      </p:sp>
    </p:spTree>
    <p:extLst>
      <p:ext uri="{BB962C8B-B14F-4D97-AF65-F5344CB8AC3E}">
        <p14:creationId xmlns:p14="http://schemas.microsoft.com/office/powerpoint/2010/main" val="20955338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Reflection</a:t>
            </a:r>
            <a:endParaRPr lang="en-US" dirty="0"/>
          </a:p>
        </p:txBody>
      </p:sp>
      <p:sp>
        <p:nvSpPr>
          <p:cNvPr id="3" name="Subtitle 2"/>
          <p:cNvSpPr>
            <a:spLocks noGrp="1"/>
          </p:cNvSpPr>
          <p:nvPr>
            <p:ph type="subTitle" idx="1"/>
          </p:nvPr>
        </p:nvSpPr>
        <p:spPr/>
        <p:txBody>
          <a:bodyPr/>
          <a:lstStyle/>
          <a:p>
            <a:r>
              <a:rPr lang="en-US" dirty="0" smtClean="0"/>
              <a:t>References and Source Information</a:t>
            </a:r>
          </a:p>
          <a:p>
            <a:r>
              <a:rPr lang="en-US" dirty="0" smtClean="0"/>
              <a:t>Service Coordination / Customer Experience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44" y="721654"/>
            <a:ext cx="3028950" cy="1504950"/>
          </a:xfrm>
          <a:prstGeom prst="rect">
            <a:avLst/>
          </a:prstGeom>
        </p:spPr>
      </p:pic>
      <p:pic>
        <p:nvPicPr>
          <p:cNvPr id="5" name="Picture 4"/>
          <p:cNvPicPr>
            <a:picLocks noChangeAspect="1"/>
          </p:cNvPicPr>
          <p:nvPr/>
        </p:nvPicPr>
        <p:blipFill>
          <a:blip r:embed="rId3"/>
          <a:stretch>
            <a:fillRect/>
          </a:stretch>
        </p:blipFill>
        <p:spPr>
          <a:xfrm>
            <a:off x="8951660" y="3701604"/>
            <a:ext cx="3145809" cy="2359356"/>
          </a:xfrm>
          <a:prstGeom prst="rect">
            <a:avLst/>
          </a:prstGeom>
        </p:spPr>
      </p:pic>
      <p:pic>
        <p:nvPicPr>
          <p:cNvPr id="6" name="Picture 5"/>
          <p:cNvPicPr>
            <a:picLocks noChangeAspect="1"/>
          </p:cNvPicPr>
          <p:nvPr/>
        </p:nvPicPr>
        <p:blipFill>
          <a:blip r:embed="rId4"/>
          <a:stretch>
            <a:fillRect/>
          </a:stretch>
        </p:blipFill>
        <p:spPr>
          <a:xfrm>
            <a:off x="475924" y="319203"/>
            <a:ext cx="2347163" cy="1353429"/>
          </a:xfrm>
          <a:prstGeom prst="rect">
            <a:avLst/>
          </a:prstGeom>
        </p:spPr>
      </p:pic>
    </p:spTree>
    <p:extLst>
      <p:ext uri="{BB962C8B-B14F-4D97-AF65-F5344CB8AC3E}">
        <p14:creationId xmlns:p14="http://schemas.microsoft.com/office/powerpoint/2010/main" val="979841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Best Practices</a:t>
            </a:r>
            <a:br>
              <a:rPr lang="en-US" dirty="0" smtClean="0"/>
            </a:br>
            <a:r>
              <a:rPr lang="en-US" dirty="0" smtClean="0"/>
              <a:t>and</a:t>
            </a:r>
            <a:br>
              <a:rPr lang="en-US" dirty="0" smtClean="0"/>
            </a:br>
            <a:r>
              <a:rPr lang="en-US" dirty="0" smtClean="0"/>
              <a:t>Promising Examples</a:t>
            </a:r>
            <a:endParaRPr lang="en-US" dirty="0"/>
          </a:p>
        </p:txBody>
      </p:sp>
      <p:sp>
        <p:nvSpPr>
          <p:cNvPr id="3" name="Subtitle 2"/>
          <p:cNvSpPr>
            <a:spLocks noGrp="1"/>
          </p:cNvSpPr>
          <p:nvPr>
            <p:ph type="subTitle" idx="1"/>
          </p:nvPr>
        </p:nvSpPr>
        <p:spPr/>
        <p:txBody>
          <a:bodyPr/>
          <a:lstStyle/>
          <a:p>
            <a:r>
              <a:rPr lang="en-US" dirty="0" smtClean="0"/>
              <a:t>Some Models</a:t>
            </a:r>
            <a:endParaRPr lang="en-US" dirty="0"/>
          </a:p>
        </p:txBody>
      </p:sp>
      <p:pic>
        <p:nvPicPr>
          <p:cNvPr id="4" name="Picture 3"/>
          <p:cNvPicPr>
            <a:picLocks noChangeAspect="1"/>
          </p:cNvPicPr>
          <p:nvPr/>
        </p:nvPicPr>
        <p:blipFill>
          <a:blip r:embed="rId2"/>
          <a:stretch>
            <a:fillRect/>
          </a:stretch>
        </p:blipFill>
        <p:spPr>
          <a:xfrm>
            <a:off x="8899875" y="-348838"/>
            <a:ext cx="3292125" cy="3176291"/>
          </a:xfrm>
          <a:prstGeom prst="rect">
            <a:avLst/>
          </a:prstGeom>
        </p:spPr>
      </p:pic>
    </p:spTree>
    <p:extLst>
      <p:ext uri="{BB962C8B-B14F-4D97-AF65-F5344CB8AC3E}">
        <p14:creationId xmlns:p14="http://schemas.microsoft.com/office/powerpoint/2010/main" val="31443008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1143000"/>
          </a:xfrm>
        </p:spPr>
        <p:txBody>
          <a:bodyPr/>
          <a:lstStyle/>
          <a:p>
            <a:r>
              <a:rPr lang="en-US" dirty="0"/>
              <a:t>Samples of Best Practices</a:t>
            </a:r>
          </a:p>
        </p:txBody>
      </p:sp>
      <p:sp>
        <p:nvSpPr>
          <p:cNvPr id="3" name="Content Placeholder 2"/>
          <p:cNvSpPr>
            <a:spLocks noGrp="1"/>
          </p:cNvSpPr>
          <p:nvPr>
            <p:ph sz="half" idx="1"/>
          </p:nvPr>
        </p:nvSpPr>
        <p:spPr>
          <a:xfrm>
            <a:off x="360872" y="1409700"/>
            <a:ext cx="4813540" cy="4525963"/>
          </a:xfrm>
        </p:spPr>
        <p:txBody>
          <a:bodyPr>
            <a:normAutofit lnSpcReduction="10000"/>
          </a:bodyPr>
          <a:lstStyle/>
          <a:p>
            <a:r>
              <a:rPr lang="en-US" dirty="0" smtClean="0"/>
              <a:t>Use </a:t>
            </a:r>
            <a:r>
              <a:rPr lang="en-US" dirty="0"/>
              <a:t>of Taxis</a:t>
            </a:r>
          </a:p>
          <a:p>
            <a:r>
              <a:rPr lang="en-US" dirty="0"/>
              <a:t>Travel Training</a:t>
            </a:r>
          </a:p>
          <a:p>
            <a:r>
              <a:rPr lang="en-US" dirty="0"/>
              <a:t>Operator Training</a:t>
            </a:r>
          </a:p>
          <a:p>
            <a:r>
              <a:rPr lang="en-US" dirty="0"/>
              <a:t>Technology </a:t>
            </a:r>
          </a:p>
          <a:p>
            <a:r>
              <a:rPr lang="en-US" dirty="0"/>
              <a:t>Fare Incentive Programs</a:t>
            </a:r>
          </a:p>
          <a:p>
            <a:r>
              <a:rPr lang="en-US" dirty="0"/>
              <a:t>Regional Call Centers</a:t>
            </a:r>
          </a:p>
          <a:p>
            <a:r>
              <a:rPr lang="en-US" dirty="0"/>
              <a:t>Bus Stop </a:t>
            </a:r>
            <a:r>
              <a:rPr lang="en-US" dirty="0" smtClean="0"/>
              <a:t>Design</a:t>
            </a:r>
          </a:p>
          <a:p>
            <a:r>
              <a:rPr lang="en-US" dirty="0" smtClean="0"/>
              <a:t>First Mile /  Last Mile</a:t>
            </a:r>
            <a:endParaRPr lang="en-US" dirty="0"/>
          </a:p>
          <a:p>
            <a:endParaRPr lang="en-US" dirty="0"/>
          </a:p>
        </p:txBody>
      </p:sp>
      <p:sp>
        <p:nvSpPr>
          <p:cNvPr id="4" name="Content Placeholder 3"/>
          <p:cNvSpPr txBox="1">
            <a:spLocks/>
          </p:cNvSpPr>
          <p:nvPr/>
        </p:nvSpPr>
        <p:spPr>
          <a:xfrm>
            <a:off x="5441830" y="1409700"/>
            <a:ext cx="5919158"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Coordination and Partnerships</a:t>
            </a:r>
          </a:p>
          <a:p>
            <a:r>
              <a:rPr lang="en-US" dirty="0" smtClean="0"/>
              <a:t>Mobility Management</a:t>
            </a:r>
          </a:p>
          <a:p>
            <a:r>
              <a:rPr lang="en-US" dirty="0" smtClean="0"/>
              <a:t>Education (operators, users, public)</a:t>
            </a:r>
          </a:p>
          <a:p>
            <a:r>
              <a:rPr lang="en-US" dirty="0" smtClean="0"/>
              <a:t>Vouchers</a:t>
            </a:r>
          </a:p>
          <a:p>
            <a:r>
              <a:rPr lang="en-US" dirty="0" smtClean="0"/>
              <a:t>Innovative Service Approaches</a:t>
            </a:r>
          </a:p>
          <a:p>
            <a:r>
              <a:rPr lang="en-US" dirty="0" smtClean="0"/>
              <a:t>Flexible Services</a:t>
            </a:r>
          </a:p>
          <a:p>
            <a:endParaRPr lang="en-US" dirty="0" smtClean="0"/>
          </a:p>
          <a:p>
            <a:endParaRPr lang="en-US" dirty="0"/>
          </a:p>
        </p:txBody>
      </p:sp>
    </p:spTree>
    <p:extLst>
      <p:ext uri="{BB962C8B-B14F-4D97-AF65-F5344CB8AC3E}">
        <p14:creationId xmlns:p14="http://schemas.microsoft.com/office/powerpoint/2010/main" val="23843097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Refining, Categorizing</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73567045"/>
              </p:ext>
            </p:extLst>
          </p:nvPr>
        </p:nvGraphicFramePr>
        <p:xfrm>
          <a:off x="-2085975" y="1295400"/>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3419672299"/>
              </p:ext>
            </p:extLst>
          </p:nvPr>
        </p:nvGraphicFramePr>
        <p:xfrm>
          <a:off x="3629025" y="1257300"/>
          <a:ext cx="109728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579631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smtClean="0"/>
              <a:t>“Present </a:t>
            </a:r>
            <a:r>
              <a:rPr lang="en-US" sz="3200" dirty="0"/>
              <a:t>examples and examine use/impact of regional fare payment systems for the target customer </a:t>
            </a:r>
            <a:r>
              <a:rPr lang="en-US" sz="3200" dirty="0" smtClean="0"/>
              <a:t>market”</a:t>
            </a:r>
            <a:r>
              <a:rPr lang="en-US" sz="3200" dirty="0"/>
              <a:t/>
            </a:r>
            <a:br>
              <a:rPr lang="en-US" sz="3200" dirty="0"/>
            </a:br>
            <a:endParaRPr lang="en-US" sz="3200" dirty="0"/>
          </a:p>
        </p:txBody>
      </p:sp>
      <p:sp>
        <p:nvSpPr>
          <p:cNvPr id="3" name="Subtitle 2"/>
          <p:cNvSpPr>
            <a:spLocks noGrp="1"/>
          </p:cNvSpPr>
          <p:nvPr>
            <p:ph type="subTitle" idx="1"/>
          </p:nvPr>
        </p:nvSpPr>
        <p:spPr/>
        <p:txBody>
          <a:bodyPr/>
          <a:lstStyle/>
          <a:p>
            <a:r>
              <a:rPr lang="en-US" dirty="0" smtClean="0"/>
              <a:t>State and National Research Findings</a:t>
            </a:r>
            <a:endParaRPr lang="en-US" dirty="0"/>
          </a:p>
        </p:txBody>
      </p:sp>
    </p:spTree>
    <p:extLst>
      <p:ext uri="{BB962C8B-B14F-4D97-AF65-F5344CB8AC3E}">
        <p14:creationId xmlns:p14="http://schemas.microsoft.com/office/powerpoint/2010/main" val="3060670406"/>
      </p:ext>
    </p:extLst>
  </p:cSld>
  <p:clrMapOvr>
    <a:masterClrMapping/>
  </p:clrMapOvr>
  <p:transition spd="slow">
    <p:cove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0" y="266700"/>
            <a:ext cx="8229600" cy="1143000"/>
          </a:xfrm>
        </p:spPr>
        <p:txBody>
          <a:bodyPr/>
          <a:lstStyle/>
          <a:p>
            <a:r>
              <a:rPr lang="en-US" dirty="0" smtClean="0"/>
              <a:t>Solutions: Regional Fare Systems</a:t>
            </a:r>
            <a:endParaRPr lang="en-US" dirty="0"/>
          </a:p>
        </p:txBody>
      </p:sp>
      <p:sp>
        <p:nvSpPr>
          <p:cNvPr id="5" name="Content Placeholder 3"/>
          <p:cNvSpPr>
            <a:spLocks noGrp="1"/>
          </p:cNvSpPr>
          <p:nvPr>
            <p:ph sz="half" idx="1"/>
          </p:nvPr>
        </p:nvSpPr>
        <p:spPr>
          <a:xfrm>
            <a:off x="457200" y="1090570"/>
            <a:ext cx="8334462" cy="5159228"/>
          </a:xfrm>
        </p:spPr>
        <p:txBody>
          <a:bodyPr>
            <a:noAutofit/>
          </a:bodyPr>
          <a:lstStyle/>
          <a:p>
            <a:endParaRPr lang="en-US" sz="1600" b="1" i="1" dirty="0" smtClean="0"/>
          </a:p>
          <a:p>
            <a:r>
              <a:rPr lang="en-US" sz="1600" b="1" i="1" dirty="0" smtClean="0"/>
              <a:t>Regional </a:t>
            </a:r>
            <a:r>
              <a:rPr lang="en-US" sz="1600" b="1" i="1" dirty="0"/>
              <a:t>Fare Policy and Fare Allocation, Innovations in </a:t>
            </a:r>
            <a:r>
              <a:rPr lang="en-US" sz="1600" b="1" i="1" dirty="0" smtClean="0"/>
              <a:t>Fare Equipment </a:t>
            </a:r>
            <a:r>
              <a:rPr lang="en-US" sz="1600" b="1" i="1" dirty="0"/>
              <a:t>and Data </a:t>
            </a:r>
            <a:r>
              <a:rPr lang="en-US" sz="1600" b="1" i="1" dirty="0" smtClean="0"/>
              <a:t>Collection (2010) </a:t>
            </a:r>
            <a:r>
              <a:rPr lang="en-US" sz="1600" dirty="0" smtClean="0"/>
              <a:t>-</a:t>
            </a:r>
            <a:r>
              <a:rPr lang="en-US" sz="1600" b="1" i="1" dirty="0" smtClean="0"/>
              <a:t> </a:t>
            </a:r>
            <a:r>
              <a:rPr lang="en-US" sz="1600" dirty="0" smtClean="0"/>
              <a:t>Documents experiences </a:t>
            </a:r>
            <a:r>
              <a:rPr lang="en-US" sz="1600" dirty="0"/>
              <a:t>related to regional fare programs in the United States</a:t>
            </a:r>
            <a:r>
              <a:rPr lang="en-US" sz="1600" dirty="0" smtClean="0"/>
              <a:t>, with </a:t>
            </a:r>
            <a:r>
              <a:rPr lang="en-US" sz="1600" dirty="0"/>
              <a:t>an emphasis on institutional arrangements, technological impacts, customer acceptance, </a:t>
            </a:r>
            <a:r>
              <a:rPr lang="en-US" sz="1600" dirty="0" smtClean="0"/>
              <a:t>data processing </a:t>
            </a:r>
            <a:r>
              <a:rPr lang="en-US" sz="1600" dirty="0"/>
              <a:t>enhancements, and costs and benefits. </a:t>
            </a:r>
          </a:p>
          <a:p>
            <a:r>
              <a:rPr lang="en-US" sz="1600" b="1" i="1" dirty="0"/>
              <a:t>Ridership Impacts of South Florida’s EASY Smart </a:t>
            </a:r>
            <a:r>
              <a:rPr lang="en-US" sz="1600" b="1" i="1" dirty="0" smtClean="0"/>
              <a:t>Card (2013) </a:t>
            </a:r>
            <a:r>
              <a:rPr lang="en-US" sz="1600" dirty="0" smtClean="0"/>
              <a:t>– Analyzes Miami-Dade </a:t>
            </a:r>
            <a:r>
              <a:rPr lang="en-US" sz="1600" dirty="0"/>
              <a:t>Transit (MDT) </a:t>
            </a:r>
            <a:r>
              <a:rPr lang="en-US" sz="1600" dirty="0" smtClean="0"/>
              <a:t>and Tri-Rail’s regional EASY card deployment experience related to ridership and customer service impacts. </a:t>
            </a:r>
          </a:p>
          <a:p>
            <a:r>
              <a:rPr lang="en-US" sz="1600" b="1" i="1" dirty="0" smtClean="0"/>
              <a:t>Assessment </a:t>
            </a:r>
            <a:r>
              <a:rPr lang="en-US" sz="1600" b="1" i="1" dirty="0"/>
              <a:t>of Mobile Fare Payment Technology for Future Deployment in </a:t>
            </a:r>
            <a:r>
              <a:rPr lang="en-US" sz="1600" b="1" i="1" dirty="0" smtClean="0"/>
              <a:t>Florida Phase I (2016)</a:t>
            </a:r>
            <a:r>
              <a:rPr lang="en-US" sz="1600" dirty="0" smtClean="0"/>
              <a:t> – Reviewed nationwide examples of  </a:t>
            </a:r>
            <a:r>
              <a:rPr lang="en-US" sz="1600" dirty="0"/>
              <a:t>mobile ticketing </a:t>
            </a:r>
            <a:r>
              <a:rPr lang="en-US" sz="1600" dirty="0" smtClean="0"/>
              <a:t>apps  </a:t>
            </a:r>
            <a:r>
              <a:rPr lang="en-US" sz="1600" dirty="0"/>
              <a:t>and provided case </a:t>
            </a:r>
            <a:r>
              <a:rPr lang="en-US" sz="1600" dirty="0" smtClean="0"/>
              <a:t>study examples for five agencies based on research and interviews and created a concept of operations for a future mobile app deployment in Florida .</a:t>
            </a:r>
          </a:p>
          <a:p>
            <a:r>
              <a:rPr lang="en-US" sz="1600" b="1" i="1" dirty="0" smtClean="0"/>
              <a:t>Assessment </a:t>
            </a:r>
            <a:r>
              <a:rPr lang="en-US" sz="1600" b="1" i="1" dirty="0"/>
              <a:t>of Mobile Fare Payment Technology for Future Deployment in </a:t>
            </a:r>
            <a:r>
              <a:rPr lang="en-US" sz="1600" b="1" i="1" dirty="0" smtClean="0"/>
              <a:t>Florida Phase II (underway) </a:t>
            </a:r>
            <a:r>
              <a:rPr lang="en-US" sz="1600" dirty="0" smtClean="0"/>
              <a:t>– Evaluation of a mobile payment pilot project for Star Metro and Big Bend Transit that enables the agency’s customers to utilize cell phones and a mobile payment app to purchase fare media that bus operators can visually validate. This phase involves focus groups, internal beta testing and up to 200 volunteers that will test the app and provide feedback on functionality and added convenience during a six month pilot project. </a:t>
            </a:r>
            <a:endParaRPr lang="en-US" sz="1600" dirty="0"/>
          </a:p>
        </p:txBody>
      </p:sp>
      <p:pic>
        <p:nvPicPr>
          <p:cNvPr id="2" name="Picture 1"/>
          <p:cNvPicPr>
            <a:picLocks noChangeAspect="1"/>
          </p:cNvPicPr>
          <p:nvPr/>
        </p:nvPicPr>
        <p:blipFill>
          <a:blip r:embed="rId2"/>
          <a:stretch>
            <a:fillRect/>
          </a:stretch>
        </p:blipFill>
        <p:spPr>
          <a:xfrm>
            <a:off x="9271548" y="2470658"/>
            <a:ext cx="2011854" cy="2926334"/>
          </a:xfrm>
          <a:prstGeom prst="rect">
            <a:avLst/>
          </a:prstGeom>
        </p:spPr>
      </p:pic>
    </p:spTree>
    <p:extLst>
      <p:ext uri="{BB962C8B-B14F-4D97-AF65-F5344CB8AC3E}">
        <p14:creationId xmlns:p14="http://schemas.microsoft.com/office/powerpoint/2010/main" val="35308187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199" y="266700"/>
            <a:ext cx="10990325" cy="1143000"/>
          </a:xfrm>
        </p:spPr>
        <p:txBody>
          <a:bodyPr/>
          <a:lstStyle/>
          <a:p>
            <a:r>
              <a:rPr lang="en-US" dirty="0" smtClean="0"/>
              <a:t>Solutions: Regional Fare Systems - Coordination</a:t>
            </a:r>
            <a:endParaRPr lang="en-US" dirty="0"/>
          </a:p>
        </p:txBody>
      </p:sp>
      <p:sp>
        <p:nvSpPr>
          <p:cNvPr id="5" name="Content Placeholder 3"/>
          <p:cNvSpPr>
            <a:spLocks noGrp="1"/>
          </p:cNvSpPr>
          <p:nvPr>
            <p:ph sz="half" idx="1"/>
          </p:nvPr>
        </p:nvSpPr>
        <p:spPr>
          <a:xfrm>
            <a:off x="457200" y="1090570"/>
            <a:ext cx="8334462" cy="5159228"/>
          </a:xfrm>
        </p:spPr>
        <p:txBody>
          <a:bodyPr>
            <a:noAutofit/>
          </a:bodyPr>
          <a:lstStyle/>
          <a:p>
            <a:r>
              <a:rPr lang="en-US" sz="3000" dirty="0" smtClean="0"/>
              <a:t>Regional </a:t>
            </a:r>
            <a:r>
              <a:rPr lang="en-US" sz="3000" dirty="0"/>
              <a:t>Reduced Fare Permit - ID card for senior and disabled riders </a:t>
            </a:r>
            <a:r>
              <a:rPr lang="en-US" sz="3000" dirty="0" smtClean="0"/>
              <a:t>in Puget Sound area. Allows </a:t>
            </a:r>
            <a:r>
              <a:rPr lang="en-US" sz="3000" dirty="0"/>
              <a:t>for reduced fares at any  participating agency without the need to be </a:t>
            </a:r>
            <a:r>
              <a:rPr lang="en-US" sz="3000" dirty="0" smtClean="0"/>
              <a:t>certified </a:t>
            </a:r>
            <a:r>
              <a:rPr lang="en-US" sz="3000" dirty="0"/>
              <a:t>by each </a:t>
            </a:r>
            <a:r>
              <a:rPr lang="en-US" sz="3000" dirty="0" smtClean="0"/>
              <a:t>agency. </a:t>
            </a:r>
            <a:endParaRPr lang="en-US" sz="3000" dirty="0"/>
          </a:p>
          <a:p>
            <a:r>
              <a:rPr lang="en-US" sz="3000" dirty="0" smtClean="0"/>
              <a:t>Regional </a:t>
            </a:r>
            <a:r>
              <a:rPr lang="en-US" sz="3000" dirty="0"/>
              <a:t>Transit Connection (RTC) Card - </a:t>
            </a:r>
            <a:r>
              <a:rPr lang="en-US" sz="3000" dirty="0" smtClean="0"/>
              <a:t>Available </a:t>
            </a:r>
            <a:r>
              <a:rPr lang="en-US" sz="3000" dirty="0"/>
              <a:t>to </a:t>
            </a:r>
            <a:r>
              <a:rPr lang="en-US" sz="3000" dirty="0" smtClean="0"/>
              <a:t> </a:t>
            </a:r>
            <a:r>
              <a:rPr lang="en-US" sz="3000" dirty="0"/>
              <a:t>persons with </a:t>
            </a:r>
            <a:r>
              <a:rPr lang="en-US" sz="3000" dirty="0" smtClean="0"/>
              <a:t>disabilities in the San Francisco Bay area. Used for reduced fare payment on fixed route rail and ferry systems that accept Clipper smart cards. Verifies eligibility for reduced fares on area systems that do not accept Clipper. </a:t>
            </a:r>
            <a:endParaRPr lang="en-US" sz="3000" dirty="0"/>
          </a:p>
          <a:p>
            <a:endParaRPr lang="en-US" sz="3000" b="1" i="1" dirty="0" smtClean="0"/>
          </a:p>
        </p:txBody>
      </p:sp>
      <p:pic>
        <p:nvPicPr>
          <p:cNvPr id="2" name="Picture 1"/>
          <p:cNvPicPr>
            <a:picLocks noChangeAspect="1"/>
          </p:cNvPicPr>
          <p:nvPr/>
        </p:nvPicPr>
        <p:blipFill rotWithShape="1">
          <a:blip r:embed="rId2"/>
          <a:srcRect l="5314" t="14010"/>
          <a:stretch/>
        </p:blipFill>
        <p:spPr>
          <a:xfrm>
            <a:off x="9691907" y="1409700"/>
            <a:ext cx="1904940" cy="2516350"/>
          </a:xfrm>
          <a:prstGeom prst="rect">
            <a:avLst/>
          </a:prstGeom>
        </p:spPr>
      </p:pic>
      <p:pic>
        <p:nvPicPr>
          <p:cNvPr id="6" name="Picture 5"/>
          <p:cNvPicPr/>
          <p:nvPr/>
        </p:nvPicPr>
        <p:blipFill rotWithShape="1">
          <a:blip r:embed="rId3"/>
          <a:srcRect l="48333" t="31966" r="31923" b="22393"/>
          <a:stretch/>
        </p:blipFill>
        <p:spPr bwMode="auto">
          <a:xfrm>
            <a:off x="10274044" y="4051780"/>
            <a:ext cx="1173480" cy="20345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74013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199" y="266700"/>
            <a:ext cx="10990325" cy="1143000"/>
          </a:xfrm>
        </p:spPr>
        <p:txBody>
          <a:bodyPr/>
          <a:lstStyle/>
          <a:p>
            <a:r>
              <a:rPr lang="en-US" dirty="0" smtClean="0"/>
              <a:t>Solutions: Regional Fare Systems – Smart Cards</a:t>
            </a:r>
            <a:endParaRPr lang="en-US" dirty="0"/>
          </a:p>
        </p:txBody>
      </p:sp>
      <p:sp>
        <p:nvSpPr>
          <p:cNvPr id="5" name="Content Placeholder 3"/>
          <p:cNvSpPr>
            <a:spLocks noGrp="1"/>
          </p:cNvSpPr>
          <p:nvPr>
            <p:ph sz="half" idx="1"/>
          </p:nvPr>
        </p:nvSpPr>
        <p:spPr>
          <a:xfrm>
            <a:off x="457200" y="1090570"/>
            <a:ext cx="11734800" cy="5159228"/>
          </a:xfrm>
        </p:spPr>
        <p:txBody>
          <a:bodyPr>
            <a:noAutofit/>
          </a:bodyPr>
          <a:lstStyle/>
          <a:p>
            <a:pPr marL="0" indent="0">
              <a:buNone/>
            </a:pPr>
            <a:r>
              <a:rPr lang="en-US" dirty="0" smtClean="0"/>
              <a:t>Made </a:t>
            </a:r>
            <a:r>
              <a:rPr lang="en-US" dirty="0"/>
              <a:t>of plastic with an embedded computer chip containing a data storage location. </a:t>
            </a:r>
            <a:r>
              <a:rPr lang="en-US" dirty="0" smtClean="0"/>
              <a:t>Facilitates integration by offering range </a:t>
            </a:r>
            <a:r>
              <a:rPr lang="en-US" dirty="0"/>
              <a:t>of payment </a:t>
            </a:r>
            <a:r>
              <a:rPr lang="en-US" dirty="0" smtClean="0"/>
              <a:t>and distribution options. </a:t>
            </a:r>
          </a:p>
          <a:p>
            <a:pPr marL="0" indent="0">
              <a:buNone/>
            </a:pPr>
            <a:r>
              <a:rPr lang="en-US" dirty="0" smtClean="0"/>
              <a:t>Example ORCA – Payment system for 7 Puget Sound agencies </a:t>
            </a:r>
            <a:endParaRPr lang="en-US" dirty="0"/>
          </a:p>
          <a:p>
            <a:pPr marL="0" indent="0">
              <a:buNone/>
            </a:pPr>
            <a:r>
              <a:rPr lang="en-US" dirty="0" smtClean="0"/>
              <a:t>- Stored value “pay as you go”</a:t>
            </a:r>
          </a:p>
          <a:p>
            <a:pPr>
              <a:buFontTx/>
              <a:buChar char="-"/>
            </a:pPr>
            <a:r>
              <a:rPr lang="en-US" dirty="0" smtClean="0"/>
              <a:t>Regional Pass for fixed route and bus travel at </a:t>
            </a:r>
          </a:p>
          <a:p>
            <a:pPr marL="0" indent="0">
              <a:buNone/>
            </a:pPr>
            <a:r>
              <a:rPr lang="en-US" dirty="0"/>
              <a:t> </a:t>
            </a:r>
            <a:r>
              <a:rPr lang="en-US" dirty="0" smtClean="0"/>
              <a:t>   multiple  agencies</a:t>
            </a:r>
          </a:p>
          <a:p>
            <a:pPr>
              <a:buFontTx/>
              <a:buChar char="-"/>
            </a:pPr>
            <a:r>
              <a:rPr lang="en-US" dirty="0" smtClean="0"/>
              <a:t>Multiple </a:t>
            </a:r>
            <a:r>
              <a:rPr lang="en-US" dirty="0" smtClean="0"/>
              <a:t>rides or passes at specific agency</a:t>
            </a:r>
          </a:p>
          <a:p>
            <a:pPr>
              <a:buFontTx/>
              <a:buChar char="-"/>
            </a:pPr>
            <a:r>
              <a:rPr lang="en-US" dirty="0" smtClean="0"/>
              <a:t>Only one regional agency accepts ORCA for paratransit fare </a:t>
            </a:r>
          </a:p>
          <a:p>
            <a:pPr marL="0" indent="0">
              <a:buNone/>
            </a:pPr>
            <a:endParaRPr lang="en-US" dirty="0" smtClean="0"/>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b="14769"/>
          <a:stretch>
            <a:fillRect/>
          </a:stretch>
        </p:blipFill>
        <p:spPr bwMode="auto">
          <a:xfrm>
            <a:off x="9199624" y="3462624"/>
            <a:ext cx="245831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81418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
            <a:ext cx="11347938" cy="1143000"/>
          </a:xfrm>
        </p:spPr>
        <p:txBody>
          <a:bodyPr/>
          <a:lstStyle/>
          <a:p>
            <a:r>
              <a:rPr lang="en-US" dirty="0"/>
              <a:t>Solutions: Regional Fare Systems </a:t>
            </a:r>
            <a:r>
              <a:rPr lang="en-US" dirty="0" smtClean="0"/>
              <a:t>– Mobile Payment</a:t>
            </a:r>
            <a:endParaRPr lang="en-US" dirty="0"/>
          </a:p>
        </p:txBody>
      </p:sp>
      <p:sp>
        <p:nvSpPr>
          <p:cNvPr id="3" name="Content Placeholder 2"/>
          <p:cNvSpPr>
            <a:spLocks noGrp="1"/>
          </p:cNvSpPr>
          <p:nvPr>
            <p:ph sz="half" idx="1"/>
          </p:nvPr>
        </p:nvSpPr>
        <p:spPr>
          <a:xfrm>
            <a:off x="234463" y="1409700"/>
            <a:ext cx="8042029" cy="4330326"/>
          </a:xfrm>
        </p:spPr>
        <p:txBody>
          <a:bodyPr>
            <a:normAutofit/>
          </a:bodyPr>
          <a:lstStyle/>
          <a:p>
            <a:pPr marL="0" indent="0">
              <a:buNone/>
            </a:pPr>
            <a:r>
              <a:rPr lang="en-US" dirty="0" smtClean="0"/>
              <a:t>Two major types of mobile ticket apps currently in use:</a:t>
            </a:r>
          </a:p>
          <a:p>
            <a:pPr marL="514350" indent="-514350">
              <a:buFont typeface="+mj-lt"/>
              <a:buAutoNum type="arabicPeriod"/>
            </a:pPr>
            <a:r>
              <a:rPr lang="en-US" dirty="0" smtClean="0"/>
              <a:t>Displays </a:t>
            </a:r>
            <a:r>
              <a:rPr lang="en-US" dirty="0"/>
              <a:t>a visual electronic “ticket” for inspection by a transit agency </a:t>
            </a:r>
            <a:r>
              <a:rPr lang="en-US" dirty="0" smtClean="0"/>
              <a:t>employee. Typically </a:t>
            </a:r>
            <a:r>
              <a:rPr lang="en-US" dirty="0"/>
              <a:t>contains a visual validation security feature such as animations, countdown, or a “</a:t>
            </a:r>
            <a:r>
              <a:rPr lang="en-US" dirty="0" smtClean="0"/>
              <a:t>color-of-the-day.” </a:t>
            </a:r>
          </a:p>
          <a:p>
            <a:pPr marL="0" indent="0">
              <a:buNone/>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9659814" y="1641231"/>
            <a:ext cx="2532185" cy="4098795"/>
          </a:xfrm>
        </p:spPr>
        <p:txBody>
          <a:bodyPr>
            <a:normAutofit/>
          </a:bodyPr>
          <a:lstStyle/>
          <a:p>
            <a:endParaRPr lang="en-US" dirty="0" smtClean="0"/>
          </a:p>
          <a:p>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4678" y="1587508"/>
            <a:ext cx="2260149" cy="4206240"/>
          </a:xfrm>
          <a:prstGeom prst="rect">
            <a:avLst/>
          </a:prstGeom>
        </p:spPr>
      </p:pic>
    </p:spTree>
    <p:extLst>
      <p:ext uri="{BB962C8B-B14F-4D97-AF65-F5344CB8AC3E}">
        <p14:creationId xmlns:p14="http://schemas.microsoft.com/office/powerpoint/2010/main" val="2217902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TR PowerpointTemplate-fixed Headings_M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pptC0EA.tmp</Template>
  <TotalTime>46509</TotalTime>
  <Words>6110</Words>
  <Application>Microsoft Office PowerPoint</Application>
  <PresentationFormat>Widescreen</PresentationFormat>
  <Paragraphs>875</Paragraphs>
  <Slides>161</Slides>
  <Notes>2</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161</vt:i4>
      </vt:variant>
    </vt:vector>
  </HeadingPairs>
  <TitlesOfParts>
    <vt:vector size="172" baseType="lpstr">
      <vt:lpstr>Aharoni</vt:lpstr>
      <vt:lpstr>Arial</vt:lpstr>
      <vt:lpstr>Calibri</vt:lpstr>
      <vt:lpstr>Comic Sans MS</vt:lpstr>
      <vt:lpstr>Helvetica Neue</vt:lpstr>
      <vt:lpstr>Times New Roman</vt:lpstr>
      <vt:lpstr>Verdana</vt:lpstr>
      <vt:lpstr>Wingdings</vt:lpstr>
      <vt:lpstr>CUTR PowerpointTemplate-fixed Headings_MM</vt:lpstr>
      <vt:lpstr>Custom Design</vt:lpstr>
      <vt:lpstr>Acrobat Document</vt:lpstr>
      <vt:lpstr>PowerPoint Presentation</vt:lpstr>
      <vt:lpstr>Transportation Task Force CUTR Work Session Agenda – October 5, 2017</vt:lpstr>
      <vt:lpstr>Progress Report</vt:lpstr>
      <vt:lpstr>Project Overview</vt:lpstr>
      <vt:lpstr>Project Objectives</vt:lpstr>
      <vt:lpstr>Project Service Goal</vt:lpstr>
      <vt:lpstr>Project Timeline</vt:lpstr>
      <vt:lpstr>Project Timeline (continued)</vt:lpstr>
      <vt:lpstr>Project Progress Report Organization</vt:lpstr>
      <vt:lpstr>Situation Assessment</vt:lpstr>
      <vt:lpstr>Organizing Analysis</vt:lpstr>
      <vt:lpstr>Study Approach</vt:lpstr>
      <vt:lpstr>Service Types</vt:lpstr>
      <vt:lpstr>Examining Mobility  Options and Service Delivery Models</vt:lpstr>
      <vt:lpstr>The Americans with Disabilities Act</vt:lpstr>
      <vt:lpstr>Fixed Route Service and  Accommodating Accessibility</vt:lpstr>
      <vt:lpstr>Demand Response and Dial-a-Ride Service</vt:lpstr>
      <vt:lpstr>Taxi Services and Accessible Service Integration</vt:lpstr>
      <vt:lpstr>Flex Route and Route Deviation Service</vt:lpstr>
      <vt:lpstr>Coordinated System</vt:lpstr>
      <vt:lpstr>Transportation Network Companies and Accessible Service Integration</vt:lpstr>
      <vt:lpstr>Voucher Service</vt:lpstr>
      <vt:lpstr>Volunteer Service Service</vt:lpstr>
      <vt:lpstr>Transportation System Networks</vt:lpstr>
      <vt:lpstr>Public Transportation Operating Environment</vt:lpstr>
      <vt:lpstr>Urban / Rural Counties</vt:lpstr>
      <vt:lpstr>Urban / Rural Demographics</vt:lpstr>
      <vt:lpstr>Senior Population</vt:lpstr>
      <vt:lpstr>Population Below Poverty Level</vt:lpstr>
      <vt:lpstr>Disability Population</vt:lpstr>
      <vt:lpstr>Stratification of Existing Mobility Services</vt:lpstr>
      <vt:lpstr>Urban Transit Systems</vt:lpstr>
      <vt:lpstr>Urban Transit Systems</vt:lpstr>
      <vt:lpstr>CTC Serving Multiple Counties </vt:lpstr>
      <vt:lpstr>Total CTC Trips</vt:lpstr>
      <vt:lpstr>CTC Contracting with APD </vt:lpstr>
      <vt:lpstr>Medicaid Regions</vt:lpstr>
      <vt:lpstr>NET Medicaid Regions and Providers</vt:lpstr>
      <vt:lpstr>APD Agency for Persons with Disabilities </vt:lpstr>
      <vt:lpstr>APD Regions</vt:lpstr>
      <vt:lpstr>APD Transportation Providers</vt:lpstr>
      <vt:lpstr>APD Region – Northeast</vt:lpstr>
      <vt:lpstr>APD Region – Central</vt:lpstr>
      <vt:lpstr>APD Region – Northwest</vt:lpstr>
      <vt:lpstr>APD Region – Southeast</vt:lpstr>
      <vt:lpstr>APD Region – Southern</vt:lpstr>
      <vt:lpstr>APD Region – Suncoast</vt:lpstr>
      <vt:lpstr>APD Transportation Customers</vt:lpstr>
      <vt:lpstr>APD Funded Transportation Trips</vt:lpstr>
      <vt:lpstr>Analysis of APD Process</vt:lpstr>
      <vt:lpstr>CTD Organizational Template</vt:lpstr>
      <vt:lpstr>Connecting Dots: DTPW</vt:lpstr>
      <vt:lpstr>Funding Programs</vt:lpstr>
      <vt:lpstr>Program Coordination</vt:lpstr>
      <vt:lpstr>PowerPoint Presentation</vt:lpstr>
      <vt:lpstr>Section 5310 Purpose </vt:lpstr>
      <vt:lpstr>Program Administration</vt:lpstr>
      <vt:lpstr>Sec 5310 Eligibility </vt:lpstr>
      <vt:lpstr>Issues, Barriers, Service Gaps</vt:lpstr>
      <vt:lpstr>Sorting Issues</vt:lpstr>
      <vt:lpstr>Sorting Issues</vt:lpstr>
      <vt:lpstr>Sorting Issues</vt:lpstr>
      <vt:lpstr>Reflection</vt:lpstr>
      <vt:lpstr>Key Studies and References</vt:lpstr>
      <vt:lpstr>Topical Studies and Research (detailed in Progress Report) </vt:lpstr>
      <vt:lpstr>Innovative Approaches for Increasing Transportation Options for People with Disabilities   Florida Developmental Disabilities Council, Inc., 2010 </vt:lpstr>
      <vt:lpstr>Florida Developmental Disabilities Council  Transportation Options Research Project    FDDC, Complex Systems Innovation, 2017</vt:lpstr>
      <vt:lpstr>TCRP REPORT 163: Strategy Guide to Enable and Promote the Use of Fixed-Route Transit by People with Disabilities, Transportation Research Board, 2013 </vt:lpstr>
      <vt:lpstr>Flexible Public Transportation Services in Florida  National Center for Transportation Research and FDOT, 2013</vt:lpstr>
      <vt:lpstr>Independent Assessment of the Florida Medicaid NET Program  Louis De La Parte Florida Mental Health Institute at USF, Sept. 2016</vt:lpstr>
      <vt:lpstr>A Review of Compliance Requirements and Responsibilities for Transportation Services of Public Sponsored Programs  Florida DOT, Sept. 2016</vt:lpstr>
      <vt:lpstr>Opportunities and Solutions</vt:lpstr>
      <vt:lpstr>Toward Study Findings and Recommendations</vt:lpstr>
      <vt:lpstr>FTA Requirements</vt:lpstr>
      <vt:lpstr>Back to Statewide Coordinated Structure</vt:lpstr>
      <vt:lpstr>National Conference of  State Legislatures</vt:lpstr>
      <vt:lpstr>Benefits of State Level Coordination</vt:lpstr>
      <vt:lpstr>CTD Organizational Template</vt:lpstr>
      <vt:lpstr>CTC: Miami-Dade BCC</vt:lpstr>
      <vt:lpstr>CTC: Jackson County Florida</vt:lpstr>
      <vt:lpstr>Holistic Mobility System Mapping</vt:lpstr>
      <vt:lpstr>National Aging and Disability Transportation Center</vt:lpstr>
      <vt:lpstr>Coordinating Council on Access and Mobility -CCAM</vt:lpstr>
      <vt:lpstr>National Center for Mobility Management</vt:lpstr>
      <vt:lpstr>http://nationalrtap.org/transitmanager/Operations/Coordination-Mobility-Management </vt:lpstr>
      <vt:lpstr>Illustrations of Innovation Solutions: Mobility Management</vt:lpstr>
      <vt:lpstr>IN ANY GIVEN YEAR, 3.6 MILLION AMERICANS MISS AT A MINIMUM ONE MEDICAL APPOINTMENT DUE TO A LACK OF TRANSPORTATION.</vt:lpstr>
      <vt:lpstr>TNC Solutions: https://www.theatlantic.com/health/archive/2016/08/hospitals-are-partnering-with-uber-to-get-people-to-checkups/495476/   </vt:lpstr>
      <vt:lpstr>Explore TNC Solutions:  https://patientengagementhit.com/news/lyft-partnership-to-expand-transportation-for-healthcare-access  </vt:lpstr>
      <vt:lpstr>Rural Medical Transportation Network (RMTN)</vt:lpstr>
      <vt:lpstr>Reflection</vt:lpstr>
      <vt:lpstr>Best Practices and Promising Examples</vt:lpstr>
      <vt:lpstr>Samples of Best Practices</vt:lpstr>
      <vt:lpstr>Defining, Refining, Categorizing</vt:lpstr>
      <vt:lpstr>“Present examples and examine use/impact of regional fare payment systems for the target customer market” </vt:lpstr>
      <vt:lpstr>Solutions: Regional Fare Systems</vt:lpstr>
      <vt:lpstr>Solutions: Regional Fare Systems - Coordination</vt:lpstr>
      <vt:lpstr>Solutions: Regional Fare Systems – Smart Cards</vt:lpstr>
      <vt:lpstr>Solutions: Regional Fare Systems – Mobile Payment</vt:lpstr>
      <vt:lpstr>Solutions: Regional Fare Systems – Mobile Payment</vt:lpstr>
      <vt:lpstr>Solutions: Regional Fare Systems – FL Examples</vt:lpstr>
      <vt:lpstr>Solutions: Regional Fare Systems – FL Examples</vt:lpstr>
      <vt:lpstr>Solutions: Regional Fare Systems – FL Examples</vt:lpstr>
      <vt:lpstr>Community Coordination and Customer Focus</vt:lpstr>
      <vt:lpstr>Ride Connection: Portland, Oregon</vt:lpstr>
      <vt:lpstr>What is RideWise?  </vt:lpstr>
      <vt:lpstr>Key Elements of Ride Wise</vt:lpstr>
      <vt:lpstr>PowerPoint Presentation</vt:lpstr>
      <vt:lpstr>PowerPoint Presentation</vt:lpstr>
      <vt:lpstr>PowerPoint Presentation</vt:lpstr>
      <vt:lpstr>PowerPoint Presentation</vt:lpstr>
      <vt:lpstr>PowerPoint Presentation</vt:lpstr>
      <vt:lpstr>Model: Area Agency on Aging 1-B, Southfield, MI  myride2</vt:lpstr>
      <vt:lpstr>Call Center: </vt:lpstr>
      <vt:lpstr>PowerPoint Presentation</vt:lpstr>
      <vt:lpstr>PowerPoint Presentation</vt:lpstr>
      <vt:lpstr>PowerPoint Presentation</vt:lpstr>
      <vt:lpstr>"Summarize routing and service policy improvement techniques that minimize transfers and wait times" </vt:lpstr>
      <vt:lpstr>Operational Approach</vt:lpstr>
      <vt:lpstr>“Examine the use and impact of private providers or transportation network companies”</vt:lpstr>
      <vt:lpstr>TNC Partnerships</vt:lpstr>
      <vt:lpstr>Uber/LYFT Initiatives</vt:lpstr>
      <vt:lpstr>Explore TNC Solutions:  https://www.cnbc.com/2017/08/04/lyft-is-driving-patients-to-see-their-doctors-and-saving-insurers-big-money.html </vt:lpstr>
      <vt:lpstr>Mobility On Demand: FTA Sandbox Grants</vt:lpstr>
      <vt:lpstr>“Recommend methods to incentivize transportation providers” </vt:lpstr>
      <vt:lpstr>Key Performance Indicators (KPIs)</vt:lpstr>
      <vt:lpstr>“Examine methods of delivery for informing users with intellectual and developmental disabilities on the access of transportation services in the state of Florida” </vt:lpstr>
      <vt:lpstr>Finding travel information can be daunting for specialized transportation customers. In response, a number of states, regions, and counties have implemented services and systems that help these customers and others identify—and in some cases access—transportation services and programs that match a specific trip they wish to take or their general travel needs. These “Linkages” include:</vt:lpstr>
      <vt:lpstr>Washington</vt:lpstr>
      <vt:lpstr>PowerPoint Presentation</vt:lpstr>
      <vt:lpstr>Call center examples: web</vt:lpstr>
      <vt:lpstr>PowerPoint Presentation</vt:lpstr>
      <vt:lpstr>PowerPoint Presentation</vt:lpstr>
      <vt:lpstr>Technology Trends Assessment</vt:lpstr>
      <vt:lpstr>Federal Research: ATTRI  Intelligent Transportation Systems (ITS) Joint Program Office (JPO)</vt:lpstr>
      <vt:lpstr>Technological Categories Researching 1) exploratory and user needs research; 2) innovation, prototype development, and testing; and 3) a demonstration phase</vt:lpstr>
      <vt:lpstr>Technology Bundles</vt:lpstr>
      <vt:lpstr>New Coordination, Technology, Communication Innovations</vt:lpstr>
      <vt:lpstr>PowerPoint Presentation</vt:lpstr>
      <vt:lpstr>Mobility Enhancement Projects</vt:lpstr>
      <vt:lpstr>Technical Assistance</vt:lpstr>
      <vt:lpstr>Reflection</vt:lpstr>
      <vt:lpstr>Focus Areas</vt:lpstr>
      <vt:lpstr>PowerPoint Presentation</vt:lpstr>
      <vt:lpstr>Mobility Management: The activities and strategies that fall under mobility management include, among others:</vt:lpstr>
      <vt:lpstr>Mobility Management Key Concepts</vt:lpstr>
      <vt:lpstr>Customer Focus</vt:lpstr>
      <vt:lpstr>PowerPoint Presentation</vt:lpstr>
      <vt:lpstr>Call Center Resources</vt:lpstr>
      <vt:lpstr>Incremental Priorities</vt:lpstr>
      <vt:lpstr>Issues / Opportunities  Matrix</vt:lpstr>
      <vt:lpstr>Final Report Outline</vt:lpstr>
      <vt:lpstr>Draft Report Outline</vt:lpstr>
      <vt:lpstr>I.   Project Overview and Introduction</vt:lpstr>
      <vt:lpstr>II. Situation Assessment: Examination of the Design and Provision of the State's TD Services</vt:lpstr>
      <vt:lpstr>III. Research and Analysis of Service Alternatives and Customer Care Improvements</vt:lpstr>
      <vt:lpstr>IV. Opportunities and Recommendations</vt:lpstr>
      <vt:lpstr>V. Appendices</vt:lpstr>
      <vt:lpstr>Reflection</vt:lpstr>
      <vt:lpstr>Next Steps</vt:lpstr>
      <vt:lpstr>PowerPoint Presentation</vt:lpstr>
    </vt:vector>
  </TitlesOfParts>
  <Company>University of South Florida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Gregg, Robert</dc:creator>
  <cp:lastModifiedBy>Gregg, Robert</cp:lastModifiedBy>
  <cp:revision>348</cp:revision>
  <cp:lastPrinted>2017-09-26T18:20:24Z</cp:lastPrinted>
  <dcterms:created xsi:type="dcterms:W3CDTF">2017-08-08T14:55:02Z</dcterms:created>
  <dcterms:modified xsi:type="dcterms:W3CDTF">2017-10-04T12:20:13Z</dcterms:modified>
</cp:coreProperties>
</file>